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notesMasterIdLst>
    <p:notesMasterId r:id="rId27"/>
  </p:notesMasterIdLst>
  <p:handoutMasterIdLst>
    <p:handoutMasterId r:id="rId28"/>
  </p:handoutMasterIdLst>
  <p:sldIdLst>
    <p:sldId id="817" r:id="rId2"/>
    <p:sldId id="635" r:id="rId3"/>
    <p:sldId id="636" r:id="rId4"/>
    <p:sldId id="753" r:id="rId5"/>
    <p:sldId id="695" r:id="rId6"/>
    <p:sldId id="783" r:id="rId7"/>
    <p:sldId id="776" r:id="rId8"/>
    <p:sldId id="815" r:id="rId9"/>
    <p:sldId id="779" r:id="rId10"/>
    <p:sldId id="789" r:id="rId11"/>
    <p:sldId id="792" r:id="rId12"/>
    <p:sldId id="787" r:id="rId13"/>
    <p:sldId id="788" r:id="rId14"/>
    <p:sldId id="769" r:id="rId15"/>
    <p:sldId id="763" r:id="rId16"/>
    <p:sldId id="720" r:id="rId17"/>
    <p:sldId id="797" r:id="rId18"/>
    <p:sldId id="798" r:id="rId19"/>
    <p:sldId id="799" r:id="rId20"/>
    <p:sldId id="800" r:id="rId21"/>
    <p:sldId id="801" r:id="rId22"/>
    <p:sldId id="802" r:id="rId23"/>
    <p:sldId id="803" r:id="rId24"/>
    <p:sldId id="805" r:id="rId25"/>
    <p:sldId id="816" r:id="rId26"/>
  </p:sldIdLst>
  <p:sldSz cx="12188825"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m Wagner" initials="JCW" lastIdx="4" clrIdx="0"/>
  <p:cmAuthor id="1" name="Wesw" initials="W" lastIdx="8"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6FF66"/>
    <a:srgbClr val="080808"/>
    <a:srgbClr val="FFFF66"/>
    <a:srgbClr val="009E44"/>
    <a:srgbClr val="5A5A5A"/>
    <a:srgbClr val="4B4B4B"/>
    <a:srgbClr val="00ABB8"/>
    <a:srgbClr val="00A0AC"/>
    <a:srgbClr val="FFB001"/>
    <a:srgbClr val="AC77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62" autoAdjust="0"/>
    <p:restoredTop sz="95880" autoAdjust="0"/>
  </p:normalViewPr>
  <p:slideViewPr>
    <p:cSldViewPr snapToGrid="0" showGuides="1">
      <p:cViewPr>
        <p:scale>
          <a:sx n="70" d="100"/>
          <a:sy n="70" d="100"/>
        </p:scale>
        <p:origin x="-852" y="1212"/>
      </p:cViewPr>
      <p:guideLst>
        <p:guide orient="horz" pos="2156"/>
        <p:guide orient="horz" pos="1220"/>
        <p:guide orient="horz" pos="2973"/>
        <p:guide orient="horz" pos="1364"/>
        <p:guide pos="1474"/>
        <p:guide pos="6442"/>
        <p:guide pos="3853"/>
        <p:guide pos="749"/>
        <p:guide pos="6944"/>
        <p:guide pos="5874"/>
        <p:guide pos="1837"/>
        <p:guide/>
      </p:guideLst>
    </p:cSldViewPr>
  </p:slideViewPr>
  <p:outlineViewPr>
    <p:cViewPr>
      <p:scale>
        <a:sx n="33" d="100"/>
        <a:sy n="33" d="100"/>
      </p:scale>
      <p:origin x="0" y="13344"/>
    </p:cViewPr>
  </p:outlineViewPr>
  <p:notesTextViewPr>
    <p:cViewPr>
      <p:scale>
        <a:sx n="100" d="100"/>
        <a:sy n="100" d="100"/>
      </p:scale>
      <p:origin x="0" y="0"/>
    </p:cViewPr>
  </p:notesTextViewPr>
  <p:sorterViewPr>
    <p:cViewPr>
      <p:scale>
        <a:sx n="100" d="100"/>
        <a:sy n="100" d="100"/>
      </p:scale>
      <p:origin x="0" y="2994"/>
    </p:cViewPr>
  </p:sorterViewPr>
  <p:notesViewPr>
    <p:cSldViewPr snapToGrid="0">
      <p:cViewPr varScale="1">
        <p:scale>
          <a:sx n="51" d="100"/>
          <a:sy n="51" d="100"/>
        </p:scale>
        <p:origin x="-273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ranalem\AppData\Local\Microsoft\Windows\Temporary%20Internet%20Files\Content.Outlook\03FU5UKR\my%20Virt%20Boo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MX"/>
  <c:chart>
    <c:title>
      <c:tx>
        <c:rich>
          <a:bodyPr/>
          <a:lstStyle/>
          <a:p>
            <a:pPr>
              <a:defRPr/>
            </a:pPr>
            <a:r>
              <a:rPr lang="en-US"/>
              <a:t>Share of Newly Virt. Servers</a:t>
            </a:r>
          </a:p>
        </c:rich>
      </c:tx>
      <c:layout>
        <c:manualLayout>
          <c:xMode val="edge"/>
          <c:yMode val="edge"/>
          <c:x val="0.23183838410220065"/>
          <c:y val="2.8436018957345988E-2"/>
        </c:manualLayout>
      </c:layout>
    </c:title>
    <c:plotArea>
      <c:layout/>
      <c:lineChart>
        <c:grouping val="standard"/>
        <c:ser>
          <c:idx val="0"/>
          <c:order val="0"/>
          <c:tx>
            <c:strRef>
              <c:f>Sheet7!$C$16</c:f>
              <c:strCache>
                <c:ptCount val="1"/>
                <c:pt idx="0">
                  <c:v>Microsoft (Hyper V + Virtual Server 2005)</c:v>
                </c:pt>
              </c:strCache>
            </c:strRef>
          </c:tx>
          <c:spPr>
            <a:ln>
              <a:solidFill>
                <a:srgbClr val="66FF66"/>
              </a:solidFill>
            </a:ln>
          </c:spPr>
          <c:marker>
            <c:symbol val="none"/>
          </c:marker>
          <c:cat>
            <c:strRef>
              <c:f>Sheet7!$D$15:$L$15</c:f>
              <c:strCache>
                <c:ptCount val="9"/>
                <c:pt idx="0">
                  <c:v>Q109</c:v>
                </c:pt>
                <c:pt idx="1">
                  <c:v>Q209</c:v>
                </c:pt>
                <c:pt idx="2">
                  <c:v>Q309</c:v>
                </c:pt>
                <c:pt idx="3">
                  <c:v>Q409</c:v>
                </c:pt>
                <c:pt idx="4">
                  <c:v>Q119</c:v>
                </c:pt>
                <c:pt idx="5">
                  <c:v>Q210</c:v>
                </c:pt>
                <c:pt idx="6">
                  <c:v>Q310</c:v>
                </c:pt>
                <c:pt idx="7">
                  <c:v>Q410</c:v>
                </c:pt>
                <c:pt idx="8">
                  <c:v>Q111</c:v>
                </c:pt>
              </c:strCache>
            </c:strRef>
          </c:cat>
          <c:val>
            <c:numRef>
              <c:f>Sheet7!$D$16:$L$16</c:f>
              <c:numCache>
                <c:formatCode>0%</c:formatCode>
                <c:ptCount val="9"/>
                <c:pt idx="0">
                  <c:v>0.32632785641548939</c:v>
                </c:pt>
                <c:pt idx="1">
                  <c:v>0.30692757651470737</c:v>
                </c:pt>
                <c:pt idx="2">
                  <c:v>0.27974412433293766</c:v>
                </c:pt>
                <c:pt idx="3">
                  <c:v>0.30644706411981787</c:v>
                </c:pt>
                <c:pt idx="4">
                  <c:v>0.34525180851837539</c:v>
                </c:pt>
                <c:pt idx="5">
                  <c:v>0.3944230700650459</c:v>
                </c:pt>
                <c:pt idx="6">
                  <c:v>0.39199155081654197</c:v>
                </c:pt>
                <c:pt idx="7">
                  <c:v>0.3999373283065763</c:v>
                </c:pt>
                <c:pt idx="8">
                  <c:v>0.45536719269826975</c:v>
                </c:pt>
              </c:numCache>
            </c:numRef>
          </c:val>
        </c:ser>
        <c:ser>
          <c:idx val="1"/>
          <c:order val="1"/>
          <c:tx>
            <c:strRef>
              <c:f>Sheet7!$C$17</c:f>
              <c:strCache>
                <c:ptCount val="1"/>
                <c:pt idx="0">
                  <c:v>VMware (VMware ESX + Vmware Server)</c:v>
                </c:pt>
              </c:strCache>
            </c:strRef>
          </c:tx>
          <c:spPr>
            <a:ln>
              <a:solidFill>
                <a:srgbClr val="FF0000"/>
              </a:solidFill>
            </a:ln>
          </c:spPr>
          <c:marker>
            <c:symbol val="none"/>
          </c:marker>
          <c:cat>
            <c:strRef>
              <c:f>Sheet7!$D$15:$L$15</c:f>
              <c:strCache>
                <c:ptCount val="9"/>
                <c:pt idx="0">
                  <c:v>Q109</c:v>
                </c:pt>
                <c:pt idx="1">
                  <c:v>Q209</c:v>
                </c:pt>
                <c:pt idx="2">
                  <c:v>Q309</c:v>
                </c:pt>
                <c:pt idx="3">
                  <c:v>Q409</c:v>
                </c:pt>
                <c:pt idx="4">
                  <c:v>Q119</c:v>
                </c:pt>
                <c:pt idx="5">
                  <c:v>Q210</c:v>
                </c:pt>
                <c:pt idx="6">
                  <c:v>Q310</c:v>
                </c:pt>
                <c:pt idx="7">
                  <c:v>Q410</c:v>
                </c:pt>
                <c:pt idx="8">
                  <c:v>Q111</c:v>
                </c:pt>
              </c:strCache>
            </c:strRef>
          </c:cat>
          <c:val>
            <c:numRef>
              <c:f>Sheet7!$D$17:$L$17</c:f>
              <c:numCache>
                <c:formatCode>0%</c:formatCode>
                <c:ptCount val="9"/>
                <c:pt idx="0">
                  <c:v>0.51642424352317085</c:v>
                </c:pt>
                <c:pt idx="1">
                  <c:v>0.52254615262488324</c:v>
                </c:pt>
                <c:pt idx="2">
                  <c:v>0.5536923282256575</c:v>
                </c:pt>
                <c:pt idx="3">
                  <c:v>0.54172630759843798</c:v>
                </c:pt>
                <c:pt idx="4">
                  <c:v>0.53234362486772846</c:v>
                </c:pt>
                <c:pt idx="5">
                  <c:v>0.527103868542246</c:v>
                </c:pt>
                <c:pt idx="6">
                  <c:v>0.53683143508914466</c:v>
                </c:pt>
                <c:pt idx="7">
                  <c:v>0.52817641157363693</c:v>
                </c:pt>
                <c:pt idx="8">
                  <c:v>0.4783780334506505</c:v>
                </c:pt>
              </c:numCache>
            </c:numRef>
          </c:val>
        </c:ser>
        <c:marker val="1"/>
        <c:axId val="107718912"/>
        <c:axId val="108285952"/>
      </c:lineChart>
      <c:catAx>
        <c:axId val="107718912"/>
        <c:scaling>
          <c:orientation val="minMax"/>
        </c:scaling>
        <c:axPos val="b"/>
        <c:majorTickMark val="none"/>
        <c:tickLblPos val="nextTo"/>
        <c:crossAx val="108285952"/>
        <c:crosses val="autoZero"/>
        <c:auto val="1"/>
        <c:lblAlgn val="ctr"/>
        <c:lblOffset val="100"/>
      </c:catAx>
      <c:valAx>
        <c:axId val="108285952"/>
        <c:scaling>
          <c:orientation val="minMax"/>
        </c:scaling>
        <c:axPos val="l"/>
        <c:majorGridlines/>
        <c:numFmt formatCode="0%" sourceLinked="1"/>
        <c:majorTickMark val="none"/>
        <c:tickLblPos val="nextTo"/>
        <c:spPr>
          <a:ln w="9525">
            <a:noFill/>
          </a:ln>
        </c:spPr>
        <c:crossAx val="107718912"/>
        <c:crosses val="autoZero"/>
        <c:crossBetween val="between"/>
      </c:valAx>
    </c:plotArea>
    <c:legend>
      <c:legendPos val="b"/>
      <c:layout/>
    </c:legend>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Citrix Synergy</a:t>
            </a:r>
          </a:p>
          <a:p>
            <a:r>
              <a:rPr lang="en-US" dirty="0" smtClean="0"/>
              <a:t>Wednesday AM Part 1</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E54F2A-3F52-4063-82F5-74A47F32FF5C}" type="datetimeFigureOut">
              <a:rPr lang="en-US" smtClean="0"/>
              <a:pPr/>
              <a:t>1/16/2011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DCE88E-C355-4445-8B2F-8239634C8555}" type="slidenum">
              <a:rPr lang="en-US" smtClean="0"/>
              <a:pPr/>
              <a:t>‹#›</a:t>
            </a:fld>
            <a:endParaRPr lang="en-US" dirty="0"/>
          </a:p>
        </p:txBody>
      </p:sp>
    </p:spTree>
    <p:extLst>
      <p:ext uri="{BB962C8B-B14F-4D97-AF65-F5344CB8AC3E}">
        <p14:creationId xmlns="" xmlns:p14="http://schemas.microsoft.com/office/powerpoint/2010/main" val="1341925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DC7FE9-4907-44FE-8D42-D926DB9F72C7}" type="datetimeFigureOut">
              <a:rPr lang="en-US" smtClean="0"/>
              <a:pPr/>
              <a:t>1/16/2011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8E2F76-F435-451C-B79A-7FFD92A2892B}" type="slidenum">
              <a:rPr lang="en-US" smtClean="0"/>
              <a:pPr/>
              <a:t>‹#›</a:t>
            </a:fld>
            <a:endParaRPr lang="en-US" dirty="0"/>
          </a:p>
        </p:txBody>
      </p:sp>
    </p:spTree>
    <p:extLst>
      <p:ext uri="{BB962C8B-B14F-4D97-AF65-F5344CB8AC3E}">
        <p14:creationId xmlns="" xmlns:p14="http://schemas.microsoft.com/office/powerpoint/2010/main" val="427279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1/16/2011 11:32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a:buClr>
                <a:srgbClr val="808080"/>
              </a:buClr>
              <a:buFont typeface="Futura Bk" pitchFamily="34" charset="0"/>
              <a:buChar char="•"/>
            </a:pPr>
            <a:endParaRPr lang="en-US" smtClean="0">
              <a:solidFill>
                <a:srgbClr val="0076CE"/>
              </a:solidFill>
              <a:ea typeface="ＭＳ Ｐゴシック"/>
              <a:cs typeface="ＭＳ Ｐゴシック"/>
            </a:endParaRPr>
          </a:p>
          <a:p>
            <a:pPr>
              <a:buClr>
                <a:srgbClr val="808080"/>
              </a:buClr>
              <a:buFont typeface="Futura Bk" pitchFamily="34" charset="0"/>
              <a:buChar char="•"/>
            </a:pPr>
            <a:r>
              <a:rPr lang="es-ES" smtClean="0">
                <a:solidFill>
                  <a:srgbClr val="0076CE"/>
                </a:solidFill>
                <a:ea typeface="ＭＳ Ｐゴシック"/>
                <a:cs typeface="ＭＳ Ｐゴシック"/>
              </a:rPr>
              <a:t>Nuestra visión para ofrecer este grado de convergencia ha consistido en un planteamiento práctico y paso a paso de la ejecución.  Nuestro lema es “blade todo.”</a:t>
            </a:r>
          </a:p>
          <a:p>
            <a:pPr>
              <a:buClr>
                <a:srgbClr val="808080"/>
              </a:buClr>
              <a:buFont typeface="Futura Bk" pitchFamily="34" charset="0"/>
              <a:buChar char="•"/>
            </a:pPr>
            <a:endParaRPr lang="en-US" smtClean="0">
              <a:solidFill>
                <a:srgbClr val="0076CE"/>
              </a:solidFill>
              <a:ea typeface="ＭＳ Ｐゴシック"/>
              <a:cs typeface="ＭＳ Ｐゴシック"/>
            </a:endParaRPr>
          </a:p>
          <a:p>
            <a:pPr>
              <a:buClr>
                <a:srgbClr val="808080"/>
              </a:buClr>
              <a:buFont typeface="Futura Bk" pitchFamily="34" charset="0"/>
              <a:buChar char="•"/>
            </a:pPr>
            <a:r>
              <a:rPr lang="es-ES" smtClean="0">
                <a:solidFill>
                  <a:srgbClr val="0076CE"/>
                </a:solidFill>
                <a:ea typeface="ＭＳ Ｐゴシック"/>
                <a:cs typeface="ＭＳ Ｐゴシック"/>
              </a:rPr>
              <a:t>Otras personas ven los blades como un factor de formato, pero nosotros los vemos como LA plataforma estratégica para la integración de las innovaciones de HP, como la plataforma adecuada para impulsar la transformación y la convergencias necesarias para ofrecer un centro de datos listo para la empresa. Ambos puntos de vista son muy diferentes, lo que nos conduce a una mejor ejecución.</a:t>
            </a:r>
          </a:p>
          <a:p>
            <a:pPr>
              <a:buClr>
                <a:srgbClr val="808080"/>
              </a:buClr>
              <a:buFont typeface="Futura Bk" pitchFamily="34" charset="0"/>
              <a:buChar char="•"/>
            </a:pPr>
            <a:r>
              <a:rPr lang="es-ES" smtClean="0">
                <a:solidFill>
                  <a:srgbClr val="0076CE"/>
                </a:solidFill>
                <a:ea typeface="ＭＳ Ｐゴシック"/>
                <a:cs typeface="ＭＳ Ｐゴシック"/>
              </a:rPr>
              <a:t/>
            </a:r>
            <a:br>
              <a:rPr lang="es-ES" smtClean="0">
                <a:solidFill>
                  <a:srgbClr val="0076CE"/>
                </a:solidFill>
                <a:ea typeface="ＭＳ Ｐゴシック"/>
                <a:cs typeface="ＭＳ Ｐゴシック"/>
              </a:rPr>
            </a:br>
            <a:r>
              <a:rPr lang="es-ES" smtClean="0">
                <a:solidFill>
                  <a:srgbClr val="0076CE"/>
                </a:solidFill>
                <a:ea typeface="ＭＳ Ｐゴシック"/>
                <a:cs typeface="ＭＳ Ｐゴシック"/>
              </a:rPr>
              <a:t>Hemos puesto todo nuestro empeño en aplicar nuestra estrategia, asegurándonos de cumplir lo prometido en todo momento. Puede ver la progresión aquí: del sitio pequeño y el centro de datos heterogéneo a los entornos de misiones críticas y depósitos de contenido.</a:t>
            </a:r>
          </a:p>
          <a:p>
            <a:pPr>
              <a:buClr>
                <a:srgbClr val="808080"/>
              </a:buClr>
              <a:buFont typeface="Futura Bk" pitchFamily="34" charset="0"/>
              <a:buChar char="•"/>
            </a:pPr>
            <a:endParaRPr lang="en-US" smtClean="0">
              <a:solidFill>
                <a:srgbClr val="0076CE"/>
              </a:solidFill>
              <a:ea typeface="ＭＳ Ｐゴシック"/>
              <a:cs typeface="ＭＳ Ｐゴシック"/>
            </a:endParaRPr>
          </a:p>
          <a:p>
            <a:pPr>
              <a:buClr>
                <a:srgbClr val="808080"/>
              </a:buClr>
              <a:buFont typeface="Futura Bk" pitchFamily="34" charset="0"/>
              <a:buChar char="•"/>
            </a:pPr>
            <a:r>
              <a:rPr lang="es-ES" smtClean="0">
                <a:solidFill>
                  <a:srgbClr val="0076CE"/>
                </a:solidFill>
                <a:ea typeface="ＭＳ Ｐゴシック"/>
                <a:cs typeface="ＭＳ Ｐゴシック"/>
              </a:rPr>
              <a:t>Aunamos incluso más elementos, más integrados y convergentes con HP BladeSystem Matrix. Hemos ascendido a un nivel superior, y nos centramos en ofrecer una infraestructura adaptable de un modo simple para transformar el centro de datos.</a:t>
            </a:r>
          </a:p>
          <a:p>
            <a:pPr>
              <a:buClr>
                <a:srgbClr val="808080"/>
              </a:buClr>
              <a:buFont typeface="Futura Bk" pitchFamily="34" charset="0"/>
              <a:buChar char="•"/>
            </a:pPr>
            <a:endParaRPr lang="en-US" smtClean="0">
              <a:solidFill>
                <a:srgbClr val="0076CE"/>
              </a:solidFill>
              <a:ea typeface="ＭＳ Ｐゴシック"/>
              <a:cs typeface="ＭＳ Ｐゴシック"/>
            </a:endParaRPr>
          </a:p>
          <a:p>
            <a:pPr>
              <a:buClr>
                <a:srgbClr val="808080"/>
              </a:buClr>
              <a:buFont typeface="Futura Bk" pitchFamily="34" charset="0"/>
              <a:buChar char="•"/>
            </a:pPr>
            <a:endParaRPr lang="en-US" smtClean="0">
              <a:solidFill>
                <a:srgbClr val="0076CE"/>
              </a:solidFill>
              <a:ea typeface="ＭＳ Ｐゴシック"/>
              <a:cs typeface="ＭＳ Ｐゴシック"/>
            </a:endParaRPr>
          </a:p>
          <a:p>
            <a:pPr>
              <a:buClr>
                <a:srgbClr val="808080"/>
              </a:buClr>
              <a:buFont typeface="Futura Bk" pitchFamily="34" charset="0"/>
              <a:buChar char="•"/>
            </a:pPr>
            <a:endParaRPr lang="en-US" smtClean="0">
              <a:solidFill>
                <a:srgbClr val="0076CE"/>
              </a:solidFill>
              <a:ea typeface="ＭＳ Ｐゴシック"/>
              <a:cs typeface="ＭＳ Ｐゴシック"/>
            </a:endParaRPr>
          </a:p>
          <a:p>
            <a:pPr>
              <a:buClr>
                <a:srgbClr val="808080"/>
              </a:buClr>
              <a:buFont typeface="Futura Bk" pitchFamily="34" charset="0"/>
              <a:buChar char="•"/>
            </a:pPr>
            <a:endParaRPr lang="en-US" smtClean="0">
              <a:solidFill>
                <a:srgbClr val="0076CE"/>
              </a:solidFill>
              <a:latin typeface="Futura Hv" pitchFamily="34" charset="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marL="0" indent="0" defTabSz="457200">
              <a:lnSpc>
                <a:spcPct val="80000"/>
              </a:lnSpc>
              <a:spcBef>
                <a:spcPct val="30000"/>
              </a:spcBef>
              <a:spcAft>
                <a:spcPct val="0"/>
              </a:spcAft>
              <a:buFontTx/>
              <a:buNone/>
            </a:pPr>
            <a:r>
              <a:rPr lang="es-ES" sz="700" smtClean="0">
                <a:latin typeface="Calibri" pitchFamily="34" charset="0"/>
                <a:ea typeface="ＭＳ Ｐゴシック"/>
                <a:cs typeface="ＭＳ Ｐゴシック"/>
              </a:rPr>
              <a:t>[utilice esta diapositiva sola junto con las notas, o bien complementada con las tres diapositivas siguientes, en las que se desarrollan cada uno de los puntos]</a:t>
            </a:r>
          </a:p>
          <a:p>
            <a:pPr marL="0" indent="0" defTabSz="457200">
              <a:lnSpc>
                <a:spcPct val="80000"/>
              </a:lnSpc>
              <a:spcBef>
                <a:spcPct val="30000"/>
              </a:spcBef>
              <a:spcAft>
                <a:spcPct val="0"/>
              </a:spcAft>
              <a:buFontTx/>
              <a:buNone/>
            </a:pPr>
            <a:endParaRPr lang="en-US" sz="700" smtClean="0">
              <a:latin typeface="Calibri" pitchFamily="34" charset="0"/>
              <a:ea typeface="ＭＳ Ｐゴシック"/>
              <a:cs typeface="ＭＳ Ｐゴシック"/>
            </a:endParaRPr>
          </a:p>
          <a:p>
            <a:pPr marL="0" indent="0" defTabSz="457200">
              <a:lnSpc>
                <a:spcPct val="80000"/>
              </a:lnSpc>
              <a:spcBef>
                <a:spcPct val="30000"/>
              </a:spcBef>
              <a:spcAft>
                <a:spcPct val="0"/>
              </a:spcAft>
              <a:buFontTx/>
              <a:buNone/>
            </a:pPr>
            <a:r>
              <a:rPr lang="es-ES" sz="700" smtClean="0">
                <a:latin typeface="Calibri" pitchFamily="34" charset="0"/>
                <a:ea typeface="ＭＳ Ｐゴシック"/>
                <a:cs typeface="ＭＳ Ｐゴシック"/>
              </a:rPr>
              <a:t>HP BladeSystem Matrix ha revolucionado la arquitectura de infraestructuras, y es la más novedosa plataforma de servicios compartidos.  Benefíciese ya de los servicios compartidos con la primera plataforma de infraestructura integrada del mercado, que multiplica por dos la productividad del administrador y permite obtener retribuciones en menos de un año; basada en la tecnología HP BladeSystem, la principal arquitectura blade del sector.</a:t>
            </a:r>
          </a:p>
          <a:p>
            <a:pPr marL="0" indent="0" defTabSz="457200">
              <a:lnSpc>
                <a:spcPct val="80000"/>
              </a:lnSpc>
              <a:spcBef>
                <a:spcPct val="30000"/>
              </a:spcBef>
              <a:spcAft>
                <a:spcPct val="0"/>
              </a:spcAft>
              <a:buFontTx/>
              <a:buNone/>
            </a:pPr>
            <a:endParaRPr lang="en-US" sz="700" smtClean="0">
              <a:latin typeface="Calibri" pitchFamily="34" charset="0"/>
              <a:ea typeface="ＭＳ Ｐゴシック"/>
              <a:cs typeface="ＭＳ Ｐゴシック"/>
            </a:endParaRPr>
          </a:p>
          <a:p>
            <a:pPr marL="0" indent="0" defTabSz="457200">
              <a:lnSpc>
                <a:spcPct val="80000"/>
              </a:lnSpc>
              <a:spcBef>
                <a:spcPct val="30000"/>
              </a:spcBef>
              <a:spcAft>
                <a:spcPct val="0"/>
              </a:spcAft>
              <a:buFontTx/>
              <a:buNone/>
            </a:pPr>
            <a:r>
              <a:rPr lang="es-ES" sz="700" smtClean="0">
                <a:latin typeface="Calibri" pitchFamily="34" charset="0"/>
                <a:ea typeface="ＭＳ Ｐゴシック"/>
                <a:cs typeface="ＭＳ Ｐゴシック"/>
              </a:rPr>
              <a:t>[señale los puntos principales de la izquierda, que se desarrollarán en las siguientes diapositivas]</a:t>
            </a:r>
          </a:p>
          <a:p>
            <a:pPr marL="0" indent="0" defTabSz="457200">
              <a:lnSpc>
                <a:spcPct val="80000"/>
              </a:lnSpc>
              <a:spcBef>
                <a:spcPct val="30000"/>
              </a:spcBef>
              <a:spcAft>
                <a:spcPct val="0"/>
              </a:spcAft>
              <a:buFontTx/>
              <a:buNone/>
            </a:pPr>
            <a:endParaRPr lang="en-US" sz="700" smtClean="0">
              <a:latin typeface="Calibri" pitchFamily="34" charset="0"/>
              <a:ea typeface="ＭＳ Ｐゴシック"/>
              <a:cs typeface="ＭＳ Ｐゴシック"/>
            </a:endParaRPr>
          </a:p>
          <a:p>
            <a:pPr marL="0" indent="0" defTabSz="457200">
              <a:lnSpc>
                <a:spcPct val="80000"/>
              </a:lnSpc>
              <a:spcBef>
                <a:spcPct val="30000"/>
              </a:spcBef>
              <a:spcAft>
                <a:spcPct val="0"/>
              </a:spcAft>
              <a:buFontTx/>
              <a:buNone/>
            </a:pPr>
            <a:r>
              <a:rPr lang="es-ES" sz="700" smtClean="0">
                <a:ea typeface="ＭＳ Ｐゴシック"/>
                <a:cs typeface="ＭＳ Ｐゴシック"/>
              </a:rPr>
              <a:t>Aquí tenemos tres imágenes de la interfaz de software que administra los repositorios de recursos en el sistema Matrix [imagen posterior del bastidor].  Éste facilita un portal de servicios comunes que permite solicitar un servicio incluido en un catálogo y utilizar plantillas de infraestructuras de aplicaciones que describen los recursos necesarios de una aplicación determinada.  Una vez instalado y en funcionamiento el sistema, el entorno se mantiene optimizado supervisando la capacidad, utilización, alimentación y distribución, según sea necesario.</a:t>
            </a:r>
          </a:p>
          <a:p>
            <a:pPr marL="0" indent="0" defTabSz="457200">
              <a:lnSpc>
                <a:spcPct val="80000"/>
              </a:lnSpc>
              <a:spcBef>
                <a:spcPct val="30000"/>
              </a:spcBef>
              <a:spcAft>
                <a:spcPct val="0"/>
              </a:spcAft>
              <a:buFontTx/>
              <a:buNone/>
            </a:pPr>
            <a:endParaRPr lang="en-US" sz="700" smtClean="0">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Header Placeholder 3"/>
          <p:cNvSpPr>
            <a:spLocks noGrp="1"/>
          </p:cNvSpPr>
          <p:nvPr>
            <p:ph type="hdr" sz="quarter"/>
          </p:nvPr>
        </p:nvSpPr>
        <p:spPr/>
        <p:txBody>
          <a:bodyPr/>
          <a:lstStyle/>
          <a:p>
            <a:pPr>
              <a:defRPr/>
            </a:pPr>
            <a:endParaRPr lang="en-US" dirty="0"/>
          </a:p>
        </p:txBody>
      </p:sp>
      <p:sp>
        <p:nvSpPr>
          <p:cNvPr id="105477" name="Date Placeholder 4"/>
          <p:cNvSpPr>
            <a:spLocks noGrp="1"/>
          </p:cNvSpPr>
          <p:nvPr>
            <p:ph type="dt" sz="quarter" idx="1"/>
          </p:nvPr>
        </p:nvSpPr>
        <p:spPr bwMode="auto">
          <a:noFill/>
          <a:ln>
            <a:miter lim="800000"/>
            <a:headEnd/>
            <a:tailEnd/>
          </a:ln>
        </p:spPr>
        <p:txBody>
          <a:bodyPr/>
          <a:lstStyle/>
          <a:p>
            <a:fld id="{5D2BE87D-5D85-49EB-A5CF-4AF871C6E16B}" type="datetime3">
              <a:rPr lang="en-US" smtClean="0">
                <a:latin typeface="Futura Bk" pitchFamily="34" charset="0"/>
                <a:cs typeface="Arial" pitchFamily="34" charset="0"/>
              </a:rPr>
              <a:pPr/>
              <a:t>16 January 2011</a:t>
            </a:fld>
            <a:endParaRPr lang="en-US" smtClean="0">
              <a:latin typeface="Futura Bk" pitchFamily="34" charset="0"/>
              <a:cs typeface="Arial" pitchFamily="34" charset="0"/>
            </a:endParaRPr>
          </a:p>
        </p:txBody>
      </p:sp>
      <p:sp>
        <p:nvSpPr>
          <p:cNvPr id="6" name="Footer Placeholder 5"/>
          <p:cNvSpPr>
            <a:spLocks noGrp="1"/>
          </p:cNvSpPr>
          <p:nvPr>
            <p:ph type="ftr" sz="quarter" idx="4"/>
          </p:nvPr>
        </p:nvSpPr>
        <p:spPr/>
        <p:txBody>
          <a:bodyPr/>
          <a:lstStyle/>
          <a:p>
            <a:pPr>
              <a:defRPr/>
            </a:pPr>
            <a:r>
              <a:rPr lang="en-US" smtClean="0"/>
              <a:t>HP Confidential</a:t>
            </a:r>
            <a:endParaRPr lang="en-US" dirty="0"/>
          </a:p>
        </p:txBody>
      </p:sp>
      <p:sp>
        <p:nvSpPr>
          <p:cNvPr id="105479" name="Slide Number Placeholder 6"/>
          <p:cNvSpPr>
            <a:spLocks noGrp="1"/>
          </p:cNvSpPr>
          <p:nvPr>
            <p:ph type="sldNum" sz="quarter" idx="5"/>
          </p:nvPr>
        </p:nvSpPr>
        <p:spPr bwMode="auto">
          <a:noFill/>
          <a:ln>
            <a:miter lim="800000"/>
            <a:headEnd/>
            <a:tailEnd/>
          </a:ln>
        </p:spPr>
        <p:txBody>
          <a:bodyPr/>
          <a:lstStyle/>
          <a:p>
            <a:fld id="{0D16295F-A689-4501-97B9-85077630D653}" type="slidenum">
              <a:rPr lang="en-US" smtClean="0">
                <a:latin typeface="Futura Bk" pitchFamily="34" charset="0"/>
                <a:cs typeface="Arial" pitchFamily="34" charset="0"/>
              </a:rPr>
              <a:pPr/>
              <a:t>19</a:t>
            </a:fld>
            <a:endParaRPr lang="en-US" smtClean="0">
              <a:latin typeface="Futura Bk"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r>
              <a:rPr lang="en-US" smtClean="0"/>
              <a:t>Over 1 million virtual I/O ports in production environments today</a:t>
            </a:r>
          </a:p>
          <a:p>
            <a:r>
              <a:rPr lang="en-US" smtClean="0"/>
              <a:t>#1 provider of 10Gb connectivity and networking</a:t>
            </a:r>
          </a:p>
          <a:p>
            <a:r>
              <a:rPr lang="en-US" smtClean="0"/>
              <a:t>Assumes Cisco 3130X for 10Gb uplinks to Data Center switch, Brocade 24 Port Fibre Channel Switches, Dual Port 1Gb NIC’s, and Dual Port 4Gb FC HBA’s</a:t>
            </a:r>
          </a:p>
          <a:p>
            <a:r>
              <a:rPr lang="en-US" smtClean="0"/>
              <a:t>IBM HS21XM is only IBM full-dense blade capable of 6 NICs; M605 used for Opteron compare</a:t>
            </a:r>
          </a:p>
          <a:p>
            <a:r>
              <a:rPr lang="en-US" smtClean="0"/>
              <a:t>All blades configured with Ethernet downlinks running at least 1Gb speed and at least 1 10Gb uplink per enclosure</a:t>
            </a:r>
          </a:p>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fontAlgn="base">
              <a:spcBef>
                <a:spcPct val="0"/>
              </a:spcBef>
              <a:spcAft>
                <a:spcPct val="0"/>
              </a:spcAft>
            </a:pPr>
            <a:fld id="{85CB2F5A-FC06-4A47-A7BE-E5CF245F7AF0}" type="slidenum">
              <a:rPr lang="en-US" sz="1200">
                <a:solidFill>
                  <a:srgbClr val="000000"/>
                </a:solidFill>
                <a:latin typeface="Arial" charset="0"/>
              </a:rPr>
              <a:pPr algn="r" fontAlgn="base">
                <a:spcBef>
                  <a:spcPct val="0"/>
                </a:spcBef>
                <a:spcAft>
                  <a:spcPct val="0"/>
                </a:spcAft>
              </a:pPr>
              <a:t>22</a:t>
            </a:fld>
            <a:endParaRPr lang="en-US" sz="1200" dirty="0">
              <a:solidFill>
                <a:srgbClr val="000000"/>
              </a:solidFill>
              <a:latin typeface="Arial" charset="0"/>
            </a:endParaRPr>
          </a:p>
        </p:txBody>
      </p:sp>
      <p:sp>
        <p:nvSpPr>
          <p:cNvPr id="51203"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fontAlgn="base">
              <a:spcBef>
                <a:spcPct val="0"/>
              </a:spcBef>
              <a:spcAft>
                <a:spcPct val="0"/>
              </a:spcAft>
            </a:pPr>
            <a:fld id="{88D389D7-52FF-4DB4-98DE-7A81E8F7B460}" type="slidenum">
              <a:rPr lang="en-US" sz="1200">
                <a:solidFill>
                  <a:srgbClr val="000000"/>
                </a:solidFill>
                <a:latin typeface="Arial" charset="0"/>
              </a:rPr>
              <a:pPr algn="r" fontAlgn="base">
                <a:spcBef>
                  <a:spcPct val="0"/>
                </a:spcBef>
                <a:spcAft>
                  <a:spcPct val="0"/>
                </a:spcAft>
              </a:pPr>
              <a:t>22</a:t>
            </a:fld>
            <a:endParaRPr lang="en-US" sz="1200" dirty="0">
              <a:solidFill>
                <a:srgbClr val="000000"/>
              </a:solidFill>
              <a:latin typeface="Arial" charset="0"/>
            </a:endParaRPr>
          </a:p>
        </p:txBody>
      </p:sp>
      <p:sp>
        <p:nvSpPr>
          <p:cNvPr id="51204" name="Rectangle 2"/>
          <p:cNvSpPr>
            <a:spLocks noGrp="1" noRot="1" noChangeAspect="1" noChangeArrowheads="1" noTextEdit="1"/>
          </p:cNvSpPr>
          <p:nvPr>
            <p:ph type="sldImg"/>
          </p:nvPr>
        </p:nvSpPr>
        <p:spPr>
          <a:xfrm>
            <a:off x="382588" y="685800"/>
            <a:ext cx="6092825" cy="3429000"/>
          </a:xfrm>
          <a:ln/>
        </p:spPr>
      </p:sp>
      <p:sp>
        <p:nvSpPr>
          <p:cNvPr id="100357" name="Rectangle 3"/>
          <p:cNvSpPr>
            <a:spLocks noGrp="1" noChangeArrowheads="1"/>
          </p:cNvSpPr>
          <p:nvPr>
            <p:ph type="body" idx="1"/>
          </p:nvPr>
        </p:nvSpPr>
        <p:spPr>
          <a:xfrm>
            <a:off x="685800" y="4344025"/>
            <a:ext cx="5486400" cy="4114488"/>
          </a:xfrm>
          <a:ln/>
        </p:spPr>
        <p:txBody>
          <a:bodyPr>
            <a:normAutofit fontScale="85000" lnSpcReduction="20000"/>
          </a:bodyPr>
          <a:lstStyle/>
          <a:p>
            <a:pPr marL="0" indent="0">
              <a:defRPr/>
            </a:pPr>
            <a:r>
              <a:rPr lang="en-US" dirty="0" smtClean="0"/>
              <a:t>Purpose:</a:t>
            </a:r>
            <a:r>
              <a:rPr lang="en-US" baseline="0" dirty="0" smtClean="0"/>
              <a:t> To tie P4000 into the CI.</a:t>
            </a:r>
          </a:p>
          <a:p>
            <a:pPr marL="0" indent="0">
              <a:defRPr/>
            </a:pPr>
            <a:endParaRPr lang="en-US" baseline="0" dirty="0" smtClean="0"/>
          </a:p>
          <a:p>
            <a:pPr marL="0" indent="0">
              <a:defRPr/>
            </a:pPr>
            <a:r>
              <a:rPr lang="en-US" baseline="0" dirty="0" smtClean="0"/>
              <a:t>The HP StorageWorks P4000 SAN provides storage that is highly scalable and optimized for email, databases and sever virtualization. It allows you to create a virtual pool of storage that is simple to manage.</a:t>
            </a:r>
          </a:p>
          <a:p>
            <a:pPr marL="0" indent="0">
              <a:defRPr/>
            </a:pPr>
            <a:endParaRPr lang="en-US" baseline="0" dirty="0" smtClean="0"/>
          </a:p>
          <a:p>
            <a:pPr marL="0" indent="0">
              <a:defRPr/>
            </a:pPr>
            <a:r>
              <a:rPr lang="en-US" baseline="0" dirty="0" smtClean="0"/>
              <a:t>As you can see there are elements of the HP P4000 SAN which fit perfectly into the overall HP Converged Infrastructure. First, it offers a clustered storage architecture that is completely modular. It enables you to start with only the capacity and performance you need today, and over time scale both online without disruption.</a:t>
            </a:r>
          </a:p>
          <a:p>
            <a:pPr marL="0" indent="0">
              <a:defRPr/>
            </a:pPr>
            <a:endParaRPr lang="en-US" baseline="0" dirty="0" smtClean="0"/>
          </a:p>
          <a:p>
            <a:pPr marL="0" indent="0">
              <a:defRPr/>
            </a:pPr>
            <a:r>
              <a:rPr lang="en-US" baseline="0" dirty="0" smtClean="0"/>
              <a:t>As you’ll see in the next few minutes, server virtualization places new requirements on your storage. the P4000 SANs directly address these needs with High Data Availability and Disaster Recovery and Efficient Capacity Utilization.</a:t>
            </a:r>
          </a:p>
          <a:p>
            <a:pPr marL="0" indent="0">
              <a:defRPr/>
            </a:pPr>
            <a:endParaRPr lang="en-US" baseline="0" dirty="0" smtClean="0"/>
          </a:p>
          <a:p>
            <a:pPr marL="0" indent="0">
              <a:defRPr/>
            </a:pPr>
            <a:r>
              <a:rPr lang="en-US" baseline="0" dirty="0" smtClean="0"/>
              <a:t>P4000 SANs leverage HP’s leading industry standard hardware. This allows us to stay ahead of technology curve, and adapt to our customers’ needs sooner with features such as 10 Gig-E. And it allows for common spare parts e.g. power supplies.</a:t>
            </a:r>
          </a:p>
          <a:p>
            <a:pPr marL="0" indent="0">
              <a:defRPr/>
            </a:pPr>
            <a:endParaRPr lang="en-US" baseline="0" dirty="0" smtClean="0"/>
          </a:p>
          <a:p>
            <a:pPr marL="0" indent="0">
              <a:defRPr/>
            </a:pPr>
            <a:r>
              <a:rPr lang="en-US" baseline="0" dirty="0" smtClean="0"/>
              <a:t>Finally, every HP StorageWorks P4000 SAN includes each of the enterprise-class features we’ll be discussing at no extra charge.</a:t>
            </a:r>
          </a:p>
          <a:p>
            <a:pPr marL="0" indent="0">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SAP: </a:t>
            </a:r>
            <a:r>
              <a:rPr lang="en-US" sz="1200" kern="1200" dirty="0" smtClean="0">
                <a:solidFill>
                  <a:schemeClr val="tx1"/>
                </a:solidFill>
                <a:latin typeface="Futura Bk" pitchFamily="34" charset="0"/>
                <a:ea typeface="+mn-ea"/>
                <a:cs typeface="+mn-cs"/>
              </a:rPr>
              <a:t>Mitsubishi Electric Automation Inc., a U.S. subsidiary of Mitsubishi Electric Corporation of Japan, supplies factory automation products and solutions.</a:t>
            </a:r>
            <a:r>
              <a:rPr lang="en-US" baseline="0" dirty="0" smtClean="0"/>
              <a:t/>
            </a:r>
            <a:br>
              <a:rPr lang="en-US" baseline="0" dirty="0" smtClean="0"/>
            </a:br>
            <a:r>
              <a:rPr lang="en-US" sz="1200" kern="1200" dirty="0" smtClean="0">
                <a:solidFill>
                  <a:schemeClr val="tx1"/>
                </a:solidFill>
                <a:latin typeface="Futura Bk" pitchFamily="34" charset="0"/>
                <a:ea typeface="+mn-ea"/>
                <a:cs typeface="+mn-cs"/>
              </a:rPr>
              <a:t>Today, Mitsubishi uses an HP Converged Infrastructure that uses HP P4000 SANs to accommodate the storage requirements of its SAP Enterprise Resource Planning (ERP) system. This system runs on Oracle® 10g Release 2 and stores all financial, sales, services, purchasing, and shipping data in a central database. “Our primary SAP business software runs on HP P4000 SANs,” says Walker, one half of the firm’s two person IT technical team. “We were among the first companies to put our ERP system into the HP LeftHand SANs architecture; doing that has been a huge benefit to us.”</a:t>
            </a:r>
          </a:p>
          <a:p>
            <a:pPr marL="0" indent="0">
              <a:defRPr/>
            </a:pPr>
            <a:endParaRPr lang="en-US" baseline="0" dirty="0" smtClean="0"/>
          </a:p>
          <a:p>
            <a:pPr marL="0" indent="0">
              <a:defRPr/>
            </a:pPr>
            <a:endParaRPr lang="en-US" baseline="0" dirty="0" smtClean="0"/>
          </a:p>
          <a:p>
            <a:pPr marL="0" indent="0">
              <a:defRPr/>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pPr eaLnBrk="1" hangingPunct="1">
              <a:spcBef>
                <a:spcPct val="0"/>
              </a:spcBef>
              <a:buNone/>
            </a:pPr>
            <a:r>
              <a:rPr lang="de-DE" dirty="0" smtClean="0"/>
              <a:t>Take away:</a:t>
            </a:r>
          </a:p>
          <a:p>
            <a:pPr eaLnBrk="1" hangingPunct="1">
              <a:spcBef>
                <a:spcPct val="0"/>
              </a:spcBef>
              <a:buNone/>
            </a:pPr>
            <a:r>
              <a:rPr lang="de-DE" dirty="0" smtClean="0"/>
              <a:t>BladeSystem benefits</a:t>
            </a:r>
            <a:r>
              <a:rPr lang="de-DE" baseline="0" dirty="0" smtClean="0"/>
              <a:t> </a:t>
            </a:r>
            <a:r>
              <a:rPr lang="de-DE" baseline="0" dirty="0" err="1" smtClean="0"/>
              <a:t>have</a:t>
            </a:r>
            <a:r>
              <a:rPr lang="de-DE" baseline="0" dirty="0" smtClean="0"/>
              <a:t> not </a:t>
            </a:r>
            <a:r>
              <a:rPr lang="de-DE" baseline="0" dirty="0" err="1" smtClean="0"/>
              <a:t>been</a:t>
            </a:r>
            <a:r>
              <a:rPr lang="de-DE" baseline="0" dirty="0" smtClean="0"/>
              <a:t> </a:t>
            </a:r>
            <a:r>
              <a:rPr lang="de-DE" baseline="0" dirty="0" err="1" smtClean="0"/>
              <a:t>extended</a:t>
            </a:r>
            <a:r>
              <a:rPr lang="de-DE" baseline="0" dirty="0" smtClean="0"/>
              <a:t> </a:t>
            </a:r>
            <a:r>
              <a:rPr lang="de-DE" baseline="0" dirty="0" err="1" smtClean="0"/>
              <a:t>to</a:t>
            </a:r>
            <a:r>
              <a:rPr lang="de-DE" baseline="0" dirty="0" smtClean="0"/>
              <a:t> </a:t>
            </a:r>
            <a:r>
              <a:rPr lang="de-DE" baseline="0" dirty="0" err="1" smtClean="0"/>
              <a:t>fully</a:t>
            </a:r>
            <a:r>
              <a:rPr lang="de-DE" baseline="0" dirty="0" smtClean="0"/>
              <a:t> </a:t>
            </a:r>
            <a:r>
              <a:rPr lang="de-DE" baseline="0" dirty="0" err="1" smtClean="0"/>
              <a:t>embrace</a:t>
            </a:r>
            <a:r>
              <a:rPr lang="de-DE" baseline="0" dirty="0" smtClean="0"/>
              <a:t> the storage </a:t>
            </a:r>
            <a:r>
              <a:rPr lang="de-DE" baseline="0" dirty="0" err="1" smtClean="0"/>
              <a:t>infrastructure</a:t>
            </a:r>
            <a:r>
              <a:rPr lang="de-DE" baseline="0" dirty="0" smtClean="0"/>
              <a:t>. </a:t>
            </a:r>
            <a:r>
              <a:rPr lang="de-DE" baseline="0" dirty="0" err="1" smtClean="0"/>
              <a:t>External</a:t>
            </a:r>
            <a:r>
              <a:rPr lang="de-DE" baseline="0" dirty="0" smtClean="0"/>
              <a:t> SANs </a:t>
            </a:r>
            <a:r>
              <a:rPr lang="de-DE" baseline="0" dirty="0" err="1" smtClean="0"/>
              <a:t>offer</a:t>
            </a:r>
            <a:r>
              <a:rPr lang="de-DE" baseline="0" dirty="0" smtClean="0"/>
              <a:t> </a:t>
            </a:r>
            <a:r>
              <a:rPr lang="de-DE" baseline="0" dirty="0" err="1" smtClean="0"/>
              <a:t>proven</a:t>
            </a:r>
            <a:r>
              <a:rPr lang="de-DE" baseline="0" dirty="0" smtClean="0"/>
              <a:t> </a:t>
            </a:r>
            <a:r>
              <a:rPr lang="de-DE" baseline="0" dirty="0" err="1" smtClean="0"/>
              <a:t>advantages</a:t>
            </a:r>
            <a:r>
              <a:rPr lang="de-DE" baseline="0" dirty="0" smtClean="0"/>
              <a:t> </a:t>
            </a:r>
            <a:r>
              <a:rPr lang="de-DE" baseline="0" dirty="0" err="1" smtClean="0"/>
              <a:t>however</a:t>
            </a:r>
            <a:r>
              <a:rPr lang="de-DE" baseline="0" dirty="0" smtClean="0"/>
              <a:t> </a:t>
            </a:r>
            <a:r>
              <a:rPr lang="de-DE" baseline="0" dirty="0" err="1" smtClean="0"/>
              <a:t>these</a:t>
            </a:r>
            <a:r>
              <a:rPr lang="de-DE" baseline="0" dirty="0" smtClean="0"/>
              <a:t> </a:t>
            </a:r>
            <a:r>
              <a:rPr lang="de-DE" baseline="0" dirty="0" err="1" smtClean="0"/>
              <a:t>come</a:t>
            </a:r>
            <a:r>
              <a:rPr lang="de-DE" baseline="0" dirty="0" smtClean="0"/>
              <a:t> </a:t>
            </a:r>
            <a:r>
              <a:rPr lang="de-DE" baseline="0" dirty="0" err="1" smtClean="0"/>
              <a:t>at</a:t>
            </a:r>
            <a:r>
              <a:rPr lang="de-DE" baseline="0" dirty="0" smtClean="0"/>
              <a:t> a </a:t>
            </a:r>
            <a:r>
              <a:rPr lang="de-DE" baseline="0" dirty="0" err="1" smtClean="0"/>
              <a:t>price</a:t>
            </a:r>
            <a:r>
              <a:rPr lang="de-DE" baseline="0" dirty="0" smtClean="0"/>
              <a:t>: </a:t>
            </a:r>
            <a:r>
              <a:rPr lang="de-DE" baseline="0" dirty="0" err="1" smtClean="0"/>
              <a:t>complexity</a:t>
            </a:r>
            <a:r>
              <a:rPr lang="de-DE" baseline="0" dirty="0" smtClean="0"/>
              <a:t> and </a:t>
            </a:r>
            <a:r>
              <a:rPr lang="de-DE" baseline="0" dirty="0" err="1" smtClean="0"/>
              <a:t>costs</a:t>
            </a:r>
            <a:r>
              <a:rPr lang="de-DE" baseline="0" dirty="0" smtClean="0"/>
              <a:t>. </a:t>
            </a:r>
          </a:p>
          <a:p>
            <a:pPr eaLnBrk="1" hangingPunct="1">
              <a:spcBef>
                <a:spcPct val="0"/>
              </a:spcBef>
              <a:buNone/>
            </a:pPr>
            <a:r>
              <a:rPr lang="de-DE" baseline="0" dirty="0" smtClean="0"/>
              <a:t>Storage </a:t>
            </a:r>
            <a:r>
              <a:rPr lang="de-DE" baseline="0" dirty="0" err="1" smtClean="0"/>
              <a:t>infrastructure</a:t>
            </a:r>
            <a:r>
              <a:rPr lang="de-DE" baseline="0" dirty="0" smtClean="0"/>
              <a:t> </a:t>
            </a:r>
            <a:r>
              <a:rPr lang="de-DE" baseline="0" dirty="0" err="1" smtClean="0"/>
              <a:t>demands</a:t>
            </a:r>
            <a:r>
              <a:rPr lang="de-DE" baseline="0" dirty="0" smtClean="0"/>
              <a:t> the </a:t>
            </a:r>
            <a:r>
              <a:rPr lang="de-DE" baseline="0" dirty="0" err="1" smtClean="0"/>
              <a:t>compromise</a:t>
            </a:r>
            <a:r>
              <a:rPr lang="de-DE" baseline="0" dirty="0" smtClean="0"/>
              <a:t> </a:t>
            </a:r>
            <a:r>
              <a:rPr lang="de-DE" baseline="0" dirty="0" err="1" smtClean="0"/>
              <a:t>of</a:t>
            </a:r>
            <a:r>
              <a:rPr lang="de-DE" baseline="0" dirty="0" smtClean="0"/>
              <a:t> </a:t>
            </a:r>
            <a:r>
              <a:rPr lang="de-DE" baseline="0" dirty="0" err="1" smtClean="0"/>
              <a:t>operating</a:t>
            </a:r>
            <a:r>
              <a:rPr lang="de-DE" baseline="0" dirty="0" smtClean="0"/>
              <a:t> </a:t>
            </a:r>
            <a:r>
              <a:rPr lang="de-DE" baseline="0" dirty="0" err="1" smtClean="0"/>
              <a:t>without</a:t>
            </a:r>
            <a:r>
              <a:rPr lang="de-DE" baseline="0" dirty="0" smtClean="0"/>
              <a:t> </a:t>
            </a:r>
            <a:r>
              <a:rPr lang="de-DE" baseline="0" dirty="0" err="1" smtClean="0"/>
              <a:t>some</a:t>
            </a:r>
            <a:r>
              <a:rPr lang="de-DE" baseline="0" dirty="0" smtClean="0"/>
              <a:t> </a:t>
            </a:r>
            <a:r>
              <a:rPr lang="de-DE" baseline="0" dirty="0" err="1" smtClean="0"/>
              <a:t>of</a:t>
            </a:r>
            <a:r>
              <a:rPr lang="de-DE" baseline="0" dirty="0" smtClean="0"/>
              <a:t> the </a:t>
            </a:r>
            <a:r>
              <a:rPr lang="de-DE" baseline="0" dirty="0" err="1" smtClean="0"/>
              <a:t>benefits</a:t>
            </a:r>
            <a:r>
              <a:rPr lang="de-DE" baseline="0" dirty="0" smtClean="0"/>
              <a:t> </a:t>
            </a:r>
            <a:r>
              <a:rPr lang="de-DE" baseline="0" dirty="0" err="1" smtClean="0"/>
              <a:t>that</a:t>
            </a:r>
            <a:r>
              <a:rPr lang="de-DE" baseline="0" dirty="0" smtClean="0"/>
              <a:t> the BladeSystem </a:t>
            </a:r>
            <a:r>
              <a:rPr lang="de-DE" baseline="0" dirty="0" err="1" smtClean="0"/>
              <a:t>architecture</a:t>
            </a:r>
            <a:r>
              <a:rPr lang="de-DE" baseline="0" dirty="0" smtClean="0"/>
              <a:t> </a:t>
            </a:r>
            <a:r>
              <a:rPr lang="de-DE" baseline="0" dirty="0" err="1" smtClean="0"/>
              <a:t>provides</a:t>
            </a:r>
            <a:r>
              <a:rPr lang="de-DE" baseline="0" dirty="0" smtClean="0"/>
              <a:t> for </a:t>
            </a:r>
            <a:r>
              <a:rPr lang="de-DE" baseline="0" dirty="0" err="1" smtClean="0"/>
              <a:t>server</a:t>
            </a:r>
            <a:r>
              <a:rPr lang="de-DE" baseline="0" dirty="0" smtClean="0"/>
              <a:t>, </a:t>
            </a:r>
            <a:r>
              <a:rPr lang="de-DE" baseline="0" dirty="0" err="1" smtClean="0"/>
              <a:t>network</a:t>
            </a:r>
            <a:r>
              <a:rPr lang="de-DE" baseline="0" dirty="0" smtClean="0"/>
              <a:t>, and power/</a:t>
            </a:r>
            <a:r>
              <a:rPr lang="de-DE" baseline="0" dirty="0" err="1" smtClean="0"/>
              <a:t>cooling</a:t>
            </a:r>
            <a:r>
              <a:rPr lang="de-DE" baseline="0" dirty="0" smtClean="0"/>
              <a:t>.</a:t>
            </a:r>
          </a:p>
          <a:p>
            <a:pPr eaLnBrk="1" hangingPunct="1">
              <a:spcBef>
                <a:spcPct val="0"/>
              </a:spcBef>
              <a:buNone/>
            </a:pPr>
            <a:endParaRPr lang="de-DE" dirty="0" smtClean="0"/>
          </a:p>
        </p:txBody>
      </p:sp>
      <p:sp>
        <p:nvSpPr>
          <p:cNvPr id="31747" name="Rectangle 4"/>
          <p:cNvSpPr>
            <a:spLocks noChangeArrowheads="1"/>
          </p:cNvSpPr>
          <p:nvPr/>
        </p:nvSpPr>
        <p:spPr bwMode="auto">
          <a:xfrm>
            <a:off x="412753" y="309174"/>
            <a:ext cx="4100513" cy="1402205"/>
          </a:xfrm>
          <a:prstGeom prst="rect">
            <a:avLst/>
          </a:prstGeom>
          <a:solidFill>
            <a:srgbClr val="FFFFFF"/>
          </a:solidFill>
          <a:ln w="9525">
            <a:solidFill>
              <a:srgbClr val="FF0000"/>
            </a:solidFill>
            <a:miter lim="800000"/>
            <a:headEnd/>
            <a:tailEnd/>
          </a:ln>
        </p:spPr>
        <p:txBody>
          <a:bodyPr lIns="85683" tIns="42842" rIns="85683" bIns="42842"/>
          <a:lstStyle/>
          <a:p>
            <a:r>
              <a:rPr lang="en-US" altLang="ja-JP" sz="1100" u="sng">
                <a:latin typeface="Times New Roman" pitchFamily="18" charset="0"/>
                <a:ea typeface="MS Mincho"/>
                <a:cs typeface="MS Mincho"/>
              </a:rPr>
              <a:t>Coaching tips:</a:t>
            </a:r>
            <a:r>
              <a:rPr lang="en-US" altLang="ja-JP" sz="1100">
                <a:latin typeface="Times New Roman" pitchFamily="18" charset="0"/>
                <a:ea typeface="MS Mincho"/>
                <a:cs typeface="MS Mincho"/>
              </a:rPr>
              <a:t> </a:t>
            </a:r>
            <a:br>
              <a:rPr lang="en-US" altLang="ja-JP" sz="1100">
                <a:latin typeface="Times New Roman" pitchFamily="18" charset="0"/>
                <a:ea typeface="MS Mincho"/>
                <a:cs typeface="MS Mincho"/>
              </a:rPr>
            </a:br>
            <a:r>
              <a:rPr lang="en-US" altLang="ja-JP" sz="1100">
                <a:latin typeface="Times New Roman" pitchFamily="18" charset="0"/>
                <a:ea typeface="MS Mincho"/>
                <a:cs typeface="MS Mincho"/>
              </a:rPr>
              <a:t>Make sure you drive home that HP has been leading this path with real investments in customer environments today. Paint the big picture of convergence, more than HW, but process, tools all the way to facilities.  It is the mega-trend and the right architectural strategy to take maximum advantage of virtualization, cloud/as-a-service, and Green IT and other strategic customer initiatives.</a:t>
            </a:r>
            <a:endParaRPr 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dt" sz="quarter" idx="1"/>
          </p:nvPr>
        </p:nvSpPr>
        <p:spPr>
          <a:noFill/>
        </p:spPr>
        <p:txBody>
          <a:bodyPr/>
          <a:lstStyle/>
          <a:p>
            <a:fld id="{5A8B13FA-2A4C-4815-B91D-814F29597068}" type="datetime8">
              <a:rPr lang="en-US"/>
              <a:pPr/>
              <a:t>1/16/2011 11:21 PM</a:t>
            </a:fld>
            <a:endParaRPr lang="en-US"/>
          </a:p>
        </p:txBody>
      </p:sp>
      <p:sp>
        <p:nvSpPr>
          <p:cNvPr id="3" name="Header Placeholder 2"/>
          <p:cNvSpPr>
            <a:spLocks noGrp="1"/>
          </p:cNvSpPr>
          <p:nvPr>
            <p:ph type="hdr" sz="quarter" idx="10"/>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1/16/2011 11:21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a:t>
            </a:r>
            <a:r>
              <a:rPr lang="en-US" baseline="0" dirty="0" smtClean="0"/>
              <a:t> Up / </a:t>
            </a:r>
            <a:r>
              <a:rPr lang="en-US" baseline="0" dirty="0" err="1" smtClean="0"/>
              <a:t>Tunning</a:t>
            </a:r>
            <a:r>
              <a:rPr lang="en-US" baseline="0" dirty="0" smtClean="0"/>
              <a:t> de las </a:t>
            </a:r>
            <a:r>
              <a:rPr lang="en-US" baseline="0" dirty="0" err="1" smtClean="0"/>
              <a:t>aplicaciones</a:t>
            </a:r>
            <a:r>
              <a:rPr lang="en-US" baseline="0" dirty="0" smtClean="0"/>
              <a:t> </a:t>
            </a:r>
            <a:r>
              <a:rPr lang="en-US" baseline="0" dirty="0" err="1" smtClean="0"/>
              <a:t>es</a:t>
            </a:r>
            <a:r>
              <a:rPr lang="en-US" baseline="0" dirty="0" smtClean="0"/>
              <a:t> </a:t>
            </a:r>
            <a:r>
              <a:rPr lang="en-US" baseline="0" dirty="0" err="1" smtClean="0"/>
              <a:t>muy</a:t>
            </a:r>
            <a:r>
              <a:rPr lang="en-US" baseline="0" dirty="0" smtClean="0"/>
              <a:t> </a:t>
            </a:r>
            <a:r>
              <a:rPr lang="en-US" baseline="0" dirty="0" err="1" smtClean="0"/>
              <a:t>complejo</a:t>
            </a:r>
            <a:endParaRPr lang="en-US" dirty="0"/>
          </a:p>
        </p:txBody>
      </p:sp>
      <p:sp>
        <p:nvSpPr>
          <p:cNvPr id="4" name="Slide Number Placeholder 3"/>
          <p:cNvSpPr>
            <a:spLocks noGrp="1"/>
          </p:cNvSpPr>
          <p:nvPr>
            <p:ph type="sldNum" sz="quarter" idx="10"/>
          </p:nvPr>
        </p:nvSpPr>
        <p:spPr/>
        <p:txBody>
          <a:bodyPr/>
          <a:lstStyle/>
          <a:p>
            <a:fld id="{D38E2F76-F435-451C-B79A-7FFD92A2892B}" type="slidenum">
              <a:rPr lang="en-US" smtClean="0"/>
              <a:pPr/>
              <a:t>6</a:t>
            </a:fld>
            <a:endParaRPr lang="en-US" dirty="0"/>
          </a:p>
        </p:txBody>
      </p:sp>
    </p:spTree>
    <p:extLst>
      <p:ext uri="{BB962C8B-B14F-4D97-AF65-F5344CB8AC3E}">
        <p14:creationId xmlns="" xmlns:p14="http://schemas.microsoft.com/office/powerpoint/2010/main" val="2602116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27650" name="Notes Placeholder 2"/>
          <p:cNvSpPr>
            <a:spLocks noGrp="1"/>
          </p:cNvSpPr>
          <p:nvPr>
            <p:ph type="body" idx="1"/>
          </p:nvPr>
        </p:nvSpPr>
        <p:spPr bwMode="auto">
          <a:xfrm>
            <a:off x="-1" y="4344025"/>
            <a:ext cx="6856413" cy="4798414"/>
          </a:xfrm>
          <a:noFill/>
        </p:spPr>
        <p:txBody>
          <a:bodyPr wrap="square" numCol="1" anchor="t" anchorCtr="0" compatLnSpc="1">
            <a:prstTxWarp prst="textNoShape">
              <a:avLst/>
            </a:prstTxWarp>
            <a:noAutofit/>
          </a:bodyPr>
          <a:lstStyle/>
          <a:p>
            <a:pPr>
              <a:spcBef>
                <a:spcPct val="0"/>
              </a:spcBef>
            </a:pPr>
            <a:r>
              <a:rPr lang="en-US" sz="1100" baseline="0" dirty="0" smtClean="0"/>
              <a:t>HP has the opportunity to set the agenda with a new category of Converged Application Solutions.  Based on unique engineering  </a:t>
            </a:r>
          </a:p>
          <a:p>
            <a:pPr>
              <a:spcBef>
                <a:spcPct val="0"/>
              </a:spcBef>
            </a:pPr>
            <a:endParaRPr lang="en-US" sz="1100" baseline="0" dirty="0" smtClean="0"/>
          </a:p>
          <a:p>
            <a:pPr>
              <a:spcBef>
                <a:spcPct val="0"/>
              </a:spcBef>
              <a:buFont typeface="Arial" charset="0"/>
              <a:buChar char="•"/>
            </a:pPr>
            <a:r>
              <a:rPr lang="en-US" sz="1100" baseline="0" dirty="0" smtClean="0"/>
              <a:t>Complete :  Infra to Application </a:t>
            </a:r>
            <a:r>
              <a:rPr lang="en-GB" sz="1100" kern="1200" dirty="0" smtClean="0">
                <a:solidFill>
                  <a:schemeClr val="tx1"/>
                </a:solidFill>
                <a:ea typeface="+mn-ea"/>
                <a:cs typeface="+mn-cs"/>
              </a:rPr>
              <a:t> based on a modular, open architecture</a:t>
            </a:r>
          </a:p>
          <a:p>
            <a:pPr>
              <a:spcBef>
                <a:spcPct val="0"/>
              </a:spcBef>
              <a:buFont typeface="Arial" charset="0"/>
              <a:buNone/>
            </a:pPr>
            <a:r>
              <a:rPr lang="en-GB" sz="1100" kern="1200" dirty="0" smtClean="0">
                <a:solidFill>
                  <a:schemeClr val="tx1"/>
                </a:solidFill>
                <a:ea typeface="+mn-ea"/>
                <a:cs typeface="+mn-cs"/>
              </a:rPr>
              <a:t> </a:t>
            </a:r>
          </a:p>
          <a:p>
            <a:pPr>
              <a:spcBef>
                <a:spcPct val="0"/>
              </a:spcBef>
              <a:buFont typeface="Arial" charset="0"/>
              <a:buChar char="•"/>
            </a:pPr>
            <a:r>
              <a:rPr lang="en-GB" sz="1100" kern="1200" dirty="0" smtClean="0">
                <a:solidFill>
                  <a:schemeClr val="tx1"/>
                </a:solidFill>
                <a:ea typeface="+mn-ea"/>
                <a:cs typeface="+mn-cs"/>
              </a:rPr>
              <a:t>With</a:t>
            </a:r>
            <a:r>
              <a:rPr lang="en-GB" sz="1100" kern="1200" baseline="0" dirty="0" smtClean="0">
                <a:solidFill>
                  <a:schemeClr val="tx1"/>
                </a:solidFill>
                <a:ea typeface="+mn-ea"/>
                <a:cs typeface="+mn-cs"/>
              </a:rPr>
              <a:t> </a:t>
            </a:r>
            <a:r>
              <a:rPr lang="en-GB" sz="1100" kern="1200" dirty="0" smtClean="0">
                <a:solidFill>
                  <a:schemeClr val="tx1"/>
                </a:solidFill>
                <a:ea typeface="+mn-ea"/>
                <a:cs typeface="+mn-cs"/>
              </a:rPr>
              <a:t>built-in high availability </a:t>
            </a:r>
            <a:endParaRPr lang="en-US" sz="1100" baseline="0" dirty="0" smtClean="0"/>
          </a:p>
          <a:p>
            <a:pPr>
              <a:spcBef>
                <a:spcPct val="0"/>
              </a:spcBef>
              <a:buFont typeface="Arial" charset="0"/>
              <a:buNone/>
            </a:pPr>
            <a:endParaRPr lang="en-US" sz="1100" kern="1200" baseline="0" dirty="0" smtClean="0">
              <a:solidFill>
                <a:schemeClr val="tx1"/>
              </a:solidFill>
              <a:ea typeface="+mn-ea"/>
              <a:cs typeface="+mn-cs"/>
            </a:endParaRPr>
          </a:p>
          <a:p>
            <a:pPr>
              <a:spcBef>
                <a:spcPct val="0"/>
              </a:spcBef>
              <a:buFont typeface="Arial" charset="0"/>
              <a:buChar char="•"/>
            </a:pPr>
            <a:r>
              <a:rPr lang="en-GB" sz="1100" kern="1200" dirty="0" smtClean="0">
                <a:solidFill>
                  <a:schemeClr val="tx1"/>
                </a:solidFill>
                <a:ea typeface="+mn-ea"/>
                <a:cs typeface="+mn-cs"/>
              </a:rPr>
              <a:t>Simplify setup and lifecycle management – </a:t>
            </a:r>
          </a:p>
          <a:p>
            <a:pPr>
              <a:spcBef>
                <a:spcPct val="0"/>
              </a:spcBef>
              <a:buFont typeface="Arial" charset="0"/>
              <a:buChar char="•"/>
            </a:pPr>
            <a:endParaRPr lang="en-GB" sz="1100" kern="1200" dirty="0" smtClean="0">
              <a:solidFill>
                <a:schemeClr val="tx1"/>
              </a:solidFill>
              <a:ea typeface="+mn-ea"/>
              <a:cs typeface="+mn-cs"/>
            </a:endParaRPr>
          </a:p>
          <a:p>
            <a:pPr lvl="0">
              <a:spcBef>
                <a:spcPct val="0"/>
              </a:spcBef>
              <a:defRPr/>
            </a:pPr>
            <a:r>
              <a:rPr lang="en-GB" sz="1100" kern="1200" dirty="0" smtClean="0">
                <a:solidFill>
                  <a:schemeClr val="tx1"/>
                </a:solidFill>
                <a:ea typeface="+mn-ea"/>
                <a:cs typeface="+mn-cs"/>
                <a:sym typeface="Wingdings" pitchFamily="2" charset="2"/>
              </a:rPr>
              <a:t></a:t>
            </a:r>
            <a:r>
              <a:rPr lang="en-GB" sz="1100" kern="1200" dirty="0" smtClean="0">
                <a:solidFill>
                  <a:schemeClr val="tx1"/>
                </a:solidFill>
                <a:ea typeface="+mn-ea"/>
                <a:cs typeface="+mn-cs"/>
              </a:rPr>
              <a:t>Deliver as a all-inclusive solution HW, SW, </a:t>
            </a:r>
            <a:r>
              <a:rPr lang="en-GB" sz="1100" dirty="0" smtClean="0"/>
              <a:t>licen</a:t>
            </a:r>
            <a:r>
              <a:rPr lang="en-GB" sz="1100" kern="1200" dirty="0" smtClean="0">
                <a:ea typeface="+mn-ea"/>
                <a:cs typeface="+mn-cs"/>
              </a:rPr>
              <a:t>sing</a:t>
            </a:r>
            <a:r>
              <a:rPr lang="en-GB" sz="1100" kern="1200" dirty="0" smtClean="0">
                <a:solidFill>
                  <a:schemeClr val="tx1"/>
                </a:solidFill>
                <a:ea typeface="+mn-ea"/>
                <a:cs typeface="+mn-cs"/>
              </a:rPr>
              <a:t>  and </a:t>
            </a:r>
            <a:r>
              <a:rPr lang="en-GB" sz="1100" dirty="0" smtClean="0">
                <a:solidFill>
                  <a:srgbClr val="C00000"/>
                </a:solidFill>
              </a:rPr>
              <a:t>SERVICES </a:t>
            </a:r>
            <a:r>
              <a:rPr lang="en-GB" sz="1100" dirty="0" smtClean="0"/>
              <a:t>f</a:t>
            </a:r>
            <a:r>
              <a:rPr lang="en-GB" sz="1100" kern="1200" dirty="0" smtClean="0">
                <a:solidFill>
                  <a:schemeClr val="tx1"/>
                </a:solidFill>
                <a:ea typeface="+mn-ea"/>
                <a:cs typeface="+mn-cs"/>
              </a:rPr>
              <a:t>rom one point of contact  w/ wizard based tools</a:t>
            </a:r>
          </a:p>
          <a:p>
            <a:pPr marL="0" marR="0" lvl="0" indent="0" algn="l" defTabSz="457200" rtl="0" eaLnBrk="1" fontAlgn="base" latinLnBrk="0" hangingPunct="1">
              <a:lnSpc>
                <a:spcPct val="100000"/>
              </a:lnSpc>
              <a:spcBef>
                <a:spcPct val="0"/>
              </a:spcBef>
              <a:spcAft>
                <a:spcPct val="0"/>
              </a:spcAft>
              <a:buClrTx/>
              <a:buSzTx/>
              <a:buFont typeface="Wingdings"/>
              <a:buChar char="à"/>
              <a:tabLst/>
              <a:defRPr/>
            </a:pPr>
            <a:r>
              <a:rPr lang="en-GB" sz="1100" kern="1200" dirty="0" smtClean="0">
                <a:solidFill>
                  <a:schemeClr val="tx1"/>
                </a:solidFill>
                <a:ea typeface="+mn-ea"/>
                <a:cs typeface="+mn-cs"/>
                <a:sym typeface="Wingdings" pitchFamily="2" charset="2"/>
              </a:rPr>
              <a:t>O</a:t>
            </a:r>
            <a:r>
              <a:rPr lang="en-GB" sz="1100" kern="1200" dirty="0" smtClean="0">
                <a:solidFill>
                  <a:schemeClr val="tx1"/>
                </a:solidFill>
                <a:ea typeface="+mn-ea"/>
                <a:cs typeface="+mn-cs"/>
              </a:rPr>
              <a:t>ptimize application  performance tuned</a:t>
            </a:r>
            <a:r>
              <a:rPr lang="en-GB" sz="1100" kern="1200" baseline="0" dirty="0" smtClean="0">
                <a:solidFill>
                  <a:schemeClr val="tx1"/>
                </a:solidFill>
                <a:ea typeface="+mn-ea"/>
                <a:cs typeface="+mn-cs"/>
              </a:rPr>
              <a:t> for </a:t>
            </a:r>
            <a:r>
              <a:rPr lang="en-US" sz="1100" dirty="0" smtClean="0"/>
              <a:t>Any scale</a:t>
            </a:r>
            <a:endParaRPr lang="en-GB" sz="1100" kern="1200" dirty="0" smtClean="0">
              <a:solidFill>
                <a:schemeClr val="tx1"/>
              </a:solidFill>
              <a:ea typeface="+mn-ea"/>
              <a:cs typeface="+mn-cs"/>
            </a:endParaRPr>
          </a:p>
          <a:p>
            <a:pPr>
              <a:spcBef>
                <a:spcPct val="0"/>
              </a:spcBef>
              <a:buFont typeface="Wingdings"/>
              <a:buChar char="à"/>
            </a:pPr>
            <a:r>
              <a:rPr lang="en-US" sz="1100" kern="1200" dirty="0" smtClean="0">
                <a:solidFill>
                  <a:schemeClr val="tx1"/>
                </a:solidFill>
                <a:ea typeface="+mn-ea"/>
                <a:cs typeface="+mn-cs"/>
              </a:rPr>
              <a:t>Extensible to private, hosted and public cloud environments</a:t>
            </a:r>
          </a:p>
          <a:p>
            <a:pPr>
              <a:spcBef>
                <a:spcPct val="0"/>
              </a:spcBef>
              <a:buFont typeface="Arial" charset="0"/>
              <a:buNone/>
            </a:pPr>
            <a:endParaRPr lang="en-US" sz="1100" baseline="0" dirty="0" smtClean="0"/>
          </a:p>
          <a:p>
            <a:pPr>
              <a:spcBef>
                <a:spcPct val="0"/>
              </a:spcBef>
              <a:buFont typeface="Arial" charset="0"/>
              <a:buNone/>
            </a:pPr>
            <a:r>
              <a:rPr lang="en-US" sz="1100" baseline="0" dirty="0" smtClean="0"/>
              <a:t>That is why HP partnered with MSFT.  MSFT brings the most popular business applications on the planet w/CI </a:t>
            </a:r>
          </a:p>
          <a:p>
            <a:pPr>
              <a:spcBef>
                <a:spcPct val="0"/>
              </a:spcBef>
              <a:buFont typeface="Arial" charset="0"/>
              <a:buNone/>
            </a:pPr>
            <a:endParaRPr lang="en-US" sz="1100" baseline="0" dirty="0" smtClean="0"/>
          </a:p>
          <a:p>
            <a:pPr>
              <a:spcBef>
                <a:spcPct val="0"/>
              </a:spcBef>
              <a:buFont typeface="Arial" charset="0"/>
              <a:buNone/>
            </a:pPr>
            <a:r>
              <a:rPr lang="en-US" sz="1100" baseline="0" dirty="0" smtClean="0"/>
              <a:t>Addressing needs of the largest corporations thru public sector, commercial, small businesses.  </a:t>
            </a:r>
          </a:p>
          <a:p>
            <a:pPr>
              <a:spcBef>
                <a:spcPct val="0"/>
              </a:spcBef>
            </a:pPr>
            <a:endParaRPr lang="en-US" sz="1400" baseline="0" dirty="0" smtClean="0">
              <a:latin typeface="Futura Hv" pitchFamily="34" charset="0"/>
            </a:endParaRPr>
          </a:p>
          <a:p>
            <a:pPr>
              <a:spcBef>
                <a:spcPct val="0"/>
              </a:spcBef>
            </a:pPr>
            <a:r>
              <a:rPr lang="en-US" sz="1100" dirty="0" smtClean="0"/>
              <a:t>_______________________________________________________________________________________________</a:t>
            </a:r>
          </a:p>
          <a:p>
            <a:pPr>
              <a:spcBef>
                <a:spcPct val="0"/>
              </a:spcBef>
            </a:pPr>
            <a:endParaRPr lang="en-US" sz="1100"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C81BD3-9561-4688-AA00-1F0E59D5C400}" type="slidenum">
              <a:rPr lang="en-US"/>
              <a:pPr fontAlgn="base">
                <a:spcBef>
                  <a:spcPct val="0"/>
                </a:spcBef>
                <a:spcAft>
                  <a:spcPct val="0"/>
                </a:spcAft>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27650" name="Notes Placeholder 2"/>
          <p:cNvSpPr>
            <a:spLocks noGrp="1"/>
          </p:cNvSpPr>
          <p:nvPr>
            <p:ph type="body" idx="1"/>
          </p:nvPr>
        </p:nvSpPr>
        <p:spPr bwMode="auto">
          <a:xfrm>
            <a:off x="-1" y="4344025"/>
            <a:ext cx="6856413" cy="4798414"/>
          </a:xfrm>
          <a:noFill/>
        </p:spPr>
        <p:txBody>
          <a:bodyPr wrap="square" numCol="1" anchor="t" anchorCtr="0" compatLnSpc="1">
            <a:prstTxWarp prst="textNoShape">
              <a:avLst/>
            </a:prstTxWarp>
            <a:noAutofit/>
          </a:bodyPr>
          <a:lstStyle/>
          <a:p>
            <a:pPr>
              <a:spcBef>
                <a:spcPct val="0"/>
              </a:spcBef>
            </a:pPr>
            <a:r>
              <a:rPr lang="en-US" sz="1100" baseline="0" dirty="0" smtClean="0"/>
              <a:t>HP has the opportunity to set the agenda with a new category of Converged Application Solutions.  Based on unique engineering  </a:t>
            </a:r>
          </a:p>
          <a:p>
            <a:pPr>
              <a:spcBef>
                <a:spcPct val="0"/>
              </a:spcBef>
            </a:pPr>
            <a:endParaRPr lang="en-US" sz="1100" baseline="0" dirty="0" smtClean="0"/>
          </a:p>
          <a:p>
            <a:pPr>
              <a:spcBef>
                <a:spcPct val="0"/>
              </a:spcBef>
              <a:buFont typeface="Arial" charset="0"/>
              <a:buChar char="•"/>
            </a:pPr>
            <a:r>
              <a:rPr lang="en-US" sz="1100" baseline="0" dirty="0" smtClean="0"/>
              <a:t>Complete :  Infra to Application </a:t>
            </a:r>
            <a:r>
              <a:rPr lang="en-GB" sz="1100" kern="1200" dirty="0" smtClean="0">
                <a:solidFill>
                  <a:schemeClr val="tx1"/>
                </a:solidFill>
                <a:ea typeface="+mn-ea"/>
                <a:cs typeface="+mn-cs"/>
              </a:rPr>
              <a:t> based on a modular, open architecture</a:t>
            </a:r>
          </a:p>
          <a:p>
            <a:pPr>
              <a:spcBef>
                <a:spcPct val="0"/>
              </a:spcBef>
              <a:buFont typeface="Arial" charset="0"/>
              <a:buNone/>
            </a:pPr>
            <a:r>
              <a:rPr lang="en-GB" sz="1100" kern="1200" dirty="0" smtClean="0">
                <a:solidFill>
                  <a:schemeClr val="tx1"/>
                </a:solidFill>
                <a:ea typeface="+mn-ea"/>
                <a:cs typeface="+mn-cs"/>
              </a:rPr>
              <a:t> </a:t>
            </a:r>
          </a:p>
          <a:p>
            <a:pPr>
              <a:spcBef>
                <a:spcPct val="0"/>
              </a:spcBef>
              <a:buFont typeface="Arial" charset="0"/>
              <a:buChar char="•"/>
            </a:pPr>
            <a:r>
              <a:rPr lang="en-GB" sz="1100" kern="1200" dirty="0" smtClean="0">
                <a:solidFill>
                  <a:schemeClr val="tx1"/>
                </a:solidFill>
                <a:ea typeface="+mn-ea"/>
                <a:cs typeface="+mn-cs"/>
              </a:rPr>
              <a:t>With</a:t>
            </a:r>
            <a:r>
              <a:rPr lang="en-GB" sz="1100" kern="1200" baseline="0" dirty="0" smtClean="0">
                <a:solidFill>
                  <a:schemeClr val="tx1"/>
                </a:solidFill>
                <a:ea typeface="+mn-ea"/>
                <a:cs typeface="+mn-cs"/>
              </a:rPr>
              <a:t> </a:t>
            </a:r>
            <a:r>
              <a:rPr lang="en-GB" sz="1100" kern="1200" dirty="0" smtClean="0">
                <a:solidFill>
                  <a:schemeClr val="tx1"/>
                </a:solidFill>
                <a:ea typeface="+mn-ea"/>
                <a:cs typeface="+mn-cs"/>
              </a:rPr>
              <a:t>built-in high availability </a:t>
            </a:r>
            <a:endParaRPr lang="en-US" sz="1100" baseline="0" dirty="0" smtClean="0"/>
          </a:p>
          <a:p>
            <a:pPr>
              <a:spcBef>
                <a:spcPct val="0"/>
              </a:spcBef>
              <a:buFont typeface="Arial" charset="0"/>
              <a:buNone/>
            </a:pPr>
            <a:endParaRPr lang="en-US" sz="1100" kern="1200" baseline="0" dirty="0" smtClean="0">
              <a:solidFill>
                <a:schemeClr val="tx1"/>
              </a:solidFill>
              <a:ea typeface="+mn-ea"/>
              <a:cs typeface="+mn-cs"/>
            </a:endParaRPr>
          </a:p>
          <a:p>
            <a:pPr>
              <a:spcBef>
                <a:spcPct val="0"/>
              </a:spcBef>
              <a:buFont typeface="Arial" charset="0"/>
              <a:buChar char="•"/>
            </a:pPr>
            <a:r>
              <a:rPr lang="en-GB" sz="1100" kern="1200" dirty="0" smtClean="0">
                <a:solidFill>
                  <a:schemeClr val="tx1"/>
                </a:solidFill>
                <a:ea typeface="+mn-ea"/>
                <a:cs typeface="+mn-cs"/>
              </a:rPr>
              <a:t>Simplify setup and lifecycle management – </a:t>
            </a:r>
          </a:p>
          <a:p>
            <a:pPr>
              <a:spcBef>
                <a:spcPct val="0"/>
              </a:spcBef>
              <a:buFont typeface="Arial" charset="0"/>
              <a:buChar char="•"/>
            </a:pPr>
            <a:endParaRPr lang="en-GB" sz="1100" kern="1200" dirty="0" smtClean="0">
              <a:solidFill>
                <a:schemeClr val="tx1"/>
              </a:solidFill>
              <a:ea typeface="+mn-ea"/>
              <a:cs typeface="+mn-cs"/>
            </a:endParaRPr>
          </a:p>
          <a:p>
            <a:pPr lvl="0">
              <a:spcBef>
                <a:spcPct val="0"/>
              </a:spcBef>
              <a:defRPr/>
            </a:pPr>
            <a:r>
              <a:rPr lang="en-GB" sz="1100" kern="1200" dirty="0" smtClean="0">
                <a:solidFill>
                  <a:schemeClr val="tx1"/>
                </a:solidFill>
                <a:ea typeface="+mn-ea"/>
                <a:cs typeface="+mn-cs"/>
                <a:sym typeface="Wingdings" pitchFamily="2" charset="2"/>
              </a:rPr>
              <a:t></a:t>
            </a:r>
            <a:r>
              <a:rPr lang="en-GB" sz="1100" kern="1200" dirty="0" smtClean="0">
                <a:solidFill>
                  <a:schemeClr val="tx1"/>
                </a:solidFill>
                <a:ea typeface="+mn-ea"/>
                <a:cs typeface="+mn-cs"/>
              </a:rPr>
              <a:t>Deliver as a all-inclusive solution HW, SW, </a:t>
            </a:r>
            <a:r>
              <a:rPr lang="en-GB" sz="1100" dirty="0" smtClean="0"/>
              <a:t>licen</a:t>
            </a:r>
            <a:r>
              <a:rPr lang="en-GB" sz="1100" kern="1200" dirty="0" smtClean="0">
                <a:ea typeface="+mn-ea"/>
                <a:cs typeface="+mn-cs"/>
              </a:rPr>
              <a:t>sing</a:t>
            </a:r>
            <a:r>
              <a:rPr lang="en-GB" sz="1100" kern="1200" dirty="0" smtClean="0">
                <a:solidFill>
                  <a:schemeClr val="tx1"/>
                </a:solidFill>
                <a:ea typeface="+mn-ea"/>
                <a:cs typeface="+mn-cs"/>
              </a:rPr>
              <a:t>  and </a:t>
            </a:r>
            <a:r>
              <a:rPr lang="en-GB" sz="1100" dirty="0" smtClean="0">
                <a:solidFill>
                  <a:srgbClr val="C00000"/>
                </a:solidFill>
              </a:rPr>
              <a:t>SERVICES </a:t>
            </a:r>
            <a:r>
              <a:rPr lang="en-GB" sz="1100" dirty="0" smtClean="0"/>
              <a:t>f</a:t>
            </a:r>
            <a:r>
              <a:rPr lang="en-GB" sz="1100" kern="1200" dirty="0" smtClean="0">
                <a:solidFill>
                  <a:schemeClr val="tx1"/>
                </a:solidFill>
                <a:ea typeface="+mn-ea"/>
                <a:cs typeface="+mn-cs"/>
              </a:rPr>
              <a:t>rom one point of contact  w/ wizard based tools</a:t>
            </a:r>
          </a:p>
          <a:p>
            <a:pPr marL="0" marR="0" lvl="0" indent="0" algn="l" defTabSz="457200" rtl="0" eaLnBrk="1" fontAlgn="base" latinLnBrk="0" hangingPunct="1">
              <a:lnSpc>
                <a:spcPct val="100000"/>
              </a:lnSpc>
              <a:spcBef>
                <a:spcPct val="0"/>
              </a:spcBef>
              <a:spcAft>
                <a:spcPct val="0"/>
              </a:spcAft>
              <a:buClrTx/>
              <a:buSzTx/>
              <a:buFont typeface="Wingdings"/>
              <a:buChar char="à"/>
              <a:tabLst/>
              <a:defRPr/>
            </a:pPr>
            <a:r>
              <a:rPr lang="en-GB" sz="1100" kern="1200" dirty="0" smtClean="0">
                <a:solidFill>
                  <a:schemeClr val="tx1"/>
                </a:solidFill>
                <a:ea typeface="+mn-ea"/>
                <a:cs typeface="+mn-cs"/>
                <a:sym typeface="Wingdings" pitchFamily="2" charset="2"/>
              </a:rPr>
              <a:t>O</a:t>
            </a:r>
            <a:r>
              <a:rPr lang="en-GB" sz="1100" kern="1200" dirty="0" smtClean="0">
                <a:solidFill>
                  <a:schemeClr val="tx1"/>
                </a:solidFill>
                <a:ea typeface="+mn-ea"/>
                <a:cs typeface="+mn-cs"/>
              </a:rPr>
              <a:t>ptimize application  performance tuned</a:t>
            </a:r>
            <a:r>
              <a:rPr lang="en-GB" sz="1100" kern="1200" baseline="0" dirty="0" smtClean="0">
                <a:solidFill>
                  <a:schemeClr val="tx1"/>
                </a:solidFill>
                <a:ea typeface="+mn-ea"/>
                <a:cs typeface="+mn-cs"/>
              </a:rPr>
              <a:t> for </a:t>
            </a:r>
            <a:r>
              <a:rPr lang="en-US" sz="1100" dirty="0" smtClean="0"/>
              <a:t>Any scale</a:t>
            </a:r>
            <a:endParaRPr lang="en-GB" sz="1100" kern="1200" dirty="0" smtClean="0">
              <a:solidFill>
                <a:schemeClr val="tx1"/>
              </a:solidFill>
              <a:ea typeface="+mn-ea"/>
              <a:cs typeface="+mn-cs"/>
            </a:endParaRPr>
          </a:p>
          <a:p>
            <a:pPr>
              <a:spcBef>
                <a:spcPct val="0"/>
              </a:spcBef>
              <a:buFont typeface="Wingdings"/>
              <a:buChar char="à"/>
            </a:pPr>
            <a:r>
              <a:rPr lang="en-US" sz="1100" kern="1200" dirty="0" smtClean="0">
                <a:solidFill>
                  <a:schemeClr val="tx1"/>
                </a:solidFill>
                <a:ea typeface="+mn-ea"/>
                <a:cs typeface="+mn-cs"/>
              </a:rPr>
              <a:t>Extensible to private, hosted and public cloud environments</a:t>
            </a:r>
          </a:p>
          <a:p>
            <a:pPr>
              <a:spcBef>
                <a:spcPct val="0"/>
              </a:spcBef>
              <a:buFont typeface="Arial" charset="0"/>
              <a:buNone/>
            </a:pPr>
            <a:endParaRPr lang="en-US" sz="1100" baseline="0" dirty="0" smtClean="0"/>
          </a:p>
          <a:p>
            <a:pPr>
              <a:spcBef>
                <a:spcPct val="0"/>
              </a:spcBef>
              <a:buFont typeface="Arial" charset="0"/>
              <a:buNone/>
            </a:pPr>
            <a:r>
              <a:rPr lang="en-US" sz="1100" baseline="0" dirty="0" smtClean="0"/>
              <a:t>That is why HP partnered with MSFT.  MSFT brings the most popular business applications on the planet w/CI </a:t>
            </a:r>
          </a:p>
          <a:p>
            <a:pPr>
              <a:spcBef>
                <a:spcPct val="0"/>
              </a:spcBef>
              <a:buFont typeface="Arial" charset="0"/>
              <a:buNone/>
            </a:pPr>
            <a:endParaRPr lang="en-US" sz="1100" baseline="0" dirty="0" smtClean="0"/>
          </a:p>
          <a:p>
            <a:pPr>
              <a:spcBef>
                <a:spcPct val="0"/>
              </a:spcBef>
              <a:buFont typeface="Arial" charset="0"/>
              <a:buNone/>
            </a:pPr>
            <a:r>
              <a:rPr lang="en-US" sz="1100" baseline="0" dirty="0" smtClean="0"/>
              <a:t>Addressing needs of the largest corporations thru public sector, commercial, small businesses.  </a:t>
            </a:r>
          </a:p>
          <a:p>
            <a:pPr>
              <a:spcBef>
                <a:spcPct val="0"/>
              </a:spcBef>
            </a:pPr>
            <a:endParaRPr lang="en-US" sz="1400" baseline="0" dirty="0" smtClean="0">
              <a:latin typeface="Futura Hv" pitchFamily="34" charset="0"/>
            </a:endParaRPr>
          </a:p>
          <a:p>
            <a:pPr>
              <a:spcBef>
                <a:spcPct val="0"/>
              </a:spcBef>
            </a:pPr>
            <a:r>
              <a:rPr lang="en-US" sz="1100" dirty="0" smtClean="0"/>
              <a:t>_______________________________________________________________________________________________</a:t>
            </a:r>
          </a:p>
          <a:p>
            <a:pPr>
              <a:spcBef>
                <a:spcPct val="0"/>
              </a:spcBef>
            </a:pPr>
            <a:endParaRPr lang="en-US" sz="1100"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C81BD3-9561-4688-AA00-1F0E59D5C400}" type="slidenum">
              <a:rPr lang="en-US"/>
              <a:pPr fontAlgn="base">
                <a:spcBef>
                  <a:spcPct val="0"/>
                </a:spcBef>
                <a:spcAft>
                  <a:spcPct val="0"/>
                </a:spcAft>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1" y="4344025"/>
            <a:ext cx="6856413" cy="4114488"/>
          </a:xfrm>
        </p:spPr>
        <p:txBody>
          <a:bodyPr>
            <a:normAutofit/>
          </a:bodyPr>
          <a:lstStyle/>
          <a:p>
            <a:r>
              <a:rPr lang="en-US" dirty="0" smtClean="0"/>
              <a:t> </a:t>
            </a:r>
          </a:p>
          <a:p>
            <a:r>
              <a:rPr lang="en-US" sz="1100" dirty="0" smtClean="0"/>
              <a:t>Only HP and Microsoft the two leading technology partner: </a:t>
            </a:r>
          </a:p>
          <a:p>
            <a:endParaRPr lang="en-US" sz="1100" dirty="0" smtClean="0"/>
          </a:p>
          <a:p>
            <a:r>
              <a:rPr lang="en-US" sz="1100" dirty="0" smtClean="0"/>
              <a:t>HP as the No1 Infrastructure provider and </a:t>
            </a:r>
          </a:p>
          <a:p>
            <a:r>
              <a:rPr lang="en-US" sz="1100" dirty="0" smtClean="0"/>
              <a:t>MS the world No 1 Operating Environment and leading applications provider</a:t>
            </a:r>
          </a:p>
          <a:p>
            <a:endParaRPr lang="en-US" sz="1100" dirty="0" smtClean="0"/>
          </a:p>
          <a:p>
            <a:pPr>
              <a:buFontTx/>
              <a:buChar char="-"/>
            </a:pPr>
            <a:r>
              <a:rPr lang="en-US" sz="1100" baseline="0" dirty="0" smtClean="0"/>
              <a:t>E</a:t>
            </a:r>
            <a:r>
              <a:rPr lang="en-US" sz="1100" dirty="0" smtClean="0"/>
              <a:t>xpanding upon of a 25 year partnership jointly drive the</a:t>
            </a:r>
            <a:r>
              <a:rPr lang="en-US" sz="1100" baseline="0" dirty="0" smtClean="0"/>
              <a:t> new way appliances will be consumed</a:t>
            </a:r>
          </a:p>
          <a:p>
            <a:pPr>
              <a:buFontTx/>
              <a:buChar char="-"/>
            </a:pPr>
            <a:endParaRPr lang="en-US" sz="1100" baseline="0" dirty="0" smtClean="0"/>
          </a:p>
          <a:p>
            <a:pPr>
              <a:buFontTx/>
              <a:buChar char="-"/>
            </a:pPr>
            <a:r>
              <a:rPr lang="en-US" sz="1100" baseline="0" dirty="0" smtClean="0"/>
              <a:t> and Last Open – Common shared vision</a:t>
            </a:r>
          </a:p>
          <a:p>
            <a:endParaRPr lang="en-US" sz="1100" dirty="0" smtClean="0"/>
          </a:p>
          <a:p>
            <a:r>
              <a:rPr lang="en-US" sz="1100" dirty="0" smtClean="0"/>
              <a:t>Enabling your customers to use the familiar windows based tools they’re used to as well as fitting into customers existing datacenters providing a solution today as well as pathway to the future cloud</a:t>
            </a:r>
          </a:p>
          <a:p>
            <a:r>
              <a:rPr lang="en-US" sz="1100" dirty="0" smtClean="0"/>
              <a:t>_______________________________________________________________________________________</a:t>
            </a:r>
            <a:endParaRPr lang="en-US" sz="1100" dirty="0" smtClean="0">
              <a:solidFill>
                <a:srgbClr val="C00000"/>
              </a:solidFill>
            </a:endParaRPr>
          </a:p>
          <a:p>
            <a:endParaRPr lang="en-US" sz="1100" dirty="0" smtClean="0">
              <a:solidFill>
                <a:srgbClr val="C00000"/>
              </a:solidFill>
            </a:endParaRPr>
          </a:p>
          <a:p>
            <a:r>
              <a:rPr lang="en-US" sz="1100" dirty="0" smtClean="0">
                <a:solidFill>
                  <a:srgbClr val="C00000"/>
                </a:solidFill>
              </a:rPr>
              <a:t>ACTION: Introduce the Sales Best practice</a:t>
            </a:r>
          </a:p>
          <a:p>
            <a:r>
              <a:rPr lang="en-US" sz="1100" dirty="0" smtClean="0">
                <a:solidFill>
                  <a:srgbClr val="C00000"/>
                </a:solidFill>
              </a:rPr>
              <a:t>And Now one of your sales colleagues will talk about how the HP/MS partnership helps winning deals and providing clear business benefits to our customers </a:t>
            </a:r>
            <a:endParaRPr lang="en-US" sz="1100" dirty="0">
              <a:solidFill>
                <a:srgbClr val="C00000"/>
              </a:solidFill>
            </a:endParaRPr>
          </a:p>
        </p:txBody>
      </p:sp>
      <p:sp>
        <p:nvSpPr>
          <p:cNvPr id="4" name="Slide Number Placeholder 3"/>
          <p:cNvSpPr>
            <a:spLocks noGrp="1"/>
          </p:cNvSpPr>
          <p:nvPr>
            <p:ph type="sldNum" sz="quarter" idx="10"/>
          </p:nvPr>
        </p:nvSpPr>
        <p:spPr/>
        <p:txBody>
          <a:bodyPr/>
          <a:lstStyle/>
          <a:p>
            <a:pPr>
              <a:defRPr/>
            </a:pPr>
            <a:fld id="{4D4119A0-9C02-4D48-8DCE-8444DC5DCB7F}" type="slidenum">
              <a:rPr lang="en-US" smtClean="0"/>
              <a:pPr>
                <a:defRPr/>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Microsoft Virtualization</a:t>
            </a:r>
            <a:endParaRPr lang="en-US" dirty="0"/>
          </a:p>
        </p:txBody>
      </p:sp>
      <p:sp>
        <p:nvSpPr>
          <p:cNvPr id="5" name="Date Placeholder 4"/>
          <p:cNvSpPr>
            <a:spLocks noGrp="1"/>
          </p:cNvSpPr>
          <p:nvPr>
            <p:ph type="dt" idx="11"/>
          </p:nvPr>
        </p:nvSpPr>
        <p:spPr/>
        <p:txBody>
          <a:bodyPr/>
          <a:lstStyle/>
          <a:p>
            <a:fld id="{854F0CC1-C182-4F21-B778-F013D8E01DD9}" type="datetime1">
              <a:rPr lang="en-US" smtClean="0"/>
              <a:pPr/>
              <a:t>1/16/2011</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a:xfrm>
            <a:off x="6172200" y="8685213"/>
            <a:ext cx="684213" cy="457200"/>
          </a:xfrm>
          <a:prstGeom prst="rect">
            <a:avLst/>
          </a:prstGeom>
        </p:spPr>
        <p:txBody>
          <a:bodyPr/>
          <a:lstStyle/>
          <a:p>
            <a:fld id="{8B263312-38AA-4E1E-B2B5-0F8F122B24FE}" type="slidenum">
              <a:rPr lang="en-US" smtClean="0"/>
              <a:pPr/>
              <a:t>12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Microsoft Virtualization</a:t>
            </a:r>
            <a:endParaRPr lang="en-US" dirty="0"/>
          </a:p>
        </p:txBody>
      </p:sp>
      <p:sp>
        <p:nvSpPr>
          <p:cNvPr id="5" name="Date Placeholder 4"/>
          <p:cNvSpPr>
            <a:spLocks noGrp="1"/>
          </p:cNvSpPr>
          <p:nvPr>
            <p:ph type="dt" idx="11"/>
          </p:nvPr>
        </p:nvSpPr>
        <p:spPr/>
        <p:txBody>
          <a:bodyPr/>
          <a:lstStyle/>
          <a:p>
            <a:fld id="{55D80916-F6A8-47F6-8633-BD2A97737DBE}" type="datetime1">
              <a:rPr lang="en-US" smtClean="0"/>
              <a:pPr/>
              <a:t>1/16/2011</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a:xfrm>
            <a:off x="6172200" y="8685213"/>
            <a:ext cx="684213" cy="457200"/>
          </a:xfrm>
          <a:prstGeom prst="rect">
            <a:avLst/>
          </a:prstGeom>
        </p:spPr>
        <p:txBody>
          <a:bodyPr/>
          <a:lstStyle/>
          <a:p>
            <a:fld id="{8B263312-38AA-4E1E-B2B5-0F8F122B24FE}" type="slidenum">
              <a:rPr lang="en-US" smtClean="0"/>
              <a:pPr/>
              <a:t>13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smtClean="0"/>
              <a:t>NOTE: </a:t>
            </a:r>
            <a:r>
              <a:rPr lang="en-US" dirty="0" smtClean="0"/>
              <a:t>The approach on the left represents a typical, monolithic, approach to virtualization. This type of virtualization is also known as virtualization provided by a Type II (or hosted) Hypervisor. The approach on the right represents a micro-kernel approach to virtualization. This type of approach uses a Type I, or hardware embedded, hypervisor.</a:t>
            </a:r>
          </a:p>
          <a:p>
            <a:r>
              <a:rPr lang="en-US" b="1" dirty="0" smtClean="0"/>
              <a:t>For more information:</a:t>
            </a:r>
          </a:p>
          <a:p>
            <a:r>
              <a:rPr lang="en-US" dirty="0" smtClean="0"/>
              <a:t>http://en.wikipedia.org/wiki/Hypervisor</a:t>
            </a:r>
          </a:p>
          <a:p>
            <a:endParaRPr lang="en-US" b="1" dirty="0" smtClean="0"/>
          </a:p>
          <a:p>
            <a:r>
              <a:rPr lang="en-US" dirty="0" smtClean="0"/>
              <a:t>This slide is also NOT designed to show any Microsoft virtualization products. Instead it is designed merely to showcase, at a high-level, the different types of system virtualization available today.</a:t>
            </a:r>
          </a:p>
        </p:txBody>
      </p:sp>
      <p:sp>
        <p:nvSpPr>
          <p:cNvPr id="4" name="Slide Number Placeholder 3"/>
          <p:cNvSpPr>
            <a:spLocks noGrp="1"/>
          </p:cNvSpPr>
          <p:nvPr>
            <p:ph type="sldNum" sz="quarter" idx="10"/>
          </p:nvPr>
        </p:nvSpPr>
        <p:spPr/>
        <p:txBody>
          <a:bodyPr/>
          <a:lstStyle/>
          <a:p>
            <a:fld id="{89CF891A-74F4-485A-AAD9-21188E487051}"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8E2F76-F435-451C-B79A-7FFD92A2892B}" type="slidenum">
              <a:rPr lang="en-US" smtClean="0"/>
              <a:pPr/>
              <a:t>16</a:t>
            </a:fld>
            <a:endParaRPr lang="en-US" dirty="0"/>
          </a:p>
        </p:txBody>
      </p:sp>
    </p:spTree>
    <p:extLst>
      <p:ext uri="{BB962C8B-B14F-4D97-AF65-F5344CB8AC3E}">
        <p14:creationId xmlns="" xmlns:p14="http://schemas.microsoft.com/office/powerpoint/2010/main" val="28078849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62"/>
          <p:cNvSpPr>
            <a:spLocks noChangeArrowheads="1"/>
          </p:cNvSpPr>
          <p:nvPr/>
        </p:nvSpPr>
        <p:spPr bwMode="auto">
          <a:xfrm>
            <a:off x="839788" y="4641850"/>
            <a:ext cx="184150" cy="325438"/>
          </a:xfrm>
          <a:prstGeom prst="rect">
            <a:avLst/>
          </a:prstGeom>
          <a:noFill/>
          <a:ln w="9525">
            <a:noFill/>
            <a:miter lim="800000"/>
            <a:headEnd/>
            <a:tailEnd/>
          </a:ln>
          <a:effectLst/>
        </p:spPr>
        <p:txBody>
          <a:bodyPr wrap="none">
            <a:spAutoFit/>
          </a:bodyPr>
          <a:lstStyle/>
          <a:p>
            <a:pPr algn="l" rtl="0" eaLnBrk="0" fontAlgn="base" hangingPunct="0">
              <a:lnSpc>
                <a:spcPct val="70000"/>
              </a:lnSpc>
              <a:spcBef>
                <a:spcPct val="35000"/>
              </a:spcBef>
              <a:spcAft>
                <a:spcPct val="15000"/>
              </a:spcAft>
              <a:buClr>
                <a:srgbClr val="7AA426"/>
              </a:buClr>
              <a:buSzPct val="95000"/>
              <a:buFont typeface="Times" pitchFamily="1" charset="0"/>
              <a:buNone/>
              <a:defRPr/>
            </a:pPr>
            <a:endParaRPr lang="en-US" kern="1200" dirty="0">
              <a:solidFill>
                <a:srgbClr val="FFFFFF"/>
              </a:solidFill>
              <a:latin typeface="Arial" charset="0"/>
              <a:ea typeface="+mn-ea"/>
              <a:cs typeface="Arial" charset="0"/>
            </a:endParaRPr>
          </a:p>
        </p:txBody>
      </p:sp>
      <p:sp>
        <p:nvSpPr>
          <p:cNvPr id="309251" name="Rectangle 8"/>
          <p:cNvSpPr>
            <a:spLocks noGrp="1" noChangeArrowheads="1"/>
          </p:cNvSpPr>
          <p:nvPr>
            <p:ph type="ctrTitle" hasCustomPrompt="1"/>
          </p:nvPr>
        </p:nvSpPr>
        <p:spPr>
          <a:xfrm>
            <a:off x="2412205" y="2428875"/>
            <a:ext cx="4772025" cy="1242041"/>
          </a:xfrm>
        </p:spPr>
        <p:txBody>
          <a:bodyPr/>
          <a:lstStyle>
            <a:lvl1pPr algn="l">
              <a:defRPr sz="360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cs typeface="Arial" pitchFamily="34" charset="0"/>
              </a:defRPr>
            </a:lvl1pPr>
          </a:lstStyle>
          <a:p>
            <a:r>
              <a:rPr lang="en-US" dirty="0" smtClean="0"/>
              <a:t>Click to edit Master </a:t>
            </a:r>
            <a:br>
              <a:rPr lang="en-US" dirty="0" smtClean="0"/>
            </a:br>
            <a:r>
              <a:rPr lang="en-US" dirty="0" smtClean="0"/>
              <a:t>title style</a:t>
            </a:r>
            <a:endParaRPr lang="en-US" dirty="0"/>
          </a:p>
        </p:txBody>
      </p:sp>
      <p:sp>
        <p:nvSpPr>
          <p:cNvPr id="309252" name="Rectangle 15"/>
          <p:cNvSpPr>
            <a:spLocks noGrp="1" noChangeArrowheads="1"/>
          </p:cNvSpPr>
          <p:nvPr>
            <p:ph type="subTitle" idx="1"/>
          </p:nvPr>
        </p:nvSpPr>
        <p:spPr>
          <a:xfrm>
            <a:off x="2402680" y="3714750"/>
            <a:ext cx="4791075" cy="657225"/>
          </a:xfrm>
        </p:spPr>
        <p:txBody>
          <a:bodyPr/>
          <a:lstStyle>
            <a:lvl1pPr marL="0" indent="0" algn="l">
              <a:spcBef>
                <a:spcPct val="0"/>
              </a:spcBef>
              <a:spcAft>
                <a:spcPct val="0"/>
              </a:spcAft>
              <a:buFont typeface="Times" pitchFamily="1" charset="0"/>
              <a:buNone/>
              <a:defRPr sz="2000">
                <a:solidFill>
                  <a:schemeClr val="tx1">
                    <a:lumMod val="65000"/>
                  </a:schemeClr>
                </a:solidFill>
                <a:latin typeface="+mj-lt"/>
                <a:cs typeface="Arial" pitchFamily="34" charset="0"/>
              </a:defRPr>
            </a:lvl1pPr>
          </a:lstStyle>
          <a:p>
            <a:r>
              <a:rPr lang="en-US" smtClean="0"/>
              <a:t>Click to edit Master subtitle style</a:t>
            </a:r>
            <a:endParaRPr lang="en-US" dirty="0"/>
          </a:p>
        </p:txBody>
      </p:sp>
      <p:pic>
        <p:nvPicPr>
          <p:cNvPr id="1027" name="Picture 3" descr="\\Mvfs\projects\Citrix\09-0127 SynergySummit Event Support\Mark_Keynote\PNG\citrix_logo_small.png"/>
          <p:cNvPicPr>
            <a:picLocks noChangeAspect="1" noChangeArrowheads="1"/>
          </p:cNvPicPr>
          <p:nvPr userDrawn="1"/>
        </p:nvPicPr>
        <p:blipFill>
          <a:blip r:embed="rId2" cstate="screen">
            <a:lum bright="-20000" contrast="-40000"/>
          </a:blip>
          <a:srcRect/>
          <a:stretch>
            <a:fillRect/>
          </a:stretch>
        </p:blipFill>
        <p:spPr bwMode="auto">
          <a:xfrm>
            <a:off x="9666287" y="3188493"/>
            <a:ext cx="1143000" cy="481013"/>
          </a:xfrm>
          <a:prstGeom prst="rect">
            <a:avLst/>
          </a:prstGeom>
          <a:noFill/>
          <a:ln w="12700" cap="rnd">
            <a:noFill/>
            <a:round/>
            <a:headEnd/>
            <a:tailEnd/>
          </a:ln>
          <a:effectLst>
            <a:outerShdw blurRad="63500" sx="102000" sy="102000" algn="ctr" rotWithShape="0">
              <a:prstClr val="black">
                <a:alpha val="40000"/>
              </a:prstClr>
            </a:outerShdw>
          </a:effectLst>
        </p:spPr>
      </p:pic>
      <p:pic>
        <p:nvPicPr>
          <p:cNvPr id="7" name="Picture 4" descr="\\Mvfs\projects\Citrix\09-0127 SynergySummit Event Support\Mark_Keynote\PNG\circle_trans.png"/>
          <p:cNvPicPr>
            <a:picLocks noChangeAspect="1" noChangeArrowheads="1"/>
          </p:cNvPicPr>
          <p:nvPr userDrawn="1"/>
        </p:nvPicPr>
        <p:blipFill>
          <a:blip r:embed="rId3" cstate="screen">
            <a:lum bright="-44000"/>
          </a:blip>
          <a:srcRect/>
          <a:stretch>
            <a:fillRect/>
          </a:stretch>
        </p:blipFill>
        <p:spPr bwMode="auto">
          <a:xfrm>
            <a:off x="1414460" y="76200"/>
            <a:ext cx="6767515" cy="6650512"/>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srcRect/>
          <a:stretch>
            <a:fillRect/>
          </a:stretch>
        </p:blipFill>
        <p:spPr bwMode="auto">
          <a:xfrm>
            <a:off x="-127" y="-7554685"/>
            <a:ext cx="12188952" cy="6858000"/>
          </a:xfrm>
          <a:prstGeom prst="rect">
            <a:avLst/>
          </a:prstGeom>
          <a:noFill/>
          <a:ln w="9525">
            <a:noFill/>
            <a:miter lim="800000"/>
            <a:headEnd/>
            <a:tailEnd/>
          </a:ln>
          <a:effectLst/>
        </p:spPr>
      </p:pic>
      <p:sp>
        <p:nvSpPr>
          <p:cNvPr id="4" name="Line 10"/>
          <p:cNvSpPr>
            <a:spLocks noChangeShapeType="1"/>
          </p:cNvSpPr>
          <p:nvPr userDrawn="1"/>
        </p:nvSpPr>
        <p:spPr bwMode="auto">
          <a:xfrm flipH="1" flipV="1">
            <a:off x="11217608" y="6242273"/>
            <a:ext cx="0" cy="396875"/>
          </a:xfrm>
          <a:prstGeom prst="line">
            <a:avLst/>
          </a:prstGeom>
          <a:noFill/>
          <a:ln w="6350">
            <a:solidFill>
              <a:schemeClr val="tx1"/>
            </a:solidFill>
            <a:round/>
            <a:headEnd/>
            <a:tailEnd/>
          </a:ln>
        </p:spPr>
        <p:txBody>
          <a:bodyPr/>
          <a:lstStyle/>
          <a:p>
            <a:pPr fontAlgn="auto">
              <a:spcBef>
                <a:spcPts val="0"/>
              </a:spcBef>
              <a:spcAft>
                <a:spcPts val="0"/>
              </a:spcAft>
              <a:defRPr/>
            </a:pPr>
            <a:endParaRPr lang="en-US" dirty="0">
              <a:solidFill>
                <a:prstClr val="black"/>
              </a:solidFill>
            </a:endParaRPr>
          </a:p>
        </p:txBody>
      </p:sp>
      <p:pic>
        <p:nvPicPr>
          <p:cNvPr id="5" name="Picture 18" descr="MICROSOFT LOGO.png"/>
          <p:cNvPicPr>
            <a:picLocks noChangeAspect="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9655503" y="6341386"/>
            <a:ext cx="1411980" cy="2429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0"/>
          <p:cNvPicPr>
            <a:picLocks noChangeAspect="1" noChangeArrowheads="1"/>
          </p:cNvPicPr>
          <p:nvPr userDrawn="1"/>
        </p:nvPicPr>
        <p:blipFill>
          <a:blip r:embed="rId4" cstate="email"/>
          <a:srcRect/>
          <a:stretch>
            <a:fillRect/>
          </a:stretch>
        </p:blipFill>
        <p:spPr bwMode="black">
          <a:xfrm>
            <a:off x="11489859" y="6242274"/>
            <a:ext cx="390526" cy="396876"/>
          </a:xfrm>
          <a:prstGeom prst="rect">
            <a:avLst/>
          </a:prstGeom>
          <a:noFill/>
          <a:ln w="9525">
            <a:noFill/>
            <a:miter lim="800000"/>
            <a:headEnd/>
            <a:tailEnd/>
          </a:ln>
          <a:effectLst/>
        </p:spPr>
      </p:pic>
      <p:pic>
        <p:nvPicPr>
          <p:cNvPr id="7" name="6 Imagen"/>
          <p:cNvPicPr>
            <a:picLocks noChangeAspect="1"/>
          </p:cNvPicPr>
          <p:nvPr userDrawn="1"/>
        </p:nvPicPr>
        <p:blipFill>
          <a:blip r:embed="rId5" cstate="print">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425836" y="6096122"/>
            <a:ext cx="904504" cy="678378"/>
          </a:xfrm>
          <a:prstGeom prst="rect">
            <a:avLst/>
          </a:prstGeom>
        </p:spPr>
      </p:pic>
      <p:sp>
        <p:nvSpPr>
          <p:cNvPr id="8" name="Line 10"/>
          <p:cNvSpPr>
            <a:spLocks noChangeShapeType="1"/>
          </p:cNvSpPr>
          <p:nvPr userDrawn="1"/>
        </p:nvSpPr>
        <p:spPr bwMode="auto">
          <a:xfrm flipH="1" flipV="1">
            <a:off x="9425876" y="6242273"/>
            <a:ext cx="0" cy="396875"/>
          </a:xfrm>
          <a:prstGeom prst="line">
            <a:avLst/>
          </a:prstGeom>
          <a:noFill/>
          <a:ln w="6350">
            <a:solidFill>
              <a:schemeClr val="tx1"/>
            </a:solidFill>
            <a:round/>
            <a:headEnd/>
            <a:tailEnd/>
          </a:ln>
        </p:spPr>
        <p:txBody>
          <a:bodyPr/>
          <a:lstStyle/>
          <a:p>
            <a:pPr fontAlgn="auto">
              <a:spcBef>
                <a:spcPts val="0"/>
              </a:spcBef>
              <a:spcAft>
                <a:spcPts val="0"/>
              </a:spcAft>
              <a:defRPr/>
            </a:pPr>
            <a:endParaRPr lang="en-US" dirty="0">
              <a:solidFill>
                <a:prstClr val="black"/>
              </a:solidFill>
            </a:endParaRPr>
          </a:p>
        </p:txBody>
      </p:sp>
      <p:pic>
        <p:nvPicPr>
          <p:cNvPr id="10" name="Picture 9" descr="Picture1.jpg"/>
          <p:cNvPicPr>
            <a:picLocks noChangeAspect="1"/>
          </p:cNvPicPr>
          <p:nvPr userDrawn="1"/>
        </p:nvPicPr>
        <p:blipFill>
          <a:blip r:embed="rId6" cstate="print"/>
          <a:stretch>
            <a:fillRect/>
          </a:stretch>
        </p:blipFill>
        <p:spPr>
          <a:xfrm>
            <a:off x="1" y="0"/>
            <a:ext cx="12188824" cy="685800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Line 10"/>
          <p:cNvSpPr>
            <a:spLocks noChangeShapeType="1"/>
          </p:cNvSpPr>
          <p:nvPr userDrawn="1"/>
        </p:nvSpPr>
        <p:spPr bwMode="auto">
          <a:xfrm flipH="1" flipV="1">
            <a:off x="11217608" y="6242273"/>
            <a:ext cx="0" cy="396875"/>
          </a:xfrm>
          <a:prstGeom prst="line">
            <a:avLst/>
          </a:prstGeom>
          <a:noFill/>
          <a:ln w="6350">
            <a:solidFill>
              <a:schemeClr val="tx1"/>
            </a:solidFill>
            <a:round/>
            <a:headEnd/>
            <a:tailEnd/>
          </a:ln>
        </p:spPr>
        <p:txBody>
          <a:bodyPr/>
          <a:lstStyle/>
          <a:p>
            <a:pPr fontAlgn="auto">
              <a:spcBef>
                <a:spcPts val="0"/>
              </a:spcBef>
              <a:spcAft>
                <a:spcPts val="0"/>
              </a:spcAft>
              <a:defRPr/>
            </a:pPr>
            <a:endParaRPr lang="en-US" dirty="0">
              <a:solidFill>
                <a:prstClr val="black"/>
              </a:solidFill>
            </a:endParaRPr>
          </a:p>
        </p:txBody>
      </p:sp>
      <p:pic>
        <p:nvPicPr>
          <p:cNvPr id="3" name="Picture 18" descr="MICROSOFT LOGO.pn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9655503" y="6341386"/>
            <a:ext cx="1411980" cy="2429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10"/>
          <p:cNvPicPr>
            <a:picLocks noChangeAspect="1" noChangeArrowheads="1"/>
          </p:cNvPicPr>
          <p:nvPr userDrawn="1"/>
        </p:nvPicPr>
        <p:blipFill>
          <a:blip r:embed="rId3" cstate="email"/>
          <a:srcRect/>
          <a:stretch>
            <a:fillRect/>
          </a:stretch>
        </p:blipFill>
        <p:spPr bwMode="black">
          <a:xfrm>
            <a:off x="11489859" y="6242274"/>
            <a:ext cx="390526" cy="396876"/>
          </a:xfrm>
          <a:prstGeom prst="rect">
            <a:avLst/>
          </a:prstGeom>
          <a:noFill/>
          <a:ln w="9525">
            <a:noFill/>
            <a:miter lim="800000"/>
            <a:headEnd/>
            <a:tailEnd/>
          </a:ln>
          <a:effectLst/>
        </p:spPr>
      </p:pic>
      <p:pic>
        <p:nvPicPr>
          <p:cNvPr id="5" name="5 Imagen"/>
          <p:cNvPicPr>
            <a:picLocks noChangeAspect="1"/>
          </p:cNvPicPr>
          <p:nvPr userDrawn="1"/>
        </p:nvPicPr>
        <p:blipFill>
          <a:blip r:embed="rId4" cstate="print">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425836" y="6096122"/>
            <a:ext cx="904504" cy="678378"/>
          </a:xfrm>
          <a:prstGeom prst="rect">
            <a:avLst/>
          </a:prstGeom>
        </p:spPr>
      </p:pic>
      <p:sp>
        <p:nvSpPr>
          <p:cNvPr id="6" name="Line 10"/>
          <p:cNvSpPr>
            <a:spLocks noChangeShapeType="1"/>
          </p:cNvSpPr>
          <p:nvPr userDrawn="1"/>
        </p:nvSpPr>
        <p:spPr bwMode="auto">
          <a:xfrm flipH="1" flipV="1">
            <a:off x="9425876" y="6242273"/>
            <a:ext cx="0" cy="396875"/>
          </a:xfrm>
          <a:prstGeom prst="line">
            <a:avLst/>
          </a:prstGeom>
          <a:noFill/>
          <a:ln w="6350">
            <a:solidFill>
              <a:schemeClr val="tx1"/>
            </a:solidFill>
            <a:round/>
            <a:headEnd/>
            <a:tailEnd/>
          </a:ln>
        </p:spPr>
        <p:txBody>
          <a:bodyPr/>
          <a:lstStyle/>
          <a:p>
            <a:pPr fontAlgn="auto">
              <a:spcBef>
                <a:spcPts val="0"/>
              </a:spcBef>
              <a:spcAft>
                <a:spcPts val="0"/>
              </a:spcAft>
              <a:defRPr/>
            </a:pPr>
            <a:endParaRPr lang="en-US" dirty="0">
              <a:solidFill>
                <a:prstClr val="black"/>
              </a:solidFill>
            </a:endParaRP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3" name="Picture 2" descr="quote.png"/>
          <p:cNvPicPr>
            <a:picLocks noChangeAspect="1"/>
          </p:cNvPicPr>
          <p:nvPr userDrawn="1"/>
        </p:nvPicPr>
        <p:blipFill>
          <a:blip r:embed="rId2" cstate="screen">
            <a:alphaModFix amt="20000"/>
            <a:duotone>
              <a:schemeClr val="bg2">
                <a:shade val="45000"/>
                <a:satMod val="135000"/>
              </a:schemeClr>
              <a:prstClr val="white"/>
            </a:duotone>
          </a:blip>
          <a:stretch>
            <a:fillRect/>
          </a:stretch>
        </p:blipFill>
        <p:spPr>
          <a:xfrm rot="10800000">
            <a:off x="10439400" y="3102516"/>
            <a:ext cx="1828800" cy="1672683"/>
          </a:xfrm>
          <a:prstGeom prst="rect">
            <a:avLst/>
          </a:prstGeom>
          <a:effectLst>
            <a:outerShdw blurRad="50800" dist="38100" algn="l" rotWithShape="0">
              <a:prstClr val="black">
                <a:alpha val="40000"/>
              </a:prstClr>
            </a:outerShdw>
          </a:effectLst>
        </p:spPr>
      </p:pic>
      <p:pic>
        <p:nvPicPr>
          <p:cNvPr id="4" name="Picture 3" descr="quote.png"/>
          <p:cNvPicPr>
            <a:picLocks noChangeAspect="1"/>
          </p:cNvPicPr>
          <p:nvPr userDrawn="1"/>
        </p:nvPicPr>
        <p:blipFill>
          <a:blip r:embed="rId2" cstate="screen">
            <a:alphaModFix amt="20000"/>
            <a:duotone>
              <a:schemeClr val="bg2">
                <a:shade val="45000"/>
                <a:satMod val="135000"/>
              </a:schemeClr>
              <a:prstClr val="white"/>
            </a:duotone>
          </a:blip>
          <a:stretch>
            <a:fillRect/>
          </a:stretch>
        </p:blipFill>
        <p:spPr>
          <a:xfrm>
            <a:off x="-82550" y="803816"/>
            <a:ext cx="1828800" cy="1672683"/>
          </a:xfrm>
          <a:prstGeom prst="rect">
            <a:avLst/>
          </a:prstGeom>
          <a:effectLst>
            <a:outerShdw blurRad="50800" dist="38100" algn="l" rotWithShape="0">
              <a:prstClr val="black">
                <a:alpha val="40000"/>
              </a:prstClr>
            </a:outerShdw>
          </a:effectLst>
        </p:spPr>
      </p:pic>
    </p:spTree>
    <p:extLst>
      <p:ext uri="{BB962C8B-B14F-4D97-AF65-F5344CB8AC3E}">
        <p14:creationId xmlns="" xmlns:p14="http://schemas.microsoft.com/office/powerpoint/2010/main" val="173074086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laceholder">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39975" y="3422650"/>
            <a:ext cx="7545388" cy="2597150"/>
          </a:xfrm>
        </p:spPr>
        <p:txBody>
          <a:bodyPr/>
          <a:lstStyle>
            <a:lvl1pPr marL="0" indent="0" algn="ctr">
              <a:buClr>
                <a:schemeClr val="bg2">
                  <a:lumMod val="20000"/>
                  <a:lumOff val="80000"/>
                </a:schemeClr>
              </a:buClr>
              <a:buNone/>
              <a:defRPr sz="3600"/>
            </a:lvl1pPr>
            <a:lvl2pPr>
              <a:buClr>
                <a:schemeClr val="bg2">
                  <a:lumMod val="20000"/>
                  <a:lumOff val="80000"/>
                </a:schemeClr>
              </a:buClr>
              <a:defRPr/>
            </a:lvl2pPr>
            <a:lvl3pPr>
              <a:buClr>
                <a:schemeClr val="bg2">
                  <a:lumMod val="20000"/>
                  <a:lumOff val="80000"/>
                </a:schemeClr>
              </a:buClr>
              <a:defRPr/>
            </a:lvl3pPr>
            <a:lvl4pPr>
              <a:buClr>
                <a:schemeClr val="bg2">
                  <a:lumMod val="20000"/>
                  <a:lumOff val="80000"/>
                </a:schemeClr>
              </a:buClr>
              <a:defRPr/>
            </a:lvl4pPr>
            <a:lvl5pPr>
              <a:buClr>
                <a:schemeClr val="bg2">
                  <a:lumMod val="20000"/>
                  <a:lumOff val="80000"/>
                </a:schemeClr>
              </a:buClr>
              <a:defRPr/>
            </a:lvl5pPr>
          </a:lstStyle>
          <a:p>
            <a:pPr lvl="0"/>
            <a:r>
              <a:rPr lang="en-US" smtClean="0"/>
              <a:t>Click to edit Master text styles</a:t>
            </a:r>
          </a:p>
        </p:txBody>
      </p:sp>
      <p:sp>
        <p:nvSpPr>
          <p:cNvPr id="5" name="TextBox 4"/>
          <p:cNvSpPr txBox="1"/>
          <p:nvPr userDrawn="1"/>
        </p:nvSpPr>
        <p:spPr>
          <a:xfrm>
            <a:off x="2339975" y="-1588132"/>
            <a:ext cx="7545388" cy="1323439"/>
          </a:xfrm>
          <a:prstGeom prst="rect">
            <a:avLst/>
          </a:prstGeom>
          <a:noFill/>
        </p:spPr>
        <p:txBody>
          <a:bodyPr wrap="square" rtlCol="0">
            <a:spAutoFit/>
          </a:bodyPr>
          <a:lstStyle/>
          <a:p>
            <a:pPr algn="ctr"/>
            <a:r>
              <a:rPr lang="en-US" sz="8000" b="1" cap="none" spc="50" dirty="0" smtClean="0">
                <a:ln w="13500">
                  <a:solidFill>
                    <a:schemeClr val="accent1">
                      <a:shade val="2500"/>
                      <a:alpha val="6500"/>
                    </a:schemeClr>
                  </a:solidFill>
                  <a:prstDash val="solid"/>
                </a:ln>
                <a:gradFill flip="none" rotWithShape="1">
                  <a:gsLst>
                    <a:gs pos="0">
                      <a:schemeClr val="tx1">
                        <a:lumMod val="85000"/>
                        <a:shade val="30000"/>
                        <a:satMod val="115000"/>
                      </a:schemeClr>
                    </a:gs>
                    <a:gs pos="50000">
                      <a:schemeClr val="tx1">
                        <a:lumMod val="85000"/>
                        <a:shade val="67500"/>
                        <a:satMod val="115000"/>
                      </a:schemeClr>
                    </a:gs>
                    <a:gs pos="100000">
                      <a:schemeClr val="tx1">
                        <a:lumMod val="85000"/>
                        <a:shade val="100000"/>
                        <a:satMod val="115000"/>
                      </a:schemeClr>
                    </a:gs>
                  </a:gsLst>
                  <a:lin ang="16200000" scaled="1"/>
                  <a:tileRect/>
                </a:gradFill>
                <a:effectLst>
                  <a:innerShdw blurRad="50900" dist="38500" dir="13500000">
                    <a:srgbClr val="000000">
                      <a:alpha val="60000"/>
                    </a:srgbClr>
                  </a:innerShdw>
                </a:effectLst>
                <a:latin typeface="Showcard Gothic" pitchFamily="82" charset="0"/>
              </a:rPr>
              <a:t>Placeholder</a:t>
            </a:r>
            <a:endParaRPr lang="en-US" sz="8000" b="1" cap="none" spc="50" dirty="0">
              <a:ln w="13500">
                <a:solidFill>
                  <a:schemeClr val="accent1">
                    <a:shade val="2500"/>
                    <a:alpha val="6500"/>
                  </a:schemeClr>
                </a:solidFill>
                <a:prstDash val="solid"/>
              </a:ln>
              <a:gradFill flip="none" rotWithShape="1">
                <a:gsLst>
                  <a:gs pos="0">
                    <a:schemeClr val="tx1">
                      <a:lumMod val="85000"/>
                      <a:shade val="30000"/>
                      <a:satMod val="115000"/>
                    </a:schemeClr>
                  </a:gs>
                  <a:gs pos="50000">
                    <a:schemeClr val="tx1">
                      <a:lumMod val="85000"/>
                      <a:shade val="67500"/>
                      <a:satMod val="115000"/>
                    </a:schemeClr>
                  </a:gs>
                  <a:gs pos="100000">
                    <a:schemeClr val="tx1">
                      <a:lumMod val="85000"/>
                      <a:shade val="100000"/>
                      <a:satMod val="115000"/>
                    </a:schemeClr>
                  </a:gs>
                </a:gsLst>
                <a:lin ang="16200000" scaled="1"/>
                <a:tileRect/>
              </a:gradFill>
              <a:effectLst>
                <a:innerShdw blurRad="50900" dist="38500" dir="13500000">
                  <a:srgbClr val="000000">
                    <a:alpha val="60000"/>
                  </a:srgbClr>
                </a:innerShdw>
              </a:effectLst>
              <a:latin typeface="Showcard Gothic" pitchFamily="82" charset="0"/>
            </a:endParaRPr>
          </a:p>
        </p:txBody>
      </p:sp>
      <p:pic>
        <p:nvPicPr>
          <p:cNvPr id="1026" name="Picture 2"/>
          <p:cNvPicPr>
            <a:picLocks noChangeAspect="1" noChangeArrowheads="1"/>
          </p:cNvPicPr>
          <p:nvPr userDrawn="1"/>
        </p:nvPicPr>
        <p:blipFill>
          <a:blip r:embed="rId2" cstate="screen"/>
          <a:srcRect/>
          <a:stretch>
            <a:fillRect/>
          </a:stretch>
        </p:blipFill>
        <p:spPr bwMode="auto">
          <a:xfrm>
            <a:off x="2339976" y="1930763"/>
            <a:ext cx="7545387" cy="143899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mo">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67733" y="4210404"/>
            <a:ext cx="12053358" cy="1084263"/>
          </a:xfrm>
        </p:spPr>
        <p:txBody>
          <a:bodyPr/>
          <a:lstStyle>
            <a:lvl1pPr algn="ctr">
              <a:buNone/>
              <a:defRPr sz="3000" b="0" spc="0">
                <a:solidFill>
                  <a:schemeClr val="tx1"/>
                </a:solidFill>
                <a:effectLst>
                  <a:outerShdw blurRad="88900" dist="88900" dir="7200000" sx="102000" sy="102000" algn="tl" rotWithShape="0">
                    <a:prstClr val="black">
                      <a:alpha val="40000"/>
                    </a:prstClr>
                  </a:outerShdw>
                </a:effectLst>
                <a:latin typeface="+mj-lt"/>
              </a:defRPr>
            </a:lvl1pPr>
          </a:lstStyle>
          <a:p>
            <a:pPr lvl="0"/>
            <a:r>
              <a:rPr lang="en-US" smtClean="0"/>
              <a:t>Click to edit Master text styles</a:t>
            </a:r>
          </a:p>
        </p:txBody>
      </p:sp>
      <p:grpSp>
        <p:nvGrpSpPr>
          <p:cNvPr id="8" name="Group 7"/>
          <p:cNvGrpSpPr/>
          <p:nvPr userDrawn="1"/>
        </p:nvGrpSpPr>
        <p:grpSpPr>
          <a:xfrm>
            <a:off x="3403776" y="2449286"/>
            <a:ext cx="5281843" cy="1446895"/>
            <a:chOff x="264319" y="258763"/>
            <a:chExt cx="5887018" cy="1612675"/>
          </a:xfrm>
        </p:grpSpPr>
        <p:pic>
          <p:nvPicPr>
            <p:cNvPr id="7" name="Picture 2"/>
            <p:cNvPicPr>
              <a:picLocks noChangeAspect="1" noChangeArrowheads="1"/>
            </p:cNvPicPr>
            <p:nvPr userDrawn="1"/>
          </p:nvPicPr>
          <p:blipFill>
            <a:blip r:embed="rId2" cstate="screen">
              <a:duotone>
                <a:prstClr val="black"/>
                <a:schemeClr val="accent5">
                  <a:tint val="45000"/>
                  <a:satMod val="400000"/>
                </a:schemeClr>
              </a:duotone>
            </a:blip>
            <a:srcRect/>
            <a:stretch>
              <a:fillRect/>
            </a:stretch>
          </p:blipFill>
          <p:spPr bwMode="auto">
            <a:xfrm>
              <a:off x="264319" y="258763"/>
              <a:ext cx="3181010" cy="1357766"/>
            </a:xfrm>
            <a:prstGeom prst="rect">
              <a:avLst/>
            </a:prstGeom>
            <a:noFill/>
            <a:ln w="9525">
              <a:noFill/>
              <a:miter lim="800000"/>
              <a:headEnd/>
              <a:tailEnd/>
            </a:ln>
            <a:effectLst/>
          </p:spPr>
        </p:pic>
        <p:pic>
          <p:nvPicPr>
            <p:cNvPr id="1026" name="Picture 2"/>
            <p:cNvPicPr>
              <a:picLocks noChangeAspect="1" noChangeArrowheads="1"/>
            </p:cNvPicPr>
            <p:nvPr userDrawn="1"/>
          </p:nvPicPr>
          <p:blipFill>
            <a:blip r:embed="rId3" cstate="screen">
              <a:duotone>
                <a:prstClr val="black"/>
                <a:schemeClr val="accent5">
                  <a:tint val="45000"/>
                  <a:satMod val="400000"/>
                </a:schemeClr>
              </a:duotone>
            </a:blip>
            <a:srcRect/>
            <a:stretch>
              <a:fillRect/>
            </a:stretch>
          </p:blipFill>
          <p:spPr bwMode="auto">
            <a:xfrm>
              <a:off x="3003892" y="571502"/>
              <a:ext cx="3147445" cy="1299936"/>
            </a:xfrm>
            <a:prstGeom prst="rect">
              <a:avLst/>
            </a:prstGeom>
            <a:noFill/>
            <a:ln w="9525">
              <a:noFill/>
              <a:miter lim="800000"/>
              <a:headEnd/>
              <a:tailEnd/>
            </a:ln>
            <a:effectLst/>
          </p:spPr>
        </p:pic>
      </p:gr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with title)">
    <p:spTree>
      <p:nvGrpSpPr>
        <p:cNvPr id="1" name=""/>
        <p:cNvGrpSpPr/>
        <p:nvPr/>
      </p:nvGrpSpPr>
      <p:grpSpPr>
        <a:xfrm>
          <a:off x="0" y="0"/>
          <a:ext cx="0" cy="0"/>
          <a:chOff x="0" y="0"/>
          <a:chExt cx="0" cy="0"/>
        </a:xfrm>
      </p:grpSpPr>
      <p:sp>
        <p:nvSpPr>
          <p:cNvPr id="27" name="Title 26"/>
          <p:cNvSpPr>
            <a:spLocks noGrp="1"/>
          </p:cNvSpPr>
          <p:nvPr>
            <p:ph type="title"/>
          </p:nvPr>
        </p:nvSpPr>
        <p:spPr/>
        <p:txBody>
          <a:bodyPr/>
          <a:lstStyle/>
          <a:p>
            <a:r>
              <a:rPr lang="en-US" smtClean="0"/>
              <a:t>Click to edit Master title style</a:t>
            </a:r>
            <a:endParaRPr lang="en-US"/>
          </a:p>
        </p:txBody>
      </p:sp>
      <p:sp>
        <p:nvSpPr>
          <p:cNvPr id="29" name="Footer Placeholder 6"/>
          <p:cNvSpPr>
            <a:spLocks noGrp="1"/>
          </p:cNvSpPr>
          <p:nvPr>
            <p:ph type="ftr" sz="quarter" idx="3"/>
          </p:nvPr>
        </p:nvSpPr>
        <p:spPr>
          <a:xfrm>
            <a:off x="4164013" y="6356350"/>
            <a:ext cx="3860800" cy="365125"/>
          </a:xfrm>
          <a:prstGeom prst="rect">
            <a:avLst/>
          </a:prstGeom>
        </p:spPr>
        <p:txBody>
          <a:bodyPr vert="horz" lIns="91440" tIns="45720" rIns="91440" bIns="45720" rtlCol="0" anchor="ctr"/>
          <a:lstStyle>
            <a:lvl1pPr algn="ctr">
              <a:defRPr sz="1000">
                <a:solidFill>
                  <a:schemeClr val="tx1">
                    <a:tint val="75000"/>
                  </a:schemeClr>
                </a:solidFill>
                <a:latin typeface="+mj-lt"/>
              </a:defRPr>
            </a:lvl1pPr>
          </a:lstStyle>
          <a:p>
            <a:r>
              <a:rPr lang="en-US" dirty="0" smtClean="0"/>
              <a:t>Citrix Confidential - Do Not Distribute</a:t>
            </a:r>
            <a:endParaRPr lang="en-US" dirty="0"/>
          </a:p>
        </p:txBody>
      </p:sp>
    </p:spTree>
    <p:extLst>
      <p:ext uri="{BB962C8B-B14F-4D97-AF65-F5344CB8AC3E}">
        <p14:creationId xmlns="" xmlns:p14="http://schemas.microsoft.com/office/powerpoint/2010/main" val="92629738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ullet with Subtitle">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79413" y="1092202"/>
            <a:ext cx="9663112" cy="449263"/>
          </a:xfrm>
          <a:prstGeom prst="rect">
            <a:avLst/>
          </a:prstGeom>
        </p:spPr>
        <p:txBody>
          <a:bodyPr/>
          <a:lstStyle>
            <a:lvl1pPr marL="0" indent="0">
              <a:buNone/>
              <a:defRPr lang="en-US" sz="2800" kern="1200" dirty="0" smtClean="0">
                <a:solidFill>
                  <a:srgbClr val="4D4F53"/>
                </a:solidFill>
                <a:latin typeface="+mj-lt"/>
                <a:ea typeface="+mn-ea"/>
                <a:cs typeface="+mn-cs"/>
              </a:defRPr>
            </a:lvl1pPr>
            <a:lvl2pPr>
              <a:defRPr lang="en-US" sz="2600" kern="1200" dirty="0" smtClean="0">
                <a:solidFill>
                  <a:schemeClr val="bg2"/>
                </a:solidFill>
                <a:latin typeface="Arial" charset="0"/>
                <a:ea typeface="+mn-ea"/>
                <a:cs typeface="+mn-cs"/>
              </a:defRPr>
            </a:lvl2pPr>
            <a:lvl3pPr>
              <a:defRPr lang="en-US" sz="2600" kern="1200" dirty="0" smtClean="0">
                <a:solidFill>
                  <a:schemeClr val="bg2"/>
                </a:solidFill>
                <a:latin typeface="Arial" charset="0"/>
                <a:ea typeface="+mn-ea"/>
                <a:cs typeface="+mn-cs"/>
              </a:defRPr>
            </a:lvl3pPr>
            <a:lvl4pPr>
              <a:defRPr lang="en-US" sz="2600" kern="1200" dirty="0" smtClean="0">
                <a:solidFill>
                  <a:schemeClr val="bg2"/>
                </a:solidFill>
                <a:latin typeface="Arial" charset="0"/>
                <a:ea typeface="+mn-ea"/>
                <a:cs typeface="+mn-cs"/>
              </a:defRPr>
            </a:lvl4pPr>
            <a:lvl5pPr>
              <a:defRPr lang="en-US" sz="2600" kern="1200" dirty="0">
                <a:solidFill>
                  <a:schemeClr val="bg2"/>
                </a:solidFill>
                <a:latin typeface="Arial" charset="0"/>
                <a:ea typeface="+mn-ea"/>
                <a:cs typeface="+mn-cs"/>
              </a:defRPr>
            </a:lvl5pPr>
          </a:lstStyle>
          <a:p>
            <a:pPr lvl="0"/>
            <a:r>
              <a:rPr lang="en-US" smtClean="0"/>
              <a:t>Click to edit Master text styles</a:t>
            </a:r>
          </a:p>
        </p:txBody>
      </p:sp>
      <p:sp>
        <p:nvSpPr>
          <p:cNvPr id="3" name="Title 1"/>
          <p:cNvSpPr>
            <a:spLocks noGrp="1"/>
          </p:cNvSpPr>
          <p:nvPr>
            <p:ph type="title"/>
          </p:nvPr>
        </p:nvSpPr>
        <p:spPr>
          <a:xfrm>
            <a:off x="381001" y="618909"/>
            <a:ext cx="11375136" cy="506413"/>
          </a:xfrm>
        </p:spPr>
        <p:txBody>
          <a:bodyPr>
            <a:noAutofit/>
          </a:bodyPr>
          <a:lstStyle>
            <a:lvl1pPr>
              <a:defRPr sz="3400" b="1"/>
            </a:lvl1pPr>
          </a:lstStyle>
          <a:p>
            <a:r>
              <a:rPr lang="en-US" smtClean="0"/>
              <a:t>Click to edit Master title style</a:t>
            </a:r>
            <a:endParaRPr lang="en-US" dirty="0"/>
          </a:p>
        </p:txBody>
      </p:sp>
      <p:sp>
        <p:nvSpPr>
          <p:cNvPr id="18" name="Footer Placeholder 6"/>
          <p:cNvSpPr>
            <a:spLocks noGrp="1"/>
          </p:cNvSpPr>
          <p:nvPr>
            <p:ph type="ftr" sz="quarter" idx="3"/>
          </p:nvPr>
        </p:nvSpPr>
        <p:spPr>
          <a:xfrm>
            <a:off x="4164013" y="6356350"/>
            <a:ext cx="3860800" cy="365125"/>
          </a:xfrm>
          <a:prstGeom prst="rect">
            <a:avLst/>
          </a:prstGeom>
        </p:spPr>
        <p:txBody>
          <a:bodyPr vert="horz" lIns="91440" tIns="45720" rIns="91440" bIns="45720" rtlCol="0" anchor="ctr"/>
          <a:lstStyle>
            <a:lvl1pPr algn="ctr">
              <a:defRPr sz="1000">
                <a:solidFill>
                  <a:schemeClr val="tx1">
                    <a:tint val="75000"/>
                  </a:schemeClr>
                </a:solidFill>
                <a:latin typeface="+mj-lt"/>
              </a:defRPr>
            </a:lvl1pPr>
          </a:lstStyle>
          <a:p>
            <a:r>
              <a:rPr lang="en-US" smtClean="0"/>
              <a:t>Citrix Confidential - Do Not Distribute</a:t>
            </a:r>
            <a:endParaRPr lang="en-US" dirty="0"/>
          </a:p>
        </p:txBody>
      </p:sp>
      <p:sp>
        <p:nvSpPr>
          <p:cNvPr id="20" name="Content Placeholder 2"/>
          <p:cNvSpPr>
            <a:spLocks noGrp="1"/>
          </p:cNvSpPr>
          <p:nvPr>
            <p:ph idx="1" hasCustomPrompt="1"/>
          </p:nvPr>
        </p:nvSpPr>
        <p:spPr>
          <a:xfrm>
            <a:off x="381001" y="1943543"/>
            <a:ext cx="11375136" cy="4303730"/>
          </a:xfrm>
          <a:prstGeom prst="rect">
            <a:avLst/>
          </a:prstGeom>
        </p:spPr>
        <p:txBody>
          <a:bodyPr>
            <a:noAutofit/>
          </a:bodyPr>
          <a:lstStyle>
            <a:lvl1pPr>
              <a:spcBef>
                <a:spcPts val="1600"/>
              </a:spcBef>
              <a:spcAft>
                <a:spcPts val="0"/>
              </a:spcAft>
              <a:buClr>
                <a:schemeClr val="bg1">
                  <a:lumMod val="50000"/>
                </a:schemeClr>
              </a:buClr>
              <a:buSzPct val="100000"/>
              <a:buFont typeface="Arial" pitchFamily="34" charset="0"/>
              <a:buChar char="•"/>
              <a:defRPr sz="3200" b="0" baseline="0">
                <a:solidFill>
                  <a:srgbClr val="4D4F53"/>
                </a:solidFill>
                <a:latin typeface="+mj-lt"/>
              </a:defRPr>
            </a:lvl1pPr>
            <a:lvl2pPr marL="398463" indent="-171450">
              <a:spcBef>
                <a:spcPts val="200"/>
              </a:spcBef>
              <a:buClr>
                <a:schemeClr val="bg1">
                  <a:lumMod val="50000"/>
                </a:schemeClr>
              </a:buClr>
              <a:buSzPct val="100000"/>
              <a:buFont typeface="Arial" pitchFamily="34" charset="0"/>
              <a:buChar char="•"/>
              <a:defRPr sz="2400" b="0" baseline="0">
                <a:solidFill>
                  <a:srgbClr val="4D4F53"/>
                </a:solidFill>
                <a:latin typeface="+mj-lt"/>
              </a:defRPr>
            </a:lvl2pPr>
            <a:lvl3pPr marL="569913" indent="-171450">
              <a:buClr>
                <a:schemeClr val="bg1">
                  <a:lumMod val="50000"/>
                </a:schemeClr>
              </a:buClr>
              <a:buSzPct val="115000"/>
              <a:buFont typeface="Arial" pitchFamily="34" charset="0"/>
              <a:buChar char="•"/>
              <a:tabLst>
                <a:tab pos="914400" algn="l"/>
              </a:tabLst>
              <a:defRPr sz="2000" b="0">
                <a:solidFill>
                  <a:srgbClr val="4D4F53"/>
                </a:solidFill>
                <a:latin typeface="Calibri" pitchFamily="34" charset="0"/>
              </a:defRPr>
            </a:lvl3pPr>
            <a:lvl4pPr marL="742950" indent="-173038">
              <a:buClr>
                <a:schemeClr val="bg1">
                  <a:lumMod val="50000"/>
                </a:schemeClr>
              </a:buClr>
              <a:buSzPct val="115000"/>
              <a:buFont typeface="Arial" pitchFamily="34" charset="0"/>
              <a:buChar char="•"/>
              <a:defRPr sz="1600" b="0">
                <a:solidFill>
                  <a:srgbClr val="4D4F53"/>
                </a:solidFill>
                <a:latin typeface="Calibri" pitchFamily="34" charset="0"/>
              </a:defRPr>
            </a:lvl4pPr>
            <a:lvl5pPr marL="914400" indent="-171450">
              <a:buClr>
                <a:schemeClr val="bg1">
                  <a:lumMod val="50000"/>
                </a:schemeClr>
              </a:buClr>
              <a:buSzPct val="115000"/>
              <a:buFont typeface="Arial" pitchFamily="34" charset="0"/>
              <a:buChar char="•"/>
              <a:defRPr sz="1600" b="0">
                <a:solidFill>
                  <a:srgbClr val="4D4F53"/>
                </a:solidFill>
                <a:latin typeface="Calibri" pitchFamily="34" charset="0"/>
              </a:defRPr>
            </a:lvl5pPr>
          </a:lstStyle>
          <a:p>
            <a:pPr lvl="0"/>
            <a:r>
              <a:rPr lang="en-US" dirty="0" smtClean="0"/>
              <a:t>Click to edit master style</a:t>
            </a:r>
          </a:p>
          <a:p>
            <a:pPr lvl="1"/>
            <a:r>
              <a:rPr lang="en-US" dirty="0" smtClean="0"/>
              <a:t>Click to edit master style</a:t>
            </a:r>
          </a:p>
          <a:p>
            <a:pPr lvl="0"/>
            <a:r>
              <a:rPr lang="en-US" dirty="0" smtClean="0"/>
              <a:t>Click to edit master style</a:t>
            </a:r>
          </a:p>
          <a:p>
            <a:pPr lvl="1"/>
            <a:r>
              <a:rPr lang="en-US" dirty="0" smtClean="0"/>
              <a:t>Click to edit master style</a:t>
            </a:r>
          </a:p>
          <a:p>
            <a:pPr lvl="1"/>
            <a:endParaRPr lang="en-US" dirty="0" smtClean="0"/>
          </a:p>
        </p:txBody>
      </p:sp>
    </p:spTree>
    <p:extLst>
      <p:ext uri="{BB962C8B-B14F-4D97-AF65-F5344CB8AC3E}">
        <p14:creationId xmlns="" xmlns:p14="http://schemas.microsoft.com/office/powerpoint/2010/main" val="104264230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236048275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0025" cy="1362075"/>
          </a:xfrm>
        </p:spPr>
        <p:txBody>
          <a:bodyPr anchor="t"/>
          <a:lstStyle>
            <a:lvl1pPr algn="l" rtl="0" eaLnBrk="1" fontAlgn="base" hangingPunct="1">
              <a:lnSpc>
                <a:spcPct val="85000"/>
              </a:lnSpc>
              <a:spcBef>
                <a:spcPct val="0"/>
              </a:spcBef>
              <a:spcAft>
                <a:spcPct val="0"/>
              </a:spcAft>
              <a:defRPr lang="en-US" sz="4000"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ea typeface="+mj-ea"/>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613" y="2906713"/>
            <a:ext cx="103600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Line 10"/>
          <p:cNvSpPr>
            <a:spLocks noChangeShapeType="1"/>
          </p:cNvSpPr>
          <p:nvPr userDrawn="1"/>
        </p:nvSpPr>
        <p:spPr bwMode="auto">
          <a:xfrm flipH="1" flipV="1">
            <a:off x="11217608" y="6242273"/>
            <a:ext cx="0" cy="396875"/>
          </a:xfrm>
          <a:prstGeom prst="line">
            <a:avLst/>
          </a:prstGeom>
          <a:noFill/>
          <a:ln w="6350">
            <a:solidFill>
              <a:schemeClr val="tx1"/>
            </a:solidFill>
            <a:round/>
            <a:headEnd/>
            <a:tailEnd/>
          </a:ln>
        </p:spPr>
        <p:txBody>
          <a:bodyPr/>
          <a:lstStyle/>
          <a:p>
            <a:pPr fontAlgn="auto">
              <a:spcBef>
                <a:spcPts val="0"/>
              </a:spcBef>
              <a:spcAft>
                <a:spcPts val="0"/>
              </a:spcAft>
              <a:defRPr/>
            </a:pPr>
            <a:endParaRPr lang="en-US" dirty="0">
              <a:solidFill>
                <a:prstClr val="black"/>
              </a:solidFill>
            </a:endParaRPr>
          </a:p>
        </p:txBody>
      </p:sp>
      <p:pic>
        <p:nvPicPr>
          <p:cNvPr id="5" name="Picture 18" descr="MICROSOFT LOGO.pn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9655503" y="6341386"/>
            <a:ext cx="1411980" cy="2429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0"/>
          <p:cNvPicPr>
            <a:picLocks noChangeAspect="1" noChangeArrowheads="1"/>
          </p:cNvPicPr>
          <p:nvPr userDrawn="1"/>
        </p:nvPicPr>
        <p:blipFill>
          <a:blip r:embed="rId3" cstate="email"/>
          <a:srcRect/>
          <a:stretch>
            <a:fillRect/>
          </a:stretch>
        </p:blipFill>
        <p:spPr bwMode="black">
          <a:xfrm>
            <a:off x="11489859" y="6242274"/>
            <a:ext cx="390526" cy="396876"/>
          </a:xfrm>
          <a:prstGeom prst="rect">
            <a:avLst/>
          </a:prstGeom>
          <a:noFill/>
          <a:ln w="9525">
            <a:noFill/>
            <a:miter lim="800000"/>
            <a:headEnd/>
            <a:tailEnd/>
          </a:ln>
          <a:effectLst/>
        </p:spPr>
      </p:pic>
      <p:pic>
        <p:nvPicPr>
          <p:cNvPr id="7" name="6 Imagen"/>
          <p:cNvPicPr>
            <a:picLocks noChangeAspect="1"/>
          </p:cNvPicPr>
          <p:nvPr userDrawn="1"/>
        </p:nvPicPr>
        <p:blipFill>
          <a:blip r:embed="rId4" cstate="print">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425836" y="6096122"/>
            <a:ext cx="904504" cy="678378"/>
          </a:xfrm>
          <a:prstGeom prst="rect">
            <a:avLst/>
          </a:prstGeom>
        </p:spPr>
      </p:pic>
      <p:sp>
        <p:nvSpPr>
          <p:cNvPr id="8" name="Line 10"/>
          <p:cNvSpPr>
            <a:spLocks noChangeShapeType="1"/>
          </p:cNvSpPr>
          <p:nvPr userDrawn="1"/>
        </p:nvSpPr>
        <p:spPr bwMode="auto">
          <a:xfrm flipH="1" flipV="1">
            <a:off x="9425876" y="6242273"/>
            <a:ext cx="0" cy="396875"/>
          </a:xfrm>
          <a:prstGeom prst="line">
            <a:avLst/>
          </a:prstGeom>
          <a:noFill/>
          <a:ln w="6350">
            <a:solidFill>
              <a:schemeClr val="tx1"/>
            </a:solidFill>
            <a:round/>
            <a:headEnd/>
            <a:tailEnd/>
          </a:ln>
        </p:spPr>
        <p:txBody>
          <a:bodyPr/>
          <a:lstStyle/>
          <a:p>
            <a:pPr fontAlgn="auto">
              <a:spcBef>
                <a:spcPts val="0"/>
              </a:spcBef>
              <a:spcAft>
                <a:spcPts val="0"/>
              </a:spcAft>
              <a:defRPr/>
            </a:pPr>
            <a:endParaRPr lang="en-US" dirty="0">
              <a:solidFill>
                <a:prstClr val="black"/>
              </a:solidFill>
            </a:endParaRPr>
          </a:p>
        </p:txBody>
      </p:sp>
    </p:spTree>
    <p:extLst>
      <p:ext uri="{BB962C8B-B14F-4D97-AF65-F5344CB8AC3E}">
        <p14:creationId xmlns="" xmlns:p14="http://schemas.microsoft.com/office/powerpoint/2010/main" val="3604695635"/>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bg>
      <p:bgPr>
        <a:gradFill rotWithShape="1">
          <a:gsLst>
            <a:gs pos="0">
              <a:srgbClr val="393B3D"/>
            </a:gs>
            <a:gs pos="13000">
              <a:srgbClr val="393B3D"/>
            </a:gs>
            <a:gs pos="100000">
              <a:srgbClr val="1A1819"/>
            </a:gs>
          </a:gsLst>
          <a:lin ang="6300000"/>
        </a:gradFill>
        <a:effectLst/>
      </p:bgPr>
    </p:bg>
    <p:spTree>
      <p:nvGrpSpPr>
        <p:cNvPr id="1" name=""/>
        <p:cNvGrpSpPr/>
        <p:nvPr/>
      </p:nvGrpSpPr>
      <p:grpSpPr>
        <a:xfrm>
          <a:off x="0" y="0"/>
          <a:ext cx="0" cy="0"/>
          <a:chOff x="0" y="0"/>
          <a:chExt cx="0" cy="0"/>
        </a:xfrm>
      </p:grpSpPr>
      <p:sp>
        <p:nvSpPr>
          <p:cNvPr id="8" name="Text Placeholder 12"/>
          <p:cNvSpPr>
            <a:spLocks noGrp="1"/>
          </p:cNvSpPr>
          <p:nvPr>
            <p:ph type="body" sz="quarter" idx="14"/>
          </p:nvPr>
        </p:nvSpPr>
        <p:spPr>
          <a:xfrm>
            <a:off x="478242" y="945806"/>
            <a:ext cx="11157600" cy="393287"/>
          </a:xfrm>
          <a:prstGeom prst="rect">
            <a:avLst/>
          </a:prstGeom>
        </p:spPr>
        <p:txBody>
          <a:bodyPr/>
          <a:lstStyle>
            <a:lvl1pPr marL="0" indent="0">
              <a:lnSpc>
                <a:spcPct val="100000"/>
              </a:lnSpc>
              <a:buNone/>
              <a:defRPr lang="en-US" sz="2700" kern="1200" dirty="0" smtClean="0">
                <a:solidFill>
                  <a:srgbClr val="888A8E"/>
                </a:solidFill>
                <a:latin typeface="Futura Bk" pitchFamily="34" charset="0"/>
                <a:ea typeface="+mn-ea"/>
                <a:cs typeface="+mn-cs"/>
              </a:defRPr>
            </a:lvl1pPr>
            <a:lvl2pPr>
              <a:defRPr lang="en-US" sz="2700" kern="1200" dirty="0" smtClean="0">
                <a:solidFill>
                  <a:srgbClr val="FFFFFF"/>
                </a:solidFill>
                <a:latin typeface="Futura Bk" pitchFamily="34" charset="0"/>
                <a:ea typeface="+mn-ea"/>
                <a:cs typeface="+mn-cs"/>
              </a:defRPr>
            </a:lvl2pPr>
            <a:lvl3pPr>
              <a:defRPr lang="en-US" sz="2700" kern="1200" dirty="0" smtClean="0">
                <a:solidFill>
                  <a:srgbClr val="FFFFFF"/>
                </a:solidFill>
                <a:latin typeface="Futura Bk" pitchFamily="34" charset="0"/>
                <a:ea typeface="+mn-ea"/>
                <a:cs typeface="+mn-cs"/>
              </a:defRPr>
            </a:lvl3pPr>
            <a:lvl4pPr>
              <a:defRPr lang="en-US" sz="2700" kern="1200" dirty="0" smtClean="0">
                <a:solidFill>
                  <a:srgbClr val="FFFFFF"/>
                </a:solidFill>
                <a:latin typeface="Futura Bk" pitchFamily="34" charset="0"/>
                <a:ea typeface="+mn-ea"/>
                <a:cs typeface="+mn-cs"/>
              </a:defRPr>
            </a:lvl4pPr>
            <a:lvl5pPr>
              <a:defRPr lang="en-US" sz="2700" kern="1200" dirty="0" smtClean="0">
                <a:solidFill>
                  <a:srgbClr val="FFFFFF"/>
                </a:solidFill>
                <a:latin typeface="Futura Bk" pitchFamily="34" charset="0"/>
                <a:ea typeface="+mn-ea"/>
                <a:cs typeface="+mn-cs"/>
              </a:defRPr>
            </a:lvl5pPr>
          </a:lstStyle>
          <a:p>
            <a:pPr lvl="0"/>
            <a:r>
              <a:rPr lang="en-US" dirty="0" smtClean="0"/>
              <a:t>Click to edit Master text styles</a:t>
            </a:r>
          </a:p>
        </p:txBody>
      </p:sp>
      <p:sp>
        <p:nvSpPr>
          <p:cNvPr id="9" name="Title 8"/>
          <p:cNvSpPr>
            <a:spLocks noGrp="1"/>
          </p:cNvSpPr>
          <p:nvPr>
            <p:ph type="title"/>
          </p:nvPr>
        </p:nvSpPr>
        <p:spPr>
          <a:xfrm>
            <a:off x="452849" y="420632"/>
            <a:ext cx="11164625" cy="439737"/>
          </a:xfrm>
          <a:prstGeom prst="rect">
            <a:avLst/>
          </a:prstGeom>
        </p:spPr>
        <p:txBody>
          <a:bodyPr>
            <a:noAutofit/>
          </a:bodyPr>
          <a:lstStyle>
            <a:lvl1pPr marL="0" marR="0" indent="0" algn="l" defTabSz="1218987" rtl="0" eaLnBrk="1" fontAlgn="auto" latinLnBrk="0" hangingPunct="1">
              <a:lnSpc>
                <a:spcPts val="4399"/>
              </a:lnSpc>
              <a:spcBef>
                <a:spcPct val="0"/>
              </a:spcBef>
              <a:spcAft>
                <a:spcPts val="0"/>
              </a:spcAft>
              <a:buClr>
                <a:srgbClr val="000000"/>
              </a:buClr>
              <a:buSzTx/>
              <a:buFontTx/>
              <a:buNone/>
              <a:tabLst/>
              <a:defRPr sz="4400" baseline="0">
                <a:solidFill>
                  <a:schemeClr val="bg1"/>
                </a:solidFill>
                <a:latin typeface="Futura Bk" pitchFamily="34" charset="0"/>
              </a:defRPr>
            </a:lvl1pPr>
          </a:lstStyle>
          <a:p>
            <a:r>
              <a:rPr lang="en-US" dirty="0" smtClean="0"/>
              <a:t>Click to edit Master title style</a:t>
            </a:r>
            <a:endParaRPr lang="en-US" dirty="0"/>
          </a:p>
        </p:txBody>
      </p:sp>
      <p:sp>
        <p:nvSpPr>
          <p:cNvPr id="10" name="Text Placeholder 26"/>
          <p:cNvSpPr>
            <a:spLocks noGrp="1"/>
          </p:cNvSpPr>
          <p:nvPr>
            <p:ph type="body" sz="quarter" idx="10"/>
          </p:nvPr>
        </p:nvSpPr>
        <p:spPr>
          <a:xfrm>
            <a:off x="487553" y="1530096"/>
            <a:ext cx="11128397" cy="4599432"/>
          </a:xfrm>
          <a:prstGeom prst="rect">
            <a:avLst/>
          </a:prstGeom>
        </p:spPr>
        <p:txBody>
          <a:bodyPr>
            <a:normAutofit/>
          </a:bodyPr>
          <a:lstStyle>
            <a:lvl1pPr>
              <a:lnSpc>
                <a:spcPct val="110000"/>
              </a:lnSpc>
              <a:spcBef>
                <a:spcPts val="1333"/>
              </a:spcBef>
              <a:buClr>
                <a:schemeClr val="bg1"/>
              </a:buClr>
              <a:defRPr>
                <a:solidFill>
                  <a:schemeClr val="bg1"/>
                </a:solidFill>
              </a:defRPr>
            </a:lvl1pPr>
            <a:lvl2pPr marL="457120" indent="-152373">
              <a:lnSpc>
                <a:spcPct val="110000"/>
              </a:lnSpc>
              <a:spcBef>
                <a:spcPts val="667"/>
              </a:spcBef>
              <a:buClr>
                <a:schemeClr val="bg1"/>
              </a:buClr>
              <a:buSzPct val="80000"/>
              <a:buFont typeface="Arial" pitchFamily="34" charset="0"/>
              <a:buChar char="•"/>
              <a:defRPr>
                <a:solidFill>
                  <a:schemeClr val="bg1"/>
                </a:solidFill>
              </a:defRPr>
            </a:lvl2pPr>
            <a:lvl3pPr marL="761867" indent="-224327">
              <a:lnSpc>
                <a:spcPct val="110000"/>
              </a:lnSpc>
              <a:spcBef>
                <a:spcPts val="533"/>
              </a:spcBef>
              <a:buClr>
                <a:schemeClr val="bg1"/>
              </a:buClr>
              <a:buFont typeface="Futura Bk" pitchFamily="34" charset="0"/>
              <a:buChar char="−"/>
              <a:defRPr sz="1600">
                <a:solidFill>
                  <a:schemeClr val="bg1"/>
                </a:solidFill>
              </a:defRPr>
            </a:lvl3pPr>
            <a:lvl4pPr marL="1066613" indent="-152373">
              <a:lnSpc>
                <a:spcPct val="110000"/>
              </a:lnSpc>
              <a:spcBef>
                <a:spcPts val="533"/>
              </a:spcBef>
              <a:buClr>
                <a:schemeClr val="bg1"/>
              </a:buClr>
              <a:buSzPct val="80000"/>
              <a:buFont typeface="Arial" pitchFamily="34" charset="0"/>
              <a:buChar char="•"/>
              <a:defRPr sz="1600">
                <a:solidFill>
                  <a:schemeClr val="bg1"/>
                </a:solidFill>
              </a:defRPr>
            </a:lvl4pPr>
            <a:lvl5pPr marL="1371360" indent="-232793">
              <a:lnSpc>
                <a:spcPct val="110000"/>
              </a:lnSpc>
              <a:spcBef>
                <a:spcPts val="533"/>
              </a:spcBef>
              <a:buClr>
                <a:schemeClr val="bg1"/>
              </a:buClr>
              <a:buFont typeface="Futura Bk" pitchFamily="34" charset="0"/>
              <a:buChar cha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Line 10"/>
          <p:cNvSpPr>
            <a:spLocks noChangeShapeType="1"/>
          </p:cNvSpPr>
          <p:nvPr userDrawn="1"/>
        </p:nvSpPr>
        <p:spPr bwMode="auto">
          <a:xfrm flipH="1" flipV="1">
            <a:off x="11217608" y="6242273"/>
            <a:ext cx="0" cy="396875"/>
          </a:xfrm>
          <a:prstGeom prst="line">
            <a:avLst/>
          </a:prstGeom>
          <a:noFill/>
          <a:ln w="6350">
            <a:solidFill>
              <a:schemeClr val="tx1"/>
            </a:solidFill>
            <a:round/>
            <a:headEnd/>
            <a:tailEnd/>
          </a:ln>
        </p:spPr>
        <p:txBody>
          <a:bodyPr/>
          <a:lstStyle/>
          <a:p>
            <a:pPr fontAlgn="auto">
              <a:spcBef>
                <a:spcPts val="0"/>
              </a:spcBef>
              <a:spcAft>
                <a:spcPts val="0"/>
              </a:spcAft>
              <a:defRPr/>
            </a:pPr>
            <a:endParaRPr lang="en-US" dirty="0">
              <a:solidFill>
                <a:prstClr val="black"/>
              </a:solidFill>
            </a:endParaRPr>
          </a:p>
        </p:txBody>
      </p:sp>
      <p:pic>
        <p:nvPicPr>
          <p:cNvPr id="6" name="Picture 18" descr="MICROSOFT LOGO.pn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9655503" y="6341386"/>
            <a:ext cx="1411980" cy="2429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userDrawn="1"/>
        </p:nvPicPr>
        <p:blipFill>
          <a:blip r:embed="rId3" cstate="email"/>
          <a:srcRect/>
          <a:stretch>
            <a:fillRect/>
          </a:stretch>
        </p:blipFill>
        <p:spPr bwMode="black">
          <a:xfrm>
            <a:off x="11489859" y="6242274"/>
            <a:ext cx="390526" cy="396876"/>
          </a:xfrm>
          <a:prstGeom prst="rect">
            <a:avLst/>
          </a:prstGeom>
          <a:noFill/>
          <a:ln w="9525">
            <a:noFill/>
            <a:miter lim="800000"/>
            <a:headEnd/>
            <a:tailEnd/>
          </a:ln>
          <a:effectLst/>
        </p:spPr>
      </p:pic>
      <p:pic>
        <p:nvPicPr>
          <p:cNvPr id="11" name="10 Imagen"/>
          <p:cNvPicPr>
            <a:picLocks noChangeAspect="1"/>
          </p:cNvPicPr>
          <p:nvPr userDrawn="1"/>
        </p:nvPicPr>
        <p:blipFill>
          <a:blip r:embed="rId4" cstate="print">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425836" y="6096122"/>
            <a:ext cx="904504" cy="678378"/>
          </a:xfrm>
          <a:prstGeom prst="rect">
            <a:avLst/>
          </a:prstGeom>
        </p:spPr>
      </p:pic>
      <p:sp>
        <p:nvSpPr>
          <p:cNvPr id="12" name="Line 10"/>
          <p:cNvSpPr>
            <a:spLocks noChangeShapeType="1"/>
          </p:cNvSpPr>
          <p:nvPr userDrawn="1"/>
        </p:nvSpPr>
        <p:spPr bwMode="auto">
          <a:xfrm flipH="1" flipV="1">
            <a:off x="9425876" y="6242273"/>
            <a:ext cx="0" cy="396875"/>
          </a:xfrm>
          <a:prstGeom prst="line">
            <a:avLst/>
          </a:prstGeom>
          <a:noFill/>
          <a:ln w="6350">
            <a:solidFill>
              <a:schemeClr val="tx1"/>
            </a:solidFill>
            <a:round/>
            <a:headEnd/>
            <a:tailEnd/>
          </a:ln>
        </p:spPr>
        <p:txBody>
          <a:bodyPr/>
          <a:lstStyle/>
          <a:p>
            <a:pPr fontAlgn="auto">
              <a:spcBef>
                <a:spcPts val="0"/>
              </a:spcBef>
              <a:spcAft>
                <a:spcPts val="0"/>
              </a:spcAft>
              <a:defRPr/>
            </a:pPr>
            <a:endParaRPr lang="en-US" dirty="0">
              <a:solidFill>
                <a:prstClr val="black"/>
              </a:solidFill>
            </a:endParaRPr>
          </a:p>
        </p:txBody>
      </p:sp>
    </p:spTree>
    <p:extLst>
      <p:ext uri="{BB962C8B-B14F-4D97-AF65-F5344CB8AC3E}">
        <p14:creationId xmlns="" xmlns:p14="http://schemas.microsoft.com/office/powerpoint/2010/main" val="238035374"/>
      </p:ext>
    </p:extLst>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Title and Content">
    <p:bg>
      <p:bgPr>
        <a:gradFill rotWithShape="1">
          <a:gsLst>
            <a:gs pos="0">
              <a:srgbClr val="393B3D"/>
            </a:gs>
            <a:gs pos="13000">
              <a:srgbClr val="393B3D"/>
            </a:gs>
            <a:gs pos="100000">
              <a:srgbClr val="1A1819"/>
            </a:gs>
          </a:gsLst>
          <a:lin ang="6300000"/>
        </a:gradFill>
        <a:effectLst/>
      </p:bgPr>
    </p:bg>
    <p:spTree>
      <p:nvGrpSpPr>
        <p:cNvPr id="1" name=""/>
        <p:cNvGrpSpPr/>
        <p:nvPr/>
      </p:nvGrpSpPr>
      <p:grpSpPr>
        <a:xfrm>
          <a:off x="0" y="0"/>
          <a:ext cx="0" cy="0"/>
          <a:chOff x="0" y="0"/>
          <a:chExt cx="0" cy="0"/>
        </a:xfrm>
      </p:grpSpPr>
      <p:sp>
        <p:nvSpPr>
          <p:cNvPr id="8" name="Text Placeholder 12"/>
          <p:cNvSpPr>
            <a:spLocks noGrp="1"/>
          </p:cNvSpPr>
          <p:nvPr>
            <p:ph type="body" sz="quarter" idx="14"/>
          </p:nvPr>
        </p:nvSpPr>
        <p:spPr>
          <a:xfrm>
            <a:off x="478242" y="945806"/>
            <a:ext cx="11157600" cy="393287"/>
          </a:xfrm>
          <a:prstGeom prst="rect">
            <a:avLst/>
          </a:prstGeom>
        </p:spPr>
        <p:txBody>
          <a:bodyPr/>
          <a:lstStyle>
            <a:lvl1pPr marL="0" indent="0">
              <a:lnSpc>
                <a:spcPct val="100000"/>
              </a:lnSpc>
              <a:buNone/>
              <a:defRPr lang="en-US" sz="2700" kern="1200" dirty="0" smtClean="0">
                <a:solidFill>
                  <a:srgbClr val="888A8E"/>
                </a:solidFill>
                <a:latin typeface="Futura Bk" pitchFamily="34" charset="0"/>
                <a:ea typeface="+mn-ea"/>
                <a:cs typeface="+mn-cs"/>
              </a:defRPr>
            </a:lvl1pPr>
            <a:lvl2pPr>
              <a:defRPr lang="en-US" sz="2700" kern="1200" dirty="0" smtClean="0">
                <a:solidFill>
                  <a:srgbClr val="FFFFFF"/>
                </a:solidFill>
                <a:latin typeface="Futura Bk" pitchFamily="34" charset="0"/>
                <a:ea typeface="+mn-ea"/>
                <a:cs typeface="+mn-cs"/>
              </a:defRPr>
            </a:lvl2pPr>
            <a:lvl3pPr>
              <a:defRPr lang="en-US" sz="2700" kern="1200" dirty="0" smtClean="0">
                <a:solidFill>
                  <a:srgbClr val="FFFFFF"/>
                </a:solidFill>
                <a:latin typeface="Futura Bk" pitchFamily="34" charset="0"/>
                <a:ea typeface="+mn-ea"/>
                <a:cs typeface="+mn-cs"/>
              </a:defRPr>
            </a:lvl3pPr>
            <a:lvl4pPr>
              <a:defRPr lang="en-US" sz="2700" kern="1200" dirty="0" smtClean="0">
                <a:solidFill>
                  <a:srgbClr val="FFFFFF"/>
                </a:solidFill>
                <a:latin typeface="Futura Bk" pitchFamily="34" charset="0"/>
                <a:ea typeface="+mn-ea"/>
                <a:cs typeface="+mn-cs"/>
              </a:defRPr>
            </a:lvl4pPr>
            <a:lvl5pPr>
              <a:defRPr lang="en-US" sz="2700" kern="1200" dirty="0" smtClean="0">
                <a:solidFill>
                  <a:srgbClr val="FFFFFF"/>
                </a:solidFill>
                <a:latin typeface="Futura Bk" pitchFamily="34" charset="0"/>
                <a:ea typeface="+mn-ea"/>
                <a:cs typeface="+mn-cs"/>
              </a:defRPr>
            </a:lvl5pPr>
          </a:lstStyle>
          <a:p>
            <a:pPr lvl="0"/>
            <a:r>
              <a:rPr lang="en-US" dirty="0" smtClean="0"/>
              <a:t>Click to edit Master text styles</a:t>
            </a:r>
          </a:p>
        </p:txBody>
      </p:sp>
      <p:sp>
        <p:nvSpPr>
          <p:cNvPr id="9" name="Title 8"/>
          <p:cNvSpPr>
            <a:spLocks noGrp="1"/>
          </p:cNvSpPr>
          <p:nvPr>
            <p:ph type="title"/>
          </p:nvPr>
        </p:nvSpPr>
        <p:spPr>
          <a:xfrm>
            <a:off x="452849" y="420632"/>
            <a:ext cx="11164625" cy="439737"/>
          </a:xfrm>
          <a:prstGeom prst="rect">
            <a:avLst/>
          </a:prstGeom>
        </p:spPr>
        <p:txBody>
          <a:bodyPr>
            <a:noAutofit/>
          </a:bodyPr>
          <a:lstStyle>
            <a:lvl1pPr marL="0" marR="0" indent="0" algn="l" defTabSz="1218987" rtl="0" eaLnBrk="1" fontAlgn="auto" latinLnBrk="0" hangingPunct="1">
              <a:lnSpc>
                <a:spcPts val="4399"/>
              </a:lnSpc>
              <a:spcBef>
                <a:spcPct val="0"/>
              </a:spcBef>
              <a:spcAft>
                <a:spcPts val="0"/>
              </a:spcAft>
              <a:buClr>
                <a:srgbClr val="000000"/>
              </a:buClr>
              <a:buSzTx/>
              <a:buFontTx/>
              <a:buNone/>
              <a:tabLst/>
              <a:defRPr sz="4400" baseline="0">
                <a:solidFill>
                  <a:schemeClr val="bg1"/>
                </a:solidFill>
                <a:latin typeface="Futura Bk" pitchFamily="34" charset="0"/>
              </a:defRPr>
            </a:lvl1pPr>
          </a:lstStyle>
          <a:p>
            <a:r>
              <a:rPr lang="en-US" dirty="0" smtClean="0"/>
              <a:t>Click to edit Master title style</a:t>
            </a:r>
            <a:endParaRPr lang="en-US" dirty="0"/>
          </a:p>
        </p:txBody>
      </p:sp>
      <p:sp>
        <p:nvSpPr>
          <p:cNvPr id="10" name="Text Placeholder 26"/>
          <p:cNvSpPr>
            <a:spLocks noGrp="1"/>
          </p:cNvSpPr>
          <p:nvPr>
            <p:ph type="body" sz="quarter" idx="10"/>
          </p:nvPr>
        </p:nvSpPr>
        <p:spPr>
          <a:xfrm>
            <a:off x="487553" y="1530096"/>
            <a:ext cx="11128397" cy="4599432"/>
          </a:xfrm>
          <a:prstGeom prst="rect">
            <a:avLst/>
          </a:prstGeom>
        </p:spPr>
        <p:txBody>
          <a:bodyPr>
            <a:normAutofit/>
          </a:bodyPr>
          <a:lstStyle>
            <a:lvl1pPr>
              <a:lnSpc>
                <a:spcPct val="110000"/>
              </a:lnSpc>
              <a:spcBef>
                <a:spcPts val="1333"/>
              </a:spcBef>
              <a:buClr>
                <a:schemeClr val="bg1"/>
              </a:buClr>
              <a:defRPr>
                <a:solidFill>
                  <a:schemeClr val="bg1"/>
                </a:solidFill>
              </a:defRPr>
            </a:lvl1pPr>
            <a:lvl2pPr marL="457120" indent="-152373">
              <a:lnSpc>
                <a:spcPct val="110000"/>
              </a:lnSpc>
              <a:spcBef>
                <a:spcPts val="667"/>
              </a:spcBef>
              <a:buClr>
                <a:schemeClr val="bg1"/>
              </a:buClr>
              <a:buSzPct val="80000"/>
              <a:buFont typeface="Arial" pitchFamily="34" charset="0"/>
              <a:buChar char="•"/>
              <a:defRPr>
                <a:solidFill>
                  <a:schemeClr val="bg1"/>
                </a:solidFill>
              </a:defRPr>
            </a:lvl2pPr>
            <a:lvl3pPr marL="761867" indent="-224327">
              <a:lnSpc>
                <a:spcPct val="110000"/>
              </a:lnSpc>
              <a:spcBef>
                <a:spcPts val="533"/>
              </a:spcBef>
              <a:buClr>
                <a:schemeClr val="bg1"/>
              </a:buClr>
              <a:buFont typeface="Futura Bk" pitchFamily="34" charset="0"/>
              <a:buChar char="−"/>
              <a:defRPr sz="1600">
                <a:solidFill>
                  <a:schemeClr val="bg1"/>
                </a:solidFill>
              </a:defRPr>
            </a:lvl3pPr>
            <a:lvl4pPr marL="1066613" indent="-152373">
              <a:lnSpc>
                <a:spcPct val="110000"/>
              </a:lnSpc>
              <a:spcBef>
                <a:spcPts val="533"/>
              </a:spcBef>
              <a:buClr>
                <a:schemeClr val="bg1"/>
              </a:buClr>
              <a:buSzPct val="80000"/>
              <a:buFont typeface="Arial" pitchFamily="34" charset="0"/>
              <a:buChar char="•"/>
              <a:defRPr sz="1600">
                <a:solidFill>
                  <a:schemeClr val="bg1"/>
                </a:solidFill>
              </a:defRPr>
            </a:lvl4pPr>
            <a:lvl5pPr marL="1371360" indent="-232793">
              <a:lnSpc>
                <a:spcPct val="110000"/>
              </a:lnSpc>
              <a:spcBef>
                <a:spcPts val="533"/>
              </a:spcBef>
              <a:buClr>
                <a:schemeClr val="bg1"/>
              </a:buClr>
              <a:buFont typeface="Futura Bk" pitchFamily="34" charset="0"/>
              <a:buChar cha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Line 10"/>
          <p:cNvSpPr>
            <a:spLocks noChangeShapeType="1"/>
          </p:cNvSpPr>
          <p:nvPr userDrawn="1"/>
        </p:nvSpPr>
        <p:spPr bwMode="auto">
          <a:xfrm flipH="1" flipV="1">
            <a:off x="11217608" y="6242273"/>
            <a:ext cx="0" cy="396875"/>
          </a:xfrm>
          <a:prstGeom prst="line">
            <a:avLst/>
          </a:prstGeom>
          <a:noFill/>
          <a:ln w="6350">
            <a:solidFill>
              <a:schemeClr val="tx1"/>
            </a:solidFill>
            <a:round/>
            <a:headEnd/>
            <a:tailEnd/>
          </a:ln>
        </p:spPr>
        <p:txBody>
          <a:bodyPr/>
          <a:lstStyle/>
          <a:p>
            <a:pPr fontAlgn="auto">
              <a:spcBef>
                <a:spcPts val="0"/>
              </a:spcBef>
              <a:spcAft>
                <a:spcPts val="0"/>
              </a:spcAft>
              <a:defRPr/>
            </a:pPr>
            <a:endParaRPr lang="en-US" dirty="0">
              <a:solidFill>
                <a:prstClr val="black"/>
              </a:solidFill>
            </a:endParaRPr>
          </a:p>
        </p:txBody>
      </p:sp>
      <p:pic>
        <p:nvPicPr>
          <p:cNvPr id="6" name="Picture 18" descr="MICROSOFT LOGO.pn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9655503" y="6341386"/>
            <a:ext cx="1411980" cy="2429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userDrawn="1"/>
        </p:nvPicPr>
        <p:blipFill>
          <a:blip r:embed="rId3" cstate="email"/>
          <a:srcRect/>
          <a:stretch>
            <a:fillRect/>
          </a:stretch>
        </p:blipFill>
        <p:spPr bwMode="black">
          <a:xfrm>
            <a:off x="11489859" y="6242274"/>
            <a:ext cx="390526" cy="396876"/>
          </a:xfrm>
          <a:prstGeom prst="rect">
            <a:avLst/>
          </a:prstGeom>
          <a:noFill/>
          <a:ln w="9525">
            <a:noFill/>
            <a:miter lim="800000"/>
            <a:headEnd/>
            <a:tailEnd/>
          </a:ln>
          <a:effectLst/>
        </p:spPr>
      </p:pic>
      <p:pic>
        <p:nvPicPr>
          <p:cNvPr id="11" name="10 Imagen"/>
          <p:cNvPicPr>
            <a:picLocks noChangeAspect="1"/>
          </p:cNvPicPr>
          <p:nvPr userDrawn="1"/>
        </p:nvPicPr>
        <p:blipFill>
          <a:blip r:embed="rId4" cstate="print">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425836" y="6096122"/>
            <a:ext cx="904504" cy="678378"/>
          </a:xfrm>
          <a:prstGeom prst="rect">
            <a:avLst/>
          </a:prstGeom>
        </p:spPr>
      </p:pic>
      <p:sp>
        <p:nvSpPr>
          <p:cNvPr id="12" name="Line 10"/>
          <p:cNvSpPr>
            <a:spLocks noChangeShapeType="1"/>
          </p:cNvSpPr>
          <p:nvPr userDrawn="1"/>
        </p:nvSpPr>
        <p:spPr bwMode="auto">
          <a:xfrm flipH="1" flipV="1">
            <a:off x="9425876" y="6242273"/>
            <a:ext cx="0" cy="396875"/>
          </a:xfrm>
          <a:prstGeom prst="line">
            <a:avLst/>
          </a:prstGeom>
          <a:noFill/>
          <a:ln w="6350">
            <a:solidFill>
              <a:schemeClr val="tx1"/>
            </a:solidFill>
            <a:round/>
            <a:headEnd/>
            <a:tailEnd/>
          </a:ln>
        </p:spPr>
        <p:txBody>
          <a:bodyPr/>
          <a:lstStyle/>
          <a:p>
            <a:pPr fontAlgn="auto">
              <a:spcBef>
                <a:spcPts val="0"/>
              </a:spcBef>
              <a:spcAft>
                <a:spcPts val="0"/>
              </a:spcAft>
              <a:defRPr/>
            </a:pPr>
            <a:endParaRPr lang="en-US" dirty="0">
              <a:solidFill>
                <a:prstClr val="black"/>
              </a:solidFill>
            </a:endParaRPr>
          </a:p>
        </p:txBody>
      </p:sp>
    </p:spTree>
    <p:extLst>
      <p:ext uri="{BB962C8B-B14F-4D97-AF65-F5344CB8AC3E}">
        <p14:creationId xmlns="" xmlns:p14="http://schemas.microsoft.com/office/powerpoint/2010/main" val="511279351"/>
      </p:ext>
    </p:extLst>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Subhead">
    <p:bg>
      <p:bgPr>
        <a:gradFill rotWithShape="1">
          <a:gsLst>
            <a:gs pos="0">
              <a:srgbClr val="393B3D"/>
            </a:gs>
            <a:gs pos="13000">
              <a:srgbClr val="393B3D"/>
            </a:gs>
            <a:gs pos="100000">
              <a:srgbClr val="1A1819"/>
            </a:gs>
          </a:gsLst>
          <a:lin ang="6300000"/>
        </a:gradFill>
        <a:effectLst/>
      </p:bgPr>
    </p:bg>
    <p:spTree>
      <p:nvGrpSpPr>
        <p:cNvPr id="1" name=""/>
        <p:cNvGrpSpPr/>
        <p:nvPr/>
      </p:nvGrpSpPr>
      <p:grpSpPr>
        <a:xfrm>
          <a:off x="0" y="0"/>
          <a:ext cx="0" cy="0"/>
          <a:chOff x="0" y="0"/>
          <a:chExt cx="0" cy="0"/>
        </a:xfrm>
      </p:grpSpPr>
      <p:sp>
        <p:nvSpPr>
          <p:cNvPr id="8" name="Text Placeholder 12"/>
          <p:cNvSpPr>
            <a:spLocks noGrp="1"/>
          </p:cNvSpPr>
          <p:nvPr>
            <p:ph type="body" sz="quarter" idx="14"/>
          </p:nvPr>
        </p:nvSpPr>
        <p:spPr>
          <a:xfrm>
            <a:off x="478242" y="945807"/>
            <a:ext cx="11157600" cy="393287"/>
          </a:xfrm>
          <a:prstGeom prst="rect">
            <a:avLst/>
          </a:prstGeom>
        </p:spPr>
        <p:txBody>
          <a:bodyPr/>
          <a:lstStyle>
            <a:lvl1pPr marL="0" indent="0">
              <a:lnSpc>
                <a:spcPct val="100000"/>
              </a:lnSpc>
              <a:buNone/>
              <a:defRPr lang="en-US" sz="2000" kern="1200" dirty="0" smtClean="0">
                <a:solidFill>
                  <a:srgbClr val="888A8E"/>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smtClean="0"/>
              <a:t>Click to edit Master text styles</a:t>
            </a:r>
          </a:p>
        </p:txBody>
      </p:sp>
      <p:sp>
        <p:nvSpPr>
          <p:cNvPr id="9" name="Title 8"/>
          <p:cNvSpPr>
            <a:spLocks noGrp="1"/>
          </p:cNvSpPr>
          <p:nvPr>
            <p:ph type="title"/>
          </p:nvPr>
        </p:nvSpPr>
        <p:spPr>
          <a:xfrm>
            <a:off x="452849" y="420633"/>
            <a:ext cx="11164625" cy="439737"/>
          </a:xfrm>
          <a:prstGeom prst="rect">
            <a:avLst/>
          </a:prstGeom>
        </p:spPr>
        <p:txBody>
          <a:bodyPr>
            <a:noAutofit/>
          </a:bodyPr>
          <a:lstStyle>
            <a:lvl1pPr marL="0" marR="0" indent="0" algn="l" defTabSz="914400" rtl="0" eaLnBrk="1" fontAlgn="auto" latinLnBrk="0" hangingPunct="1">
              <a:lnSpc>
                <a:spcPts val="3300"/>
              </a:lnSpc>
              <a:spcBef>
                <a:spcPct val="0"/>
              </a:spcBef>
              <a:spcAft>
                <a:spcPts val="0"/>
              </a:spcAft>
              <a:buClr>
                <a:srgbClr val="000000"/>
              </a:buClr>
              <a:buSzTx/>
              <a:buFontTx/>
              <a:buNone/>
              <a:tabLst/>
              <a:defRPr sz="3300" baseline="0">
                <a:solidFill>
                  <a:schemeClr val="bg1"/>
                </a:solidFill>
                <a:latin typeface="Futura Bk" pitchFamily="34" charset="0"/>
              </a:defRPr>
            </a:lvl1pPr>
          </a:lstStyle>
          <a:p>
            <a:r>
              <a:rPr lang="en-US" smtClean="0"/>
              <a:t>Click to edit Master title style</a:t>
            </a:r>
            <a:endParaRPr lang="en-US" dirty="0"/>
          </a:p>
        </p:txBody>
      </p:sp>
      <p:sp>
        <p:nvSpPr>
          <p:cNvPr id="4" name="Line 10"/>
          <p:cNvSpPr>
            <a:spLocks noChangeShapeType="1"/>
          </p:cNvSpPr>
          <p:nvPr userDrawn="1"/>
        </p:nvSpPr>
        <p:spPr bwMode="auto">
          <a:xfrm flipH="1" flipV="1">
            <a:off x="11217608" y="6242273"/>
            <a:ext cx="0" cy="396875"/>
          </a:xfrm>
          <a:prstGeom prst="line">
            <a:avLst/>
          </a:prstGeom>
          <a:noFill/>
          <a:ln w="6350">
            <a:solidFill>
              <a:schemeClr val="tx1"/>
            </a:solidFill>
            <a:round/>
            <a:headEnd/>
            <a:tailEnd/>
          </a:ln>
        </p:spPr>
        <p:txBody>
          <a:bodyPr/>
          <a:lstStyle/>
          <a:p>
            <a:pPr fontAlgn="auto">
              <a:spcBef>
                <a:spcPts val="0"/>
              </a:spcBef>
              <a:spcAft>
                <a:spcPts val="0"/>
              </a:spcAft>
              <a:defRPr/>
            </a:pPr>
            <a:endParaRPr lang="en-US" dirty="0">
              <a:solidFill>
                <a:prstClr val="black"/>
              </a:solidFill>
            </a:endParaRPr>
          </a:p>
        </p:txBody>
      </p:sp>
      <p:pic>
        <p:nvPicPr>
          <p:cNvPr id="5" name="Picture 18" descr="MICROSOFT LOGO.pn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9655503" y="6341386"/>
            <a:ext cx="1411980" cy="2429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0"/>
          <p:cNvPicPr>
            <a:picLocks noChangeAspect="1" noChangeArrowheads="1"/>
          </p:cNvPicPr>
          <p:nvPr userDrawn="1"/>
        </p:nvPicPr>
        <p:blipFill>
          <a:blip r:embed="rId3" cstate="email"/>
          <a:srcRect/>
          <a:stretch>
            <a:fillRect/>
          </a:stretch>
        </p:blipFill>
        <p:spPr bwMode="black">
          <a:xfrm>
            <a:off x="11489859" y="6242274"/>
            <a:ext cx="390526" cy="396876"/>
          </a:xfrm>
          <a:prstGeom prst="rect">
            <a:avLst/>
          </a:prstGeom>
          <a:noFill/>
          <a:ln w="9525">
            <a:noFill/>
            <a:miter lim="800000"/>
            <a:headEnd/>
            <a:tailEnd/>
          </a:ln>
          <a:effectLst/>
        </p:spPr>
      </p:pic>
      <p:pic>
        <p:nvPicPr>
          <p:cNvPr id="7" name="6 Imagen"/>
          <p:cNvPicPr>
            <a:picLocks noChangeAspect="1"/>
          </p:cNvPicPr>
          <p:nvPr userDrawn="1"/>
        </p:nvPicPr>
        <p:blipFill>
          <a:blip r:embed="rId4" cstate="print">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425836" y="6096122"/>
            <a:ext cx="904504" cy="678378"/>
          </a:xfrm>
          <a:prstGeom prst="rect">
            <a:avLst/>
          </a:prstGeom>
        </p:spPr>
      </p:pic>
      <p:sp>
        <p:nvSpPr>
          <p:cNvPr id="10" name="Line 10"/>
          <p:cNvSpPr>
            <a:spLocks noChangeShapeType="1"/>
          </p:cNvSpPr>
          <p:nvPr userDrawn="1"/>
        </p:nvSpPr>
        <p:spPr bwMode="auto">
          <a:xfrm flipH="1" flipV="1">
            <a:off x="9425876" y="6242273"/>
            <a:ext cx="0" cy="396875"/>
          </a:xfrm>
          <a:prstGeom prst="line">
            <a:avLst/>
          </a:prstGeom>
          <a:noFill/>
          <a:ln w="6350">
            <a:solidFill>
              <a:schemeClr val="tx1"/>
            </a:solidFill>
            <a:round/>
            <a:headEnd/>
            <a:tailEnd/>
          </a:ln>
        </p:spPr>
        <p:txBody>
          <a:bodyPr/>
          <a:lstStyle/>
          <a:p>
            <a:pPr fontAlgn="auto">
              <a:spcBef>
                <a:spcPts val="0"/>
              </a:spcBef>
              <a:spcAft>
                <a:spcPts val="0"/>
              </a:spcAft>
              <a:defRPr/>
            </a:pPr>
            <a:endParaRPr lang="en-US" dirty="0">
              <a:solidFill>
                <a:prstClr val="black"/>
              </a:solidFill>
            </a:endParaRPr>
          </a:p>
        </p:txBody>
      </p:sp>
    </p:spTree>
    <p:extLst>
      <p:ext uri="{BB962C8B-B14F-4D97-AF65-F5344CB8AC3E}">
        <p14:creationId xmlns="" xmlns:p14="http://schemas.microsoft.com/office/powerpoint/2010/main" val="745227780"/>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lank w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eaLnBrk="1" fontAlgn="base" hangingPunct="1">
              <a:lnSpc>
                <a:spcPct val="85000"/>
              </a:lnSpc>
              <a:spcBef>
                <a:spcPct val="0"/>
              </a:spcBef>
              <a:spcAft>
                <a:spcPct val="0"/>
              </a:spcAft>
              <a:defRPr lang="en-US" sz="3200"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ea typeface="+mj-ea"/>
                <a:cs typeface="Arial" pitchFamily="34" charset="0"/>
              </a:defRPr>
            </a:lvl1pPr>
          </a:lstStyle>
          <a:p>
            <a:r>
              <a:rPr lang="en-US" smtClean="0"/>
              <a:t>Click to edit Master title style</a:t>
            </a:r>
            <a:endParaRPr lang="en-US" dirty="0"/>
          </a:p>
        </p:txBody>
      </p:sp>
      <p:sp>
        <p:nvSpPr>
          <p:cNvPr id="3" name="Line 10"/>
          <p:cNvSpPr>
            <a:spLocks noChangeShapeType="1"/>
          </p:cNvSpPr>
          <p:nvPr userDrawn="1"/>
        </p:nvSpPr>
        <p:spPr bwMode="auto">
          <a:xfrm flipH="1" flipV="1">
            <a:off x="11217608" y="6242273"/>
            <a:ext cx="0" cy="396875"/>
          </a:xfrm>
          <a:prstGeom prst="line">
            <a:avLst/>
          </a:prstGeom>
          <a:noFill/>
          <a:ln w="6350">
            <a:solidFill>
              <a:schemeClr val="tx1"/>
            </a:solidFill>
            <a:round/>
            <a:headEnd/>
            <a:tailEnd/>
          </a:ln>
        </p:spPr>
        <p:txBody>
          <a:bodyPr/>
          <a:lstStyle/>
          <a:p>
            <a:pPr fontAlgn="auto">
              <a:spcBef>
                <a:spcPts val="0"/>
              </a:spcBef>
              <a:spcAft>
                <a:spcPts val="0"/>
              </a:spcAft>
              <a:defRPr/>
            </a:pPr>
            <a:endParaRPr lang="en-US" dirty="0">
              <a:solidFill>
                <a:prstClr val="black"/>
              </a:solidFill>
            </a:endParaRPr>
          </a:p>
        </p:txBody>
      </p:sp>
      <p:pic>
        <p:nvPicPr>
          <p:cNvPr id="4" name="Picture 18" descr="MICROSOFT LOGO.pn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9655503" y="6341386"/>
            <a:ext cx="1411980" cy="2429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0"/>
          <p:cNvPicPr>
            <a:picLocks noChangeAspect="1" noChangeArrowheads="1"/>
          </p:cNvPicPr>
          <p:nvPr userDrawn="1"/>
        </p:nvPicPr>
        <p:blipFill>
          <a:blip r:embed="rId3" cstate="email"/>
          <a:srcRect/>
          <a:stretch>
            <a:fillRect/>
          </a:stretch>
        </p:blipFill>
        <p:spPr bwMode="black">
          <a:xfrm>
            <a:off x="11489859" y="6242274"/>
            <a:ext cx="390526" cy="396876"/>
          </a:xfrm>
          <a:prstGeom prst="rect">
            <a:avLst/>
          </a:prstGeom>
          <a:noFill/>
          <a:ln w="9525">
            <a:noFill/>
            <a:miter lim="800000"/>
            <a:headEnd/>
            <a:tailEnd/>
          </a:ln>
          <a:effectLst/>
        </p:spPr>
      </p:pic>
      <p:pic>
        <p:nvPicPr>
          <p:cNvPr id="6" name="5 Imagen"/>
          <p:cNvPicPr>
            <a:picLocks noChangeAspect="1"/>
          </p:cNvPicPr>
          <p:nvPr userDrawn="1"/>
        </p:nvPicPr>
        <p:blipFill>
          <a:blip r:embed="rId4" cstate="print">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425836" y="6096122"/>
            <a:ext cx="904504" cy="678378"/>
          </a:xfrm>
          <a:prstGeom prst="rect">
            <a:avLst/>
          </a:prstGeom>
        </p:spPr>
      </p:pic>
      <p:sp>
        <p:nvSpPr>
          <p:cNvPr id="7" name="Line 10"/>
          <p:cNvSpPr>
            <a:spLocks noChangeShapeType="1"/>
          </p:cNvSpPr>
          <p:nvPr userDrawn="1"/>
        </p:nvSpPr>
        <p:spPr bwMode="auto">
          <a:xfrm flipH="1" flipV="1">
            <a:off x="9425876" y="6242273"/>
            <a:ext cx="0" cy="396875"/>
          </a:xfrm>
          <a:prstGeom prst="line">
            <a:avLst/>
          </a:prstGeom>
          <a:noFill/>
          <a:ln w="6350">
            <a:solidFill>
              <a:schemeClr val="tx1"/>
            </a:solidFill>
            <a:round/>
            <a:headEnd/>
            <a:tailEnd/>
          </a:ln>
        </p:spPr>
        <p:txBody>
          <a:bodyPr/>
          <a:lstStyle/>
          <a:p>
            <a:pPr fontAlgn="auto">
              <a:spcBef>
                <a:spcPts val="0"/>
              </a:spcBef>
              <a:spcAft>
                <a:spcPts val="0"/>
              </a:spcAft>
              <a:defRPr/>
            </a:pPr>
            <a:endParaRPr lang="en-US" dirty="0">
              <a:solidFill>
                <a:prstClr val="black"/>
              </a:solidFill>
            </a:endParaRP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eaLnBrk="1" fontAlgn="base" hangingPunct="1">
              <a:lnSpc>
                <a:spcPct val="85000"/>
              </a:lnSpc>
              <a:spcBef>
                <a:spcPct val="0"/>
              </a:spcBef>
              <a:spcAft>
                <a:spcPct val="0"/>
              </a:spcAft>
              <a:defRPr lang="en-US" sz="3200"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ea typeface="+mj-ea"/>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chemeClr val="tx1">
                  <a:lumMod val="65000"/>
                </a:schemeClr>
              </a:buClr>
              <a:defRPr sz="2600"/>
            </a:lvl1pPr>
            <a:lvl2pPr>
              <a:buClr>
                <a:schemeClr val="tx1">
                  <a:lumMod val="65000"/>
                </a:schemeClr>
              </a:buClr>
              <a:defRPr sz="2200"/>
            </a:lvl2pPr>
            <a:lvl3pPr>
              <a:buClr>
                <a:schemeClr val="tx1">
                  <a:lumMod val="65000"/>
                </a:schemeClr>
              </a:buClr>
              <a:defRPr sz="2000"/>
            </a:lvl3pPr>
            <a:lvl4pPr>
              <a:buClr>
                <a:schemeClr val="tx1">
                  <a:lumMod val="65000"/>
                </a:schemeClr>
              </a:buClr>
              <a:defRPr sz="2000"/>
            </a:lvl4pPr>
            <a:lvl5pPr>
              <a:buClr>
                <a:schemeClr val="tx1">
                  <a:lumMod val="65000"/>
                </a:schemeClr>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Line 10"/>
          <p:cNvSpPr>
            <a:spLocks noChangeShapeType="1"/>
          </p:cNvSpPr>
          <p:nvPr userDrawn="1"/>
        </p:nvSpPr>
        <p:spPr bwMode="auto">
          <a:xfrm flipH="1" flipV="1">
            <a:off x="11217608" y="6242273"/>
            <a:ext cx="0" cy="396875"/>
          </a:xfrm>
          <a:prstGeom prst="line">
            <a:avLst/>
          </a:prstGeom>
          <a:noFill/>
          <a:ln w="6350">
            <a:solidFill>
              <a:schemeClr val="tx1"/>
            </a:solidFill>
            <a:round/>
            <a:headEnd/>
            <a:tailEnd/>
          </a:ln>
        </p:spPr>
        <p:txBody>
          <a:bodyPr/>
          <a:lstStyle/>
          <a:p>
            <a:pPr fontAlgn="auto">
              <a:spcBef>
                <a:spcPts val="0"/>
              </a:spcBef>
              <a:spcAft>
                <a:spcPts val="0"/>
              </a:spcAft>
              <a:defRPr/>
            </a:pPr>
            <a:endParaRPr lang="en-US" dirty="0">
              <a:solidFill>
                <a:prstClr val="black"/>
              </a:solidFill>
            </a:endParaRPr>
          </a:p>
        </p:txBody>
      </p:sp>
      <p:pic>
        <p:nvPicPr>
          <p:cNvPr id="5" name="Picture 18" descr="MICROSOFT LOGO.pn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9655503" y="6341386"/>
            <a:ext cx="1411980" cy="2429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0"/>
          <p:cNvPicPr>
            <a:picLocks noChangeAspect="1" noChangeArrowheads="1"/>
          </p:cNvPicPr>
          <p:nvPr userDrawn="1"/>
        </p:nvPicPr>
        <p:blipFill>
          <a:blip r:embed="rId3" cstate="email"/>
          <a:srcRect/>
          <a:stretch>
            <a:fillRect/>
          </a:stretch>
        </p:blipFill>
        <p:spPr bwMode="black">
          <a:xfrm>
            <a:off x="11489859" y="6242274"/>
            <a:ext cx="390526" cy="396876"/>
          </a:xfrm>
          <a:prstGeom prst="rect">
            <a:avLst/>
          </a:prstGeom>
          <a:noFill/>
          <a:ln w="9525">
            <a:noFill/>
            <a:miter lim="800000"/>
            <a:headEnd/>
            <a:tailEnd/>
          </a:ln>
          <a:effectLst/>
        </p:spPr>
      </p:pic>
      <p:pic>
        <p:nvPicPr>
          <p:cNvPr id="7" name="6 Imagen"/>
          <p:cNvPicPr>
            <a:picLocks noChangeAspect="1"/>
          </p:cNvPicPr>
          <p:nvPr userDrawn="1"/>
        </p:nvPicPr>
        <p:blipFill>
          <a:blip r:embed="rId4" cstate="print">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425836" y="6096122"/>
            <a:ext cx="904504" cy="678378"/>
          </a:xfrm>
          <a:prstGeom prst="rect">
            <a:avLst/>
          </a:prstGeom>
        </p:spPr>
      </p:pic>
      <p:sp>
        <p:nvSpPr>
          <p:cNvPr id="8" name="Line 10"/>
          <p:cNvSpPr>
            <a:spLocks noChangeShapeType="1"/>
          </p:cNvSpPr>
          <p:nvPr userDrawn="1"/>
        </p:nvSpPr>
        <p:spPr bwMode="auto">
          <a:xfrm flipH="1" flipV="1">
            <a:off x="9425876" y="6242273"/>
            <a:ext cx="0" cy="396875"/>
          </a:xfrm>
          <a:prstGeom prst="line">
            <a:avLst/>
          </a:prstGeom>
          <a:noFill/>
          <a:ln w="6350">
            <a:solidFill>
              <a:schemeClr val="tx1"/>
            </a:solidFill>
            <a:round/>
            <a:headEnd/>
            <a:tailEnd/>
          </a:ln>
        </p:spPr>
        <p:txBody>
          <a:bodyPr/>
          <a:lstStyle/>
          <a:p>
            <a:pPr fontAlgn="auto">
              <a:spcBef>
                <a:spcPts val="0"/>
              </a:spcBef>
              <a:spcAft>
                <a:spcPts val="0"/>
              </a:spcAft>
              <a:defRPr/>
            </a:pPr>
            <a:endParaRPr lang="en-US" dirty="0">
              <a:solidFill>
                <a:prstClr val="black"/>
              </a:solidFill>
            </a:endParaRPr>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eaLnBrk="1" fontAlgn="base" hangingPunct="1">
              <a:lnSpc>
                <a:spcPct val="85000"/>
              </a:lnSpc>
              <a:spcBef>
                <a:spcPct val="0"/>
              </a:spcBef>
              <a:spcAft>
                <a:spcPct val="0"/>
              </a:spcAft>
              <a:defRPr lang="en-US" sz="3200"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ea typeface="+mj-ea"/>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774700" y="1471613"/>
            <a:ext cx="5240338" cy="4627562"/>
          </a:xfrm>
        </p:spPr>
        <p:txBody>
          <a:bodyPr/>
          <a:lstStyle>
            <a:lvl1pPr>
              <a:buClr>
                <a:schemeClr val="tx1">
                  <a:lumMod val="65000"/>
                </a:schemeClr>
              </a:buClr>
              <a:defRPr sz="2800"/>
            </a:lvl1pPr>
            <a:lvl2pPr>
              <a:buClr>
                <a:schemeClr val="tx1">
                  <a:lumMod val="65000"/>
                </a:schemeClr>
              </a:buClr>
              <a:defRPr sz="2400"/>
            </a:lvl2pPr>
            <a:lvl3pPr>
              <a:buClr>
                <a:schemeClr val="tx1">
                  <a:lumMod val="65000"/>
                </a:schemeClr>
              </a:buClr>
              <a:defRPr sz="2000"/>
            </a:lvl3pPr>
            <a:lvl4pPr>
              <a:buClr>
                <a:schemeClr val="tx1">
                  <a:lumMod val="65000"/>
                </a:schemeClr>
              </a:buClr>
              <a:defRPr sz="1800"/>
            </a:lvl4pPr>
            <a:lvl5pPr>
              <a:buClr>
                <a:schemeClr val="tx1">
                  <a:lumMod val="65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67438" y="1471613"/>
            <a:ext cx="5241925" cy="4627562"/>
          </a:xfrm>
        </p:spPr>
        <p:txBody>
          <a:bodyPr/>
          <a:lstStyle>
            <a:lvl1pPr>
              <a:buClr>
                <a:schemeClr val="tx1">
                  <a:lumMod val="65000"/>
                </a:schemeClr>
              </a:buClr>
              <a:defRPr sz="2800"/>
            </a:lvl1pPr>
            <a:lvl2pPr>
              <a:buClr>
                <a:schemeClr val="tx1">
                  <a:lumMod val="65000"/>
                </a:schemeClr>
              </a:buClr>
              <a:defRPr sz="2400"/>
            </a:lvl2pPr>
            <a:lvl3pPr>
              <a:buClr>
                <a:schemeClr val="tx1">
                  <a:lumMod val="65000"/>
                </a:schemeClr>
              </a:buClr>
              <a:defRPr sz="2000"/>
            </a:lvl3pPr>
            <a:lvl4pPr>
              <a:buClr>
                <a:schemeClr val="tx1">
                  <a:lumMod val="65000"/>
                </a:schemeClr>
              </a:buClr>
              <a:defRPr sz="1800"/>
            </a:lvl4pPr>
            <a:lvl5pPr>
              <a:buClr>
                <a:schemeClr val="tx1">
                  <a:lumMod val="65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Point w Subhead [white]">
    <p:spTree>
      <p:nvGrpSpPr>
        <p:cNvPr id="1" name=""/>
        <p:cNvGrpSpPr/>
        <p:nvPr/>
      </p:nvGrpSpPr>
      <p:grpSpPr>
        <a:xfrm>
          <a:off x="0" y="0"/>
          <a:ext cx="0" cy="0"/>
          <a:chOff x="0" y="0"/>
          <a:chExt cx="0" cy="0"/>
        </a:xfrm>
      </p:grpSpPr>
      <p:sp>
        <p:nvSpPr>
          <p:cNvPr id="17" name="Text Placeholder 16"/>
          <p:cNvSpPr>
            <a:spLocks noGrp="1"/>
          </p:cNvSpPr>
          <p:nvPr>
            <p:ph type="body" sz="quarter" idx="11"/>
          </p:nvPr>
        </p:nvSpPr>
        <p:spPr>
          <a:xfrm>
            <a:off x="1002506" y="2250479"/>
            <a:ext cx="10183812" cy="1137304"/>
          </a:xfrm>
        </p:spPr>
        <p:txBody>
          <a:bodyPr anchor="b"/>
          <a:lstStyle>
            <a:lvl1pPr marL="0" indent="0" algn="ctr">
              <a:buNone/>
              <a:defRPr lang="en-US" sz="4800" b="0" kern="1200" spc="-150" dirty="0" smtClean="0">
                <a:ln w="0">
                  <a:noFill/>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ea typeface="+mn-ea"/>
                <a:cs typeface="+mn-cs"/>
              </a:defRPr>
            </a:lvl1pPr>
          </a:lstStyle>
          <a:p>
            <a:pPr marL="228600" lvl="0" indent="-228600" algn="ctr" rtl="0" eaLnBrk="1" fontAlgn="base" hangingPunct="1">
              <a:lnSpc>
                <a:spcPct val="90000"/>
              </a:lnSpc>
              <a:spcBef>
                <a:spcPct val="35000"/>
              </a:spcBef>
              <a:spcAft>
                <a:spcPct val="15000"/>
              </a:spcAft>
              <a:buClr>
                <a:schemeClr val="tx2"/>
              </a:buClr>
              <a:buFont typeface="Times" pitchFamily="1" charset="0"/>
              <a:buNone/>
            </a:pPr>
            <a:r>
              <a:rPr lang="en-US" dirty="0" smtClean="0"/>
              <a:t>Click to edit Master text styles</a:t>
            </a:r>
          </a:p>
        </p:txBody>
      </p:sp>
      <p:sp>
        <p:nvSpPr>
          <p:cNvPr id="5" name="Text Placeholder 4"/>
          <p:cNvSpPr>
            <a:spLocks noGrp="1"/>
          </p:cNvSpPr>
          <p:nvPr>
            <p:ph type="body" sz="quarter" idx="12"/>
          </p:nvPr>
        </p:nvSpPr>
        <p:spPr>
          <a:xfrm>
            <a:off x="59960" y="3685748"/>
            <a:ext cx="12053358" cy="1084263"/>
          </a:xfrm>
        </p:spPr>
        <p:txBody>
          <a:bodyPr/>
          <a:lstStyle>
            <a:lvl1pPr algn="ctr">
              <a:buNone/>
              <a:defRPr sz="3000" b="0" spc="0">
                <a:solidFill>
                  <a:schemeClr val="tx1"/>
                </a:solidFill>
                <a:effectLst>
                  <a:outerShdw blurRad="88900" dist="88900" dir="7200000" sx="102000" sy="102000" algn="tl" rotWithShape="0">
                    <a:prstClr val="black">
                      <a:alpha val="40000"/>
                    </a:prstClr>
                  </a:outerShdw>
                </a:effectLst>
                <a:latin typeface="+mj-lt"/>
              </a:defRPr>
            </a:lvl1pPr>
          </a:lstStyle>
          <a:p>
            <a:pPr lvl="0"/>
            <a:r>
              <a:rPr lang="en-US" smtClean="0"/>
              <a:t>Click to edit Master text styles</a:t>
            </a:r>
          </a:p>
        </p:txBody>
      </p:sp>
      <p:sp>
        <p:nvSpPr>
          <p:cNvPr id="4" name="Line 10"/>
          <p:cNvSpPr>
            <a:spLocks noChangeShapeType="1"/>
          </p:cNvSpPr>
          <p:nvPr userDrawn="1"/>
        </p:nvSpPr>
        <p:spPr bwMode="auto">
          <a:xfrm flipH="1" flipV="1">
            <a:off x="11217608" y="6242273"/>
            <a:ext cx="0" cy="396875"/>
          </a:xfrm>
          <a:prstGeom prst="line">
            <a:avLst/>
          </a:prstGeom>
          <a:noFill/>
          <a:ln w="6350">
            <a:solidFill>
              <a:schemeClr val="tx1"/>
            </a:solidFill>
            <a:round/>
            <a:headEnd/>
            <a:tailEnd/>
          </a:ln>
        </p:spPr>
        <p:txBody>
          <a:bodyPr/>
          <a:lstStyle/>
          <a:p>
            <a:pPr fontAlgn="auto">
              <a:spcBef>
                <a:spcPts val="0"/>
              </a:spcBef>
              <a:spcAft>
                <a:spcPts val="0"/>
              </a:spcAft>
              <a:defRPr/>
            </a:pPr>
            <a:endParaRPr lang="en-US" dirty="0">
              <a:solidFill>
                <a:prstClr val="black"/>
              </a:solidFill>
            </a:endParaRPr>
          </a:p>
        </p:txBody>
      </p:sp>
      <p:pic>
        <p:nvPicPr>
          <p:cNvPr id="6" name="Picture 18" descr="MICROSOFT LOGO.pn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9655503" y="6341386"/>
            <a:ext cx="1411980" cy="2429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userDrawn="1"/>
        </p:nvPicPr>
        <p:blipFill>
          <a:blip r:embed="rId3" cstate="email"/>
          <a:srcRect/>
          <a:stretch>
            <a:fillRect/>
          </a:stretch>
        </p:blipFill>
        <p:spPr bwMode="black">
          <a:xfrm>
            <a:off x="11489859" y="6242274"/>
            <a:ext cx="390526" cy="396876"/>
          </a:xfrm>
          <a:prstGeom prst="rect">
            <a:avLst/>
          </a:prstGeom>
          <a:noFill/>
          <a:ln w="9525">
            <a:noFill/>
            <a:miter lim="800000"/>
            <a:headEnd/>
            <a:tailEnd/>
          </a:ln>
          <a:effectLst/>
        </p:spPr>
      </p:pic>
      <p:pic>
        <p:nvPicPr>
          <p:cNvPr id="8" name="7 Imagen"/>
          <p:cNvPicPr>
            <a:picLocks noChangeAspect="1"/>
          </p:cNvPicPr>
          <p:nvPr userDrawn="1"/>
        </p:nvPicPr>
        <p:blipFill>
          <a:blip r:embed="rId4" cstate="print">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425836" y="6096122"/>
            <a:ext cx="904504" cy="678378"/>
          </a:xfrm>
          <a:prstGeom prst="rect">
            <a:avLst/>
          </a:prstGeom>
        </p:spPr>
      </p:pic>
      <p:sp>
        <p:nvSpPr>
          <p:cNvPr id="9" name="Line 10"/>
          <p:cNvSpPr>
            <a:spLocks noChangeShapeType="1"/>
          </p:cNvSpPr>
          <p:nvPr userDrawn="1"/>
        </p:nvSpPr>
        <p:spPr bwMode="auto">
          <a:xfrm flipH="1" flipV="1">
            <a:off x="9425876" y="6242273"/>
            <a:ext cx="0" cy="396875"/>
          </a:xfrm>
          <a:prstGeom prst="line">
            <a:avLst/>
          </a:prstGeom>
          <a:noFill/>
          <a:ln w="6350">
            <a:solidFill>
              <a:schemeClr val="tx1"/>
            </a:solidFill>
            <a:round/>
            <a:headEnd/>
            <a:tailEnd/>
          </a:ln>
        </p:spPr>
        <p:txBody>
          <a:bodyPr/>
          <a:lstStyle/>
          <a:p>
            <a:pPr fontAlgn="auto">
              <a:spcBef>
                <a:spcPts val="0"/>
              </a:spcBef>
              <a:spcAft>
                <a:spcPts val="0"/>
              </a:spcAft>
              <a:defRPr/>
            </a:pPr>
            <a:endParaRPr lang="en-US" dirty="0">
              <a:solidFill>
                <a:prstClr val="black"/>
              </a:solidFill>
            </a:endParaRP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Item w/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5375" y="2434453"/>
            <a:ext cx="6925841" cy="1317284"/>
          </a:xfrm>
        </p:spPr>
        <p:txBody>
          <a:bodyPr anchor="ctr" anchorCtr="0"/>
          <a:lstStyle>
            <a:lvl1pPr marL="228600" indent="-228600">
              <a:lnSpc>
                <a:spcPct val="80000"/>
              </a:lnSpc>
              <a:spcBef>
                <a:spcPts val="1200"/>
              </a:spcBef>
              <a:spcAft>
                <a:spcPts val="600"/>
              </a:spcAft>
              <a:buClr>
                <a:schemeClr val="tx1">
                  <a:lumMod val="65000"/>
                </a:schemeClr>
              </a:buClr>
              <a:defRPr sz="3200"/>
            </a:lvl1pPr>
            <a:lvl2pPr marL="857250" indent="-450850">
              <a:buClr>
                <a:schemeClr val="tx1">
                  <a:lumMod val="65000"/>
                </a:schemeClr>
              </a:buClr>
              <a:buNone/>
              <a:defRPr sz="2400"/>
            </a:lvl2pPr>
            <a:lvl3pPr>
              <a:buNone/>
              <a:defRPr/>
            </a:lvl3pPr>
            <a:lvl4pPr>
              <a:buNone/>
              <a:defRPr sz="3600"/>
            </a:lvl4pPr>
            <a:lvl5pPr>
              <a:defRPr sz="3600"/>
            </a:lvl5pPr>
          </a:lstStyle>
          <a:p>
            <a:pPr lvl="0"/>
            <a:r>
              <a:rPr lang="en-US" smtClean="0"/>
              <a:t>Click to edit Master text styles</a:t>
            </a:r>
          </a:p>
        </p:txBody>
      </p:sp>
      <p:sp>
        <p:nvSpPr>
          <p:cNvPr id="4" name="Text Placeholder 16"/>
          <p:cNvSpPr>
            <a:spLocks noGrp="1"/>
          </p:cNvSpPr>
          <p:nvPr>
            <p:ph type="body" sz="quarter" idx="11"/>
          </p:nvPr>
        </p:nvSpPr>
        <p:spPr>
          <a:xfrm>
            <a:off x="233268" y="2525386"/>
            <a:ext cx="4672107" cy="1137304"/>
          </a:xfrm>
        </p:spPr>
        <p:txBody>
          <a:bodyPr anchor="ctr"/>
          <a:lstStyle>
            <a:lvl1pPr marL="0" indent="0" algn="ctr" rtl="0" eaLnBrk="1" fontAlgn="base" hangingPunct="1">
              <a:lnSpc>
                <a:spcPct val="85000"/>
              </a:lnSpc>
              <a:spcBef>
                <a:spcPct val="0"/>
              </a:spcBef>
              <a:spcAft>
                <a:spcPct val="0"/>
              </a:spcAft>
              <a:buClr>
                <a:schemeClr val="tx2"/>
              </a:buClr>
              <a:buFont typeface="Times" pitchFamily="1" charset="0"/>
              <a:buNone/>
              <a:defRPr lang="en-US" sz="4400" dirty="0" smtClean="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ea typeface="+mj-ea"/>
                <a:cs typeface="Arial" pitchFamily="34" charset="0"/>
              </a:defRPr>
            </a:lvl1pPr>
          </a:lstStyle>
          <a:p>
            <a:pPr marL="228600" lvl="0" indent="-228600" algn="ctr" rtl="0" eaLnBrk="1" fontAlgn="base" hangingPunct="1">
              <a:lnSpc>
                <a:spcPct val="90000"/>
              </a:lnSpc>
              <a:spcBef>
                <a:spcPct val="35000"/>
              </a:spcBef>
              <a:spcAft>
                <a:spcPct val="15000"/>
              </a:spcAft>
              <a:buClr>
                <a:schemeClr val="tx2"/>
              </a:buClr>
              <a:buFont typeface="Times" pitchFamily="1" charset="0"/>
              <a:buNone/>
            </a:pPr>
            <a:r>
              <a:rPr lang="en-US" dirty="0" smtClean="0"/>
              <a:t>Click to edit Master text styles</a:t>
            </a:r>
          </a:p>
        </p:txBody>
      </p:sp>
      <p:sp>
        <p:nvSpPr>
          <p:cNvPr id="5" name="Line 10"/>
          <p:cNvSpPr>
            <a:spLocks noChangeShapeType="1"/>
          </p:cNvSpPr>
          <p:nvPr userDrawn="1"/>
        </p:nvSpPr>
        <p:spPr bwMode="auto">
          <a:xfrm flipH="1" flipV="1">
            <a:off x="11217608" y="6242273"/>
            <a:ext cx="0" cy="396875"/>
          </a:xfrm>
          <a:prstGeom prst="line">
            <a:avLst/>
          </a:prstGeom>
          <a:noFill/>
          <a:ln w="6350">
            <a:solidFill>
              <a:schemeClr val="tx1"/>
            </a:solidFill>
            <a:round/>
            <a:headEnd/>
            <a:tailEnd/>
          </a:ln>
        </p:spPr>
        <p:txBody>
          <a:bodyPr/>
          <a:lstStyle/>
          <a:p>
            <a:pPr fontAlgn="auto">
              <a:spcBef>
                <a:spcPts val="0"/>
              </a:spcBef>
              <a:spcAft>
                <a:spcPts val="0"/>
              </a:spcAft>
              <a:defRPr/>
            </a:pPr>
            <a:endParaRPr lang="en-US" dirty="0">
              <a:solidFill>
                <a:prstClr val="black"/>
              </a:solidFill>
            </a:endParaRPr>
          </a:p>
        </p:txBody>
      </p:sp>
      <p:pic>
        <p:nvPicPr>
          <p:cNvPr id="6" name="Picture 18" descr="MICROSOFT LOGO.pn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9655503" y="6341386"/>
            <a:ext cx="1411980" cy="2429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userDrawn="1"/>
        </p:nvPicPr>
        <p:blipFill>
          <a:blip r:embed="rId3" cstate="email"/>
          <a:srcRect/>
          <a:stretch>
            <a:fillRect/>
          </a:stretch>
        </p:blipFill>
        <p:spPr bwMode="black">
          <a:xfrm>
            <a:off x="11489859" y="6242274"/>
            <a:ext cx="390526" cy="396876"/>
          </a:xfrm>
          <a:prstGeom prst="rect">
            <a:avLst/>
          </a:prstGeom>
          <a:noFill/>
          <a:ln w="9525">
            <a:noFill/>
            <a:miter lim="800000"/>
            <a:headEnd/>
            <a:tailEnd/>
          </a:ln>
          <a:effectLst/>
        </p:spPr>
      </p:pic>
      <p:pic>
        <p:nvPicPr>
          <p:cNvPr id="8" name="7 Imagen"/>
          <p:cNvPicPr>
            <a:picLocks noChangeAspect="1"/>
          </p:cNvPicPr>
          <p:nvPr userDrawn="1"/>
        </p:nvPicPr>
        <p:blipFill>
          <a:blip r:embed="rId4" cstate="print">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425836" y="6096122"/>
            <a:ext cx="904504" cy="678378"/>
          </a:xfrm>
          <a:prstGeom prst="rect">
            <a:avLst/>
          </a:prstGeom>
        </p:spPr>
      </p:pic>
      <p:sp>
        <p:nvSpPr>
          <p:cNvPr id="9" name="Line 10"/>
          <p:cNvSpPr>
            <a:spLocks noChangeShapeType="1"/>
          </p:cNvSpPr>
          <p:nvPr userDrawn="1"/>
        </p:nvSpPr>
        <p:spPr bwMode="auto">
          <a:xfrm flipH="1" flipV="1">
            <a:off x="9425876" y="6242273"/>
            <a:ext cx="0" cy="396875"/>
          </a:xfrm>
          <a:prstGeom prst="line">
            <a:avLst/>
          </a:prstGeom>
          <a:noFill/>
          <a:ln w="6350">
            <a:solidFill>
              <a:schemeClr val="tx1"/>
            </a:solidFill>
            <a:round/>
            <a:headEnd/>
            <a:tailEnd/>
          </a:ln>
        </p:spPr>
        <p:txBody>
          <a:bodyPr/>
          <a:lstStyle/>
          <a:p>
            <a:pPr fontAlgn="auto">
              <a:spcBef>
                <a:spcPts val="0"/>
              </a:spcBef>
              <a:spcAft>
                <a:spcPts val="0"/>
              </a:spcAft>
              <a:defRPr/>
            </a:pPr>
            <a:endParaRPr lang="en-US" dirty="0">
              <a:solidFill>
                <a:prstClr val="black"/>
              </a:solidFill>
            </a:endParaRPr>
          </a:p>
        </p:txBody>
      </p:sp>
    </p:spTree>
    <p:extLst>
      <p:ext uri="{BB962C8B-B14F-4D97-AF65-F5344CB8AC3E}">
        <p14:creationId xmlns="" xmlns:p14="http://schemas.microsoft.com/office/powerpoint/2010/main" val="289687766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g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975" y="2770358"/>
            <a:ext cx="8848653" cy="1317284"/>
          </a:xfrm>
        </p:spPr>
        <p:txBody>
          <a:bodyPr anchor="ctr" anchorCtr="0"/>
          <a:lstStyle>
            <a:lvl1pPr marL="293688" indent="-293688">
              <a:lnSpc>
                <a:spcPct val="80000"/>
              </a:lnSpc>
              <a:spcBef>
                <a:spcPts val="1800"/>
              </a:spcBef>
              <a:spcAft>
                <a:spcPts val="600"/>
              </a:spcAft>
              <a:buClr>
                <a:schemeClr val="tx1">
                  <a:lumMod val="65000"/>
                </a:schemeClr>
              </a:buClr>
              <a:defRPr sz="3200"/>
            </a:lvl1pPr>
            <a:lvl2pPr marL="857250" indent="-450850">
              <a:buClr>
                <a:schemeClr val="tx1">
                  <a:lumMod val="65000"/>
                </a:schemeClr>
              </a:buClr>
              <a:defRPr sz="2800"/>
            </a:lvl2pPr>
            <a:lvl3pPr>
              <a:buNone/>
              <a:defRPr/>
            </a:lvl3pPr>
            <a:lvl4pPr>
              <a:buNone/>
              <a:defRPr sz="3600"/>
            </a:lvl4pPr>
            <a:lvl5pPr>
              <a:defRPr sz="3600"/>
            </a:lvl5pPr>
          </a:lstStyle>
          <a:p>
            <a:pPr lvl="0"/>
            <a:r>
              <a:rPr lang="en-US" smtClean="0"/>
              <a:t>Click to edit Master text styles</a:t>
            </a:r>
          </a:p>
          <a:p>
            <a:pPr lvl="1"/>
            <a:r>
              <a:rPr lang="en-US" smtClean="0"/>
              <a:t>Second level</a:t>
            </a:r>
          </a:p>
        </p:txBody>
      </p:sp>
      <p:sp>
        <p:nvSpPr>
          <p:cNvPr id="4" name="Line 10"/>
          <p:cNvSpPr>
            <a:spLocks noChangeShapeType="1"/>
          </p:cNvSpPr>
          <p:nvPr userDrawn="1"/>
        </p:nvSpPr>
        <p:spPr bwMode="auto">
          <a:xfrm flipH="1" flipV="1">
            <a:off x="11217608" y="6242273"/>
            <a:ext cx="0" cy="396875"/>
          </a:xfrm>
          <a:prstGeom prst="line">
            <a:avLst/>
          </a:prstGeom>
          <a:noFill/>
          <a:ln w="6350">
            <a:solidFill>
              <a:schemeClr val="tx1"/>
            </a:solidFill>
            <a:round/>
            <a:headEnd/>
            <a:tailEnd/>
          </a:ln>
        </p:spPr>
        <p:txBody>
          <a:bodyPr/>
          <a:lstStyle/>
          <a:p>
            <a:pPr fontAlgn="auto">
              <a:spcBef>
                <a:spcPts val="0"/>
              </a:spcBef>
              <a:spcAft>
                <a:spcPts val="0"/>
              </a:spcAft>
              <a:defRPr/>
            </a:pPr>
            <a:endParaRPr lang="en-US" dirty="0">
              <a:solidFill>
                <a:prstClr val="black"/>
              </a:solidFill>
            </a:endParaRPr>
          </a:p>
        </p:txBody>
      </p:sp>
      <p:pic>
        <p:nvPicPr>
          <p:cNvPr id="5" name="Picture 18" descr="MICROSOFT LOGO.pn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9655503" y="6341386"/>
            <a:ext cx="1411980" cy="2429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0"/>
          <p:cNvPicPr>
            <a:picLocks noChangeAspect="1" noChangeArrowheads="1"/>
          </p:cNvPicPr>
          <p:nvPr userDrawn="1"/>
        </p:nvPicPr>
        <p:blipFill>
          <a:blip r:embed="rId3" cstate="email"/>
          <a:srcRect/>
          <a:stretch>
            <a:fillRect/>
          </a:stretch>
        </p:blipFill>
        <p:spPr bwMode="black">
          <a:xfrm>
            <a:off x="11489859" y="6242274"/>
            <a:ext cx="390526" cy="396876"/>
          </a:xfrm>
          <a:prstGeom prst="rect">
            <a:avLst/>
          </a:prstGeom>
          <a:noFill/>
          <a:ln w="9525">
            <a:noFill/>
            <a:miter lim="800000"/>
            <a:headEnd/>
            <a:tailEnd/>
          </a:ln>
          <a:effectLst/>
        </p:spPr>
      </p:pic>
      <p:pic>
        <p:nvPicPr>
          <p:cNvPr id="7" name="6 Imagen"/>
          <p:cNvPicPr>
            <a:picLocks noChangeAspect="1"/>
          </p:cNvPicPr>
          <p:nvPr userDrawn="1"/>
        </p:nvPicPr>
        <p:blipFill>
          <a:blip r:embed="rId4" cstate="print">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425836" y="6096122"/>
            <a:ext cx="904504" cy="678378"/>
          </a:xfrm>
          <a:prstGeom prst="rect">
            <a:avLst/>
          </a:prstGeom>
        </p:spPr>
      </p:pic>
      <p:sp>
        <p:nvSpPr>
          <p:cNvPr id="8" name="Line 10"/>
          <p:cNvSpPr>
            <a:spLocks noChangeShapeType="1"/>
          </p:cNvSpPr>
          <p:nvPr userDrawn="1"/>
        </p:nvSpPr>
        <p:spPr bwMode="auto">
          <a:xfrm flipH="1" flipV="1">
            <a:off x="9425876" y="6242273"/>
            <a:ext cx="0" cy="396875"/>
          </a:xfrm>
          <a:prstGeom prst="line">
            <a:avLst/>
          </a:prstGeom>
          <a:noFill/>
          <a:ln w="6350">
            <a:solidFill>
              <a:schemeClr val="tx1"/>
            </a:solidFill>
            <a:round/>
            <a:headEnd/>
            <a:tailEnd/>
          </a:ln>
        </p:spPr>
        <p:txBody>
          <a:bodyPr/>
          <a:lstStyle/>
          <a:p>
            <a:pPr fontAlgn="auto">
              <a:spcBef>
                <a:spcPts val="0"/>
              </a:spcBef>
              <a:spcAft>
                <a:spcPts val="0"/>
              </a:spcAft>
              <a:defRPr/>
            </a:pPr>
            <a:endParaRPr lang="en-US" dirty="0">
              <a:solidFill>
                <a:prstClr val="black"/>
              </a:solidFill>
            </a:endParaRPr>
          </a:p>
        </p:txBody>
      </p:sp>
    </p:spTree>
    <p:extLst>
      <p:ext uri="{BB962C8B-B14F-4D97-AF65-F5344CB8AC3E}">
        <p14:creationId xmlns="" xmlns:p14="http://schemas.microsoft.com/office/powerpoint/2010/main" val="86892136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eckbox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975" y="2770358"/>
            <a:ext cx="8848653" cy="1317284"/>
          </a:xfrm>
        </p:spPr>
        <p:txBody>
          <a:bodyPr anchor="ctr" anchorCtr="0"/>
          <a:lstStyle>
            <a:lvl1pPr marL="457200" indent="-457200">
              <a:lnSpc>
                <a:spcPct val="80000"/>
              </a:lnSpc>
              <a:spcBef>
                <a:spcPts val="1800"/>
              </a:spcBef>
              <a:spcAft>
                <a:spcPts val="600"/>
              </a:spcAft>
              <a:buClr>
                <a:schemeClr val="tx1"/>
              </a:buClr>
              <a:buSzPct val="135000"/>
              <a:buFont typeface="Trebuchet MS" pitchFamily="34" charset="0"/>
              <a:buChar char="□"/>
              <a:defRPr sz="3200"/>
            </a:lvl1pPr>
            <a:lvl2pPr marL="857250" indent="-450850" defTabSz="914400">
              <a:buClr>
                <a:schemeClr val="tx1"/>
              </a:buClr>
              <a:buSzPct val="120000"/>
              <a:buFont typeface="Wingdings" pitchFamily="2" charset="2"/>
              <a:buChar char="§"/>
              <a:defRPr sz="2800"/>
            </a:lvl2pPr>
            <a:lvl3pPr>
              <a:buNone/>
              <a:defRPr/>
            </a:lvl3pPr>
            <a:lvl4pPr>
              <a:buNone/>
              <a:defRPr sz="3600"/>
            </a:lvl4pPr>
            <a:lvl5pPr>
              <a:defRPr sz="3600"/>
            </a:lvl5pPr>
          </a:lstStyle>
          <a:p>
            <a:pPr lvl="0"/>
            <a:r>
              <a:rPr lang="en-US" smtClean="0"/>
              <a:t>Click to edit Master text styles</a:t>
            </a:r>
          </a:p>
          <a:p>
            <a:pPr lvl="1"/>
            <a:r>
              <a:rPr lang="en-US" smtClean="0"/>
              <a:t>Second level</a:t>
            </a:r>
          </a:p>
        </p:txBody>
      </p:sp>
      <p:sp>
        <p:nvSpPr>
          <p:cNvPr id="4" name="Line 10"/>
          <p:cNvSpPr>
            <a:spLocks noChangeShapeType="1"/>
          </p:cNvSpPr>
          <p:nvPr userDrawn="1"/>
        </p:nvSpPr>
        <p:spPr bwMode="auto">
          <a:xfrm flipH="1" flipV="1">
            <a:off x="11217608" y="6242273"/>
            <a:ext cx="0" cy="396875"/>
          </a:xfrm>
          <a:prstGeom prst="line">
            <a:avLst/>
          </a:prstGeom>
          <a:noFill/>
          <a:ln w="6350">
            <a:solidFill>
              <a:schemeClr val="tx1"/>
            </a:solidFill>
            <a:round/>
            <a:headEnd/>
            <a:tailEnd/>
          </a:ln>
        </p:spPr>
        <p:txBody>
          <a:bodyPr/>
          <a:lstStyle/>
          <a:p>
            <a:pPr fontAlgn="auto">
              <a:spcBef>
                <a:spcPts val="0"/>
              </a:spcBef>
              <a:spcAft>
                <a:spcPts val="0"/>
              </a:spcAft>
              <a:defRPr/>
            </a:pPr>
            <a:endParaRPr lang="en-US" dirty="0">
              <a:solidFill>
                <a:prstClr val="black"/>
              </a:solidFill>
            </a:endParaRPr>
          </a:p>
        </p:txBody>
      </p:sp>
      <p:pic>
        <p:nvPicPr>
          <p:cNvPr id="5" name="Picture 18" descr="MICROSOFT LOGO.pn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9655503" y="6341386"/>
            <a:ext cx="1411980" cy="2429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0"/>
          <p:cNvPicPr>
            <a:picLocks noChangeAspect="1" noChangeArrowheads="1"/>
          </p:cNvPicPr>
          <p:nvPr userDrawn="1"/>
        </p:nvPicPr>
        <p:blipFill>
          <a:blip r:embed="rId3" cstate="email"/>
          <a:srcRect/>
          <a:stretch>
            <a:fillRect/>
          </a:stretch>
        </p:blipFill>
        <p:spPr bwMode="black">
          <a:xfrm>
            <a:off x="11489859" y="6242274"/>
            <a:ext cx="390526" cy="396876"/>
          </a:xfrm>
          <a:prstGeom prst="rect">
            <a:avLst/>
          </a:prstGeom>
          <a:noFill/>
          <a:ln w="9525">
            <a:noFill/>
            <a:miter lim="800000"/>
            <a:headEnd/>
            <a:tailEnd/>
          </a:ln>
          <a:effectLst/>
        </p:spPr>
      </p:pic>
      <p:pic>
        <p:nvPicPr>
          <p:cNvPr id="7" name="6 Imagen"/>
          <p:cNvPicPr>
            <a:picLocks noChangeAspect="1"/>
          </p:cNvPicPr>
          <p:nvPr userDrawn="1"/>
        </p:nvPicPr>
        <p:blipFill>
          <a:blip r:embed="rId4" cstate="print">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425836" y="6096122"/>
            <a:ext cx="904504" cy="678378"/>
          </a:xfrm>
          <a:prstGeom prst="rect">
            <a:avLst/>
          </a:prstGeom>
        </p:spPr>
      </p:pic>
      <p:sp>
        <p:nvSpPr>
          <p:cNvPr id="8" name="Line 10"/>
          <p:cNvSpPr>
            <a:spLocks noChangeShapeType="1"/>
          </p:cNvSpPr>
          <p:nvPr userDrawn="1"/>
        </p:nvSpPr>
        <p:spPr bwMode="auto">
          <a:xfrm flipH="1" flipV="1">
            <a:off x="9425876" y="6242273"/>
            <a:ext cx="0" cy="396875"/>
          </a:xfrm>
          <a:prstGeom prst="line">
            <a:avLst/>
          </a:prstGeom>
          <a:noFill/>
          <a:ln w="6350">
            <a:solidFill>
              <a:schemeClr val="tx1"/>
            </a:solidFill>
            <a:round/>
            <a:headEnd/>
            <a:tailEnd/>
          </a:ln>
        </p:spPr>
        <p:txBody>
          <a:bodyPr/>
          <a:lstStyle/>
          <a:p>
            <a:pPr fontAlgn="auto">
              <a:spcBef>
                <a:spcPts val="0"/>
              </a:spcBef>
              <a:spcAft>
                <a:spcPts val="0"/>
              </a:spcAft>
              <a:defRPr/>
            </a:pPr>
            <a:endParaRPr lang="en-US" dirty="0">
              <a:solidFill>
                <a:prstClr val="black"/>
              </a:solidFill>
            </a:endParaRPr>
          </a:p>
        </p:txBody>
      </p:sp>
    </p:spTree>
    <p:extLst>
      <p:ext uri="{BB962C8B-B14F-4D97-AF65-F5344CB8AC3E}">
        <p14:creationId xmlns="" xmlns:p14="http://schemas.microsoft.com/office/powerpoint/2010/main" val="424393261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80808"/>
        </a:solidFill>
        <a:effectLst/>
      </p:bgPr>
    </p:bg>
    <p:spTree>
      <p:nvGrpSpPr>
        <p:cNvPr id="1" name=""/>
        <p:cNvGrpSpPr/>
        <p:nvPr/>
      </p:nvGrpSpPr>
      <p:grpSpPr>
        <a:xfrm>
          <a:off x="0" y="0"/>
          <a:ext cx="0" cy="0"/>
          <a:chOff x="0" y="0"/>
          <a:chExt cx="0" cy="0"/>
        </a:xfrm>
      </p:grpSpPr>
      <p:sp>
        <p:nvSpPr>
          <p:cNvPr id="4102" name="Rectangle 8"/>
          <p:cNvSpPr>
            <a:spLocks noGrp="1" noChangeArrowheads="1"/>
          </p:cNvSpPr>
          <p:nvPr>
            <p:ph type="title"/>
          </p:nvPr>
        </p:nvSpPr>
        <p:spPr bwMode="auto">
          <a:xfrm>
            <a:off x="774700" y="692150"/>
            <a:ext cx="10625138" cy="5064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smtClean="0"/>
          </a:p>
        </p:txBody>
      </p:sp>
      <p:sp>
        <p:nvSpPr>
          <p:cNvPr id="4103" name="Rectangle 15"/>
          <p:cNvSpPr>
            <a:spLocks noGrp="1" noChangeArrowheads="1"/>
          </p:cNvSpPr>
          <p:nvPr>
            <p:ph type="body" idx="1"/>
          </p:nvPr>
        </p:nvSpPr>
        <p:spPr bwMode="auto">
          <a:xfrm>
            <a:off x="774700" y="1471613"/>
            <a:ext cx="10634663" cy="4627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1026" name="Picture 2" descr="\\Mvfs\Projects\Citrix\09-0127 SynergySummit Event Support\Mark_Keynote\PNG\Citrix_Keynote_BG_2.jpg"/>
          <p:cNvPicPr>
            <a:picLocks noChangeAspect="1" noChangeArrowheads="1"/>
          </p:cNvPicPr>
          <p:nvPr userDrawn="1"/>
        </p:nvPicPr>
        <p:blipFill>
          <a:blip r:embed="rId24" cstate="screen">
            <a:lum bright="-19000" contrast="-36000"/>
          </a:blip>
          <a:srcRect/>
          <a:stretch>
            <a:fillRect/>
          </a:stretch>
        </p:blipFill>
        <p:spPr bwMode="auto">
          <a:xfrm>
            <a:off x="0" y="893"/>
            <a:ext cx="12188825" cy="6856214"/>
          </a:xfrm>
          <a:prstGeom prst="rect">
            <a:avLst/>
          </a:prstGeom>
          <a:noFill/>
        </p:spPr>
      </p:pic>
    </p:spTree>
  </p:cSld>
  <p:clrMap bg1="dk2" tx1="lt1" bg2="dk1" tx2="lt2" accent1="accent1" accent2="accent2" accent3="accent3" accent4="accent4" accent5="accent5" accent6="accent6" hlink="hlink" folHlink="folHlink"/>
  <p:sldLayoutIdLst>
    <p:sldLayoutId id="2147483808" r:id="rId1"/>
    <p:sldLayoutId id="2147483840" r:id="rId2"/>
    <p:sldLayoutId id="2147483813" r:id="rId3"/>
    <p:sldLayoutId id="2147483809" r:id="rId4"/>
    <p:sldLayoutId id="2147483811" r:id="rId5"/>
    <p:sldLayoutId id="2147483826" r:id="rId6"/>
    <p:sldLayoutId id="2147483839" r:id="rId7"/>
    <p:sldLayoutId id="2147483837" r:id="rId8"/>
    <p:sldLayoutId id="2147483838" r:id="rId9"/>
    <p:sldLayoutId id="2147483812" r:id="rId10"/>
    <p:sldLayoutId id="2147483815" r:id="rId11"/>
    <p:sldLayoutId id="2147483841" r:id="rId12"/>
    <p:sldLayoutId id="2147483832" r:id="rId13"/>
    <p:sldLayoutId id="2147483833" r:id="rId14"/>
    <p:sldLayoutId id="2147483829" r:id="rId15"/>
    <p:sldLayoutId id="2147483836" r:id="rId16"/>
    <p:sldLayoutId id="2147483842" r:id="rId17"/>
    <p:sldLayoutId id="2147483843" r:id="rId18"/>
    <p:sldLayoutId id="2147483865" r:id="rId19"/>
    <p:sldLayoutId id="2147483867" r:id="rId20"/>
    <p:sldLayoutId id="2147483870" r:id="rId21"/>
    <p:sldLayoutId id="2147483888" r:id="rId22"/>
  </p:sldLayoutIdLst>
  <p:transition>
    <p:fade/>
  </p:transition>
  <p:timing>
    <p:tnLst>
      <p:par>
        <p:cTn id="1" dur="indefinite" restart="never" nodeType="tmRoot"/>
      </p:par>
    </p:tnLst>
  </p:timing>
  <p:hf sldNum="0" hdr="0" ftr="0" dt="0"/>
  <p:txStyles>
    <p:titleStyle>
      <a:lvl1pPr algn="l" rtl="0" eaLnBrk="1" fontAlgn="base" hangingPunct="1">
        <a:lnSpc>
          <a:spcPct val="85000"/>
        </a:lnSpc>
        <a:spcBef>
          <a:spcPct val="0"/>
        </a:spcBef>
        <a:spcAft>
          <a:spcPct val="0"/>
        </a:spcAft>
        <a:defRPr sz="3200">
          <a:solidFill>
            <a:srgbClr val="FFB001"/>
          </a:solidFill>
          <a:latin typeface="Arial" pitchFamily="34" charset="0"/>
          <a:ea typeface="+mj-ea"/>
          <a:cs typeface="Arial" pitchFamily="34" charset="0"/>
        </a:defRPr>
      </a:lvl1pPr>
      <a:lvl2pPr algn="l" rtl="0" eaLnBrk="1" fontAlgn="base" hangingPunct="1">
        <a:lnSpc>
          <a:spcPct val="85000"/>
        </a:lnSpc>
        <a:spcBef>
          <a:spcPct val="0"/>
        </a:spcBef>
        <a:spcAft>
          <a:spcPct val="0"/>
        </a:spcAft>
        <a:defRPr sz="3600">
          <a:solidFill>
            <a:schemeClr val="tx2"/>
          </a:solidFill>
          <a:latin typeface="Arial" charset="0"/>
        </a:defRPr>
      </a:lvl2pPr>
      <a:lvl3pPr algn="l" rtl="0" eaLnBrk="1" fontAlgn="base" hangingPunct="1">
        <a:lnSpc>
          <a:spcPct val="85000"/>
        </a:lnSpc>
        <a:spcBef>
          <a:spcPct val="0"/>
        </a:spcBef>
        <a:spcAft>
          <a:spcPct val="0"/>
        </a:spcAft>
        <a:defRPr sz="3600">
          <a:solidFill>
            <a:schemeClr val="tx2"/>
          </a:solidFill>
          <a:latin typeface="Arial" charset="0"/>
        </a:defRPr>
      </a:lvl3pPr>
      <a:lvl4pPr algn="l" rtl="0" eaLnBrk="1" fontAlgn="base" hangingPunct="1">
        <a:lnSpc>
          <a:spcPct val="85000"/>
        </a:lnSpc>
        <a:spcBef>
          <a:spcPct val="0"/>
        </a:spcBef>
        <a:spcAft>
          <a:spcPct val="0"/>
        </a:spcAft>
        <a:defRPr sz="3600">
          <a:solidFill>
            <a:schemeClr val="tx2"/>
          </a:solidFill>
          <a:latin typeface="Arial" charset="0"/>
        </a:defRPr>
      </a:lvl4pPr>
      <a:lvl5pPr algn="l" rtl="0" eaLnBrk="1" fontAlgn="base" hangingPunct="1">
        <a:lnSpc>
          <a:spcPct val="85000"/>
        </a:lnSpc>
        <a:spcBef>
          <a:spcPct val="0"/>
        </a:spcBef>
        <a:spcAft>
          <a:spcPct val="0"/>
        </a:spcAft>
        <a:defRPr sz="3600">
          <a:solidFill>
            <a:schemeClr val="tx2"/>
          </a:solidFill>
          <a:latin typeface="Arial" charset="0"/>
        </a:defRPr>
      </a:lvl5pPr>
      <a:lvl6pPr marL="457200" algn="l" rtl="0" eaLnBrk="1" fontAlgn="base" hangingPunct="1">
        <a:lnSpc>
          <a:spcPct val="85000"/>
        </a:lnSpc>
        <a:spcBef>
          <a:spcPct val="0"/>
        </a:spcBef>
        <a:spcAft>
          <a:spcPct val="0"/>
        </a:spcAft>
        <a:defRPr sz="3600">
          <a:solidFill>
            <a:schemeClr val="tx2"/>
          </a:solidFill>
          <a:latin typeface="Arial" charset="0"/>
        </a:defRPr>
      </a:lvl6pPr>
      <a:lvl7pPr marL="914400" algn="l" rtl="0" eaLnBrk="1" fontAlgn="base" hangingPunct="1">
        <a:lnSpc>
          <a:spcPct val="85000"/>
        </a:lnSpc>
        <a:spcBef>
          <a:spcPct val="0"/>
        </a:spcBef>
        <a:spcAft>
          <a:spcPct val="0"/>
        </a:spcAft>
        <a:defRPr sz="3600">
          <a:solidFill>
            <a:schemeClr val="tx2"/>
          </a:solidFill>
          <a:latin typeface="Arial" charset="0"/>
        </a:defRPr>
      </a:lvl7pPr>
      <a:lvl8pPr marL="1371600" algn="l" rtl="0" eaLnBrk="1" fontAlgn="base" hangingPunct="1">
        <a:lnSpc>
          <a:spcPct val="85000"/>
        </a:lnSpc>
        <a:spcBef>
          <a:spcPct val="0"/>
        </a:spcBef>
        <a:spcAft>
          <a:spcPct val="0"/>
        </a:spcAft>
        <a:defRPr sz="3600">
          <a:solidFill>
            <a:schemeClr val="tx2"/>
          </a:solidFill>
          <a:latin typeface="Arial" charset="0"/>
        </a:defRPr>
      </a:lvl8pPr>
      <a:lvl9pPr marL="1828800" algn="l" rtl="0" eaLnBrk="1" fontAlgn="base" hangingPunct="1">
        <a:lnSpc>
          <a:spcPct val="85000"/>
        </a:lnSpc>
        <a:spcBef>
          <a:spcPct val="0"/>
        </a:spcBef>
        <a:spcAft>
          <a:spcPct val="0"/>
        </a:spcAft>
        <a:defRPr sz="3600">
          <a:solidFill>
            <a:schemeClr val="tx2"/>
          </a:solidFill>
          <a:latin typeface="Arial" charset="0"/>
        </a:defRPr>
      </a:lvl9pPr>
    </p:titleStyle>
    <p:bodyStyle>
      <a:lvl1pPr marL="228600" indent="-228600" algn="l" rtl="0" eaLnBrk="1" fontAlgn="base" hangingPunct="1">
        <a:lnSpc>
          <a:spcPct val="90000"/>
        </a:lnSpc>
        <a:spcBef>
          <a:spcPct val="35000"/>
        </a:spcBef>
        <a:spcAft>
          <a:spcPct val="15000"/>
        </a:spcAft>
        <a:buClr>
          <a:schemeClr val="tx2"/>
        </a:buClr>
        <a:buFont typeface="Times" pitchFamily="1" charset="0"/>
        <a:buChar char="•"/>
        <a:defRPr sz="2600">
          <a:solidFill>
            <a:schemeClr val="tx1"/>
          </a:solidFill>
          <a:latin typeface="+mj-lt"/>
          <a:ea typeface="+mn-ea"/>
          <a:cs typeface="+mn-cs"/>
        </a:defRPr>
      </a:lvl1pPr>
      <a:lvl2pPr marL="571500" indent="-228600" algn="l" rtl="0" eaLnBrk="1" fontAlgn="base" hangingPunct="1">
        <a:lnSpc>
          <a:spcPct val="90000"/>
        </a:lnSpc>
        <a:spcBef>
          <a:spcPct val="15000"/>
        </a:spcBef>
        <a:spcAft>
          <a:spcPct val="15000"/>
        </a:spcAft>
        <a:buClr>
          <a:schemeClr val="tx2"/>
        </a:buClr>
        <a:buChar char="–"/>
        <a:defRPr sz="2200">
          <a:solidFill>
            <a:schemeClr val="tx1"/>
          </a:solidFill>
          <a:latin typeface="+mj-lt"/>
        </a:defRPr>
      </a:lvl2pPr>
      <a:lvl3pPr marL="914400" indent="-228600" algn="l" rtl="0" eaLnBrk="1" fontAlgn="base" hangingPunct="1">
        <a:lnSpc>
          <a:spcPct val="90000"/>
        </a:lnSpc>
        <a:spcBef>
          <a:spcPct val="15000"/>
        </a:spcBef>
        <a:spcAft>
          <a:spcPct val="15000"/>
        </a:spcAft>
        <a:buClr>
          <a:schemeClr val="tx2"/>
        </a:buClr>
        <a:buChar char="–"/>
        <a:defRPr sz="2000">
          <a:solidFill>
            <a:schemeClr val="tx1"/>
          </a:solidFill>
          <a:latin typeface="+mj-lt"/>
        </a:defRPr>
      </a:lvl3pPr>
      <a:lvl4pPr marL="1200150" indent="-171450" algn="l" rtl="0" eaLnBrk="1" fontAlgn="base" hangingPunct="1">
        <a:lnSpc>
          <a:spcPct val="85000"/>
        </a:lnSpc>
        <a:spcBef>
          <a:spcPct val="15000"/>
        </a:spcBef>
        <a:spcAft>
          <a:spcPct val="10000"/>
        </a:spcAft>
        <a:buClr>
          <a:schemeClr val="tx2"/>
        </a:buClr>
        <a:buChar char="–"/>
        <a:defRPr sz="2000">
          <a:solidFill>
            <a:schemeClr val="tx1"/>
          </a:solidFill>
          <a:latin typeface="+mj-lt"/>
        </a:defRPr>
      </a:lvl4pPr>
      <a:lvl5pPr marL="1485900" indent="-171450" algn="l" rtl="0" eaLnBrk="1" fontAlgn="base" hangingPunct="1">
        <a:lnSpc>
          <a:spcPct val="90000"/>
        </a:lnSpc>
        <a:spcBef>
          <a:spcPct val="15000"/>
        </a:spcBef>
        <a:spcAft>
          <a:spcPct val="10000"/>
        </a:spcAft>
        <a:buClr>
          <a:schemeClr val="tx2"/>
        </a:buClr>
        <a:buChar char="–"/>
        <a:defRPr sz="2000">
          <a:solidFill>
            <a:schemeClr val="tx1"/>
          </a:solidFill>
          <a:latin typeface="+mj-lt"/>
        </a:defRPr>
      </a:lvl5pPr>
      <a:lvl6pPr marL="1943100" indent="-171450" algn="l" rtl="0" eaLnBrk="1" fontAlgn="base" hangingPunct="1">
        <a:lnSpc>
          <a:spcPct val="90000"/>
        </a:lnSpc>
        <a:spcBef>
          <a:spcPct val="15000"/>
        </a:spcBef>
        <a:spcAft>
          <a:spcPct val="10000"/>
        </a:spcAft>
        <a:buClr>
          <a:schemeClr val="tx2"/>
        </a:buClr>
        <a:buChar char="–"/>
        <a:defRPr sz="2000">
          <a:solidFill>
            <a:schemeClr val="tx1"/>
          </a:solidFill>
          <a:latin typeface="+mn-lt"/>
        </a:defRPr>
      </a:lvl6pPr>
      <a:lvl7pPr marL="2400300" indent="-171450" algn="l" rtl="0" eaLnBrk="1" fontAlgn="base" hangingPunct="1">
        <a:lnSpc>
          <a:spcPct val="90000"/>
        </a:lnSpc>
        <a:spcBef>
          <a:spcPct val="15000"/>
        </a:spcBef>
        <a:spcAft>
          <a:spcPct val="10000"/>
        </a:spcAft>
        <a:buClr>
          <a:schemeClr val="tx2"/>
        </a:buClr>
        <a:buChar char="–"/>
        <a:defRPr sz="2000">
          <a:solidFill>
            <a:schemeClr val="tx1"/>
          </a:solidFill>
          <a:latin typeface="+mn-lt"/>
        </a:defRPr>
      </a:lvl7pPr>
      <a:lvl8pPr marL="2857500" indent="-171450" algn="l" rtl="0" eaLnBrk="1" fontAlgn="base" hangingPunct="1">
        <a:lnSpc>
          <a:spcPct val="90000"/>
        </a:lnSpc>
        <a:spcBef>
          <a:spcPct val="15000"/>
        </a:spcBef>
        <a:spcAft>
          <a:spcPct val="10000"/>
        </a:spcAft>
        <a:buClr>
          <a:schemeClr val="tx2"/>
        </a:buClr>
        <a:buChar char="–"/>
        <a:defRPr sz="2000">
          <a:solidFill>
            <a:schemeClr val="tx1"/>
          </a:solidFill>
          <a:latin typeface="+mn-lt"/>
        </a:defRPr>
      </a:lvl8pPr>
      <a:lvl9pPr marL="3314700" indent="-171450" algn="l" rtl="0" eaLnBrk="1" fontAlgn="base" hangingPunct="1">
        <a:lnSpc>
          <a:spcPct val="90000"/>
        </a:lnSpc>
        <a:spcBef>
          <a:spcPct val="15000"/>
        </a:spcBef>
        <a:spcAft>
          <a:spcPct val="1000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11.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3.png"/><Relationship Id="rId21" Type="http://schemas.openxmlformats.org/officeDocument/2006/relationships/image" Target="../media/image51.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notesSlide" Target="../notesSlides/notesSlide6.xml"/><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36.png"/><Relationship Id="rId11" Type="http://schemas.openxmlformats.org/officeDocument/2006/relationships/image" Target="../media/image41.png"/><Relationship Id="rId24" Type="http://schemas.openxmlformats.org/officeDocument/2006/relationships/image" Target="../media/image54.png"/><Relationship Id="rId5" Type="http://schemas.openxmlformats.org/officeDocument/2006/relationships/image" Target="../media/image35.png"/><Relationship Id="rId15" Type="http://schemas.openxmlformats.org/officeDocument/2006/relationships/image" Target="../media/image45.png"/><Relationship Id="rId23" Type="http://schemas.openxmlformats.org/officeDocument/2006/relationships/image" Target="../media/image53.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png"/></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3.png"/><Relationship Id="rId18" Type="http://schemas.openxmlformats.org/officeDocument/2006/relationships/image" Target="../media/image60.png"/><Relationship Id="rId3" Type="http://schemas.openxmlformats.org/officeDocument/2006/relationships/image" Target="../media/image28.png"/><Relationship Id="rId21" Type="http://schemas.openxmlformats.org/officeDocument/2006/relationships/image" Target="../media/image63.png"/><Relationship Id="rId7" Type="http://schemas.openxmlformats.org/officeDocument/2006/relationships/image" Target="../media/image48.png"/><Relationship Id="rId12" Type="http://schemas.openxmlformats.org/officeDocument/2006/relationships/image" Target="../media/image52.png"/><Relationship Id="rId17" Type="http://schemas.openxmlformats.org/officeDocument/2006/relationships/image" Target="../media/image59.png"/><Relationship Id="rId2" Type="http://schemas.openxmlformats.org/officeDocument/2006/relationships/notesSlide" Target="../notesSlides/notesSlide7.xml"/><Relationship Id="rId16" Type="http://schemas.openxmlformats.org/officeDocument/2006/relationships/image" Target="../media/image47.png"/><Relationship Id="rId20" Type="http://schemas.openxmlformats.org/officeDocument/2006/relationships/image" Target="../media/image62.png"/><Relationship Id="rId1" Type="http://schemas.openxmlformats.org/officeDocument/2006/relationships/slideLayout" Target="../slideLayouts/slideLayout3.xml"/><Relationship Id="rId6" Type="http://schemas.openxmlformats.org/officeDocument/2006/relationships/image" Target="../media/image57.png"/><Relationship Id="rId11" Type="http://schemas.openxmlformats.org/officeDocument/2006/relationships/image" Target="../media/image58.png"/><Relationship Id="rId5" Type="http://schemas.openxmlformats.org/officeDocument/2006/relationships/image" Target="../media/image56.png"/><Relationship Id="rId15" Type="http://schemas.openxmlformats.org/officeDocument/2006/relationships/image" Target="../media/image46.png"/><Relationship Id="rId10" Type="http://schemas.openxmlformats.org/officeDocument/2006/relationships/image" Target="../media/image51.png"/><Relationship Id="rId19"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50.png"/><Relationship Id="rId14"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jpeg"/><Relationship Id="rId7"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67.jpeg"/><Relationship Id="rId11" Type="http://schemas.openxmlformats.org/officeDocument/2006/relationships/image" Target="../media/image27.png"/><Relationship Id="rId5" Type="http://schemas.openxmlformats.org/officeDocument/2006/relationships/image" Target="../media/image66.jpeg"/><Relationship Id="rId10" Type="http://schemas.openxmlformats.org/officeDocument/2006/relationships/image" Target="../media/image71.png"/><Relationship Id="rId4" Type="http://schemas.openxmlformats.org/officeDocument/2006/relationships/image" Target="../media/image65.jpeg"/><Relationship Id="rId9" Type="http://schemas.openxmlformats.org/officeDocument/2006/relationships/image" Target="../media/image70.png"/></Relationships>
</file>

<file path=ppt/slides/_rels/slide1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71.png"/><Relationship Id="rId4" Type="http://schemas.openxmlformats.org/officeDocument/2006/relationships/image" Target="../media/image74.png"/></Relationships>
</file>

<file path=ppt/slides/_rels/slide16.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png"/><Relationship Id="rId2" Type="http://schemas.openxmlformats.org/officeDocument/2006/relationships/notesSlide" Target="../notesSlides/notesSlide9.xml"/><Relationship Id="rId16" Type="http://schemas.openxmlformats.org/officeDocument/2006/relationships/image" Target="../media/image88.png"/><Relationship Id="rId1" Type="http://schemas.openxmlformats.org/officeDocument/2006/relationships/slideLayout" Target="../slideLayouts/slideLayout19.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5" Type="http://schemas.openxmlformats.org/officeDocument/2006/relationships/image" Target="../media/image8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 Id="rId14" Type="http://schemas.openxmlformats.org/officeDocument/2006/relationships/image" Target="../media/image86.png"/></Relationships>
</file>

<file path=ppt/slides/_rels/slide1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18.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19.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4.xml"/><Relationship Id="rId1" Type="http://schemas.openxmlformats.org/officeDocument/2006/relationships/slideLayout" Target="../slideLayouts/slideLayout22.xml"/><Relationship Id="rId5" Type="http://schemas.openxmlformats.org/officeDocument/2006/relationships/image" Target="../media/image105.wmf"/><Relationship Id="rId4" Type="http://schemas.openxmlformats.org/officeDocument/2006/relationships/image" Target="../media/image104.png"/></Relationships>
</file>

<file path=ppt/slides/_rels/slide2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5.xml"/><Relationship Id="rId1" Type="http://schemas.openxmlformats.org/officeDocument/2006/relationships/slideLayout" Target="../slideLayouts/slideLayout22.xml"/><Relationship Id="rId5" Type="http://schemas.openxmlformats.org/officeDocument/2006/relationships/image" Target="../media/image108.png"/><Relationship Id="rId4" Type="http://schemas.openxmlformats.org/officeDocument/2006/relationships/image" Target="../media/image107.png"/></Relationships>
</file>

<file path=ppt/slides/_rels/slide23.xml.rels><?xml version="1.0" encoding="UTF-8" standalone="yes"?>
<Relationships xmlns="http://schemas.openxmlformats.org/package/2006/relationships"><Relationship Id="rId3" Type="http://schemas.openxmlformats.org/officeDocument/2006/relationships/image" Target="../media/image109.jpeg"/><Relationship Id="rId7" Type="http://schemas.openxmlformats.org/officeDocument/2006/relationships/image" Target="../media/image113.jpeg"/><Relationship Id="rId2" Type="http://schemas.openxmlformats.org/officeDocument/2006/relationships/notesSlide" Target="../notesSlides/notesSlide16.xml"/><Relationship Id="rId1" Type="http://schemas.openxmlformats.org/officeDocument/2006/relationships/slideLayout" Target="../slideLayouts/slideLayout22.xml"/><Relationship Id="rId6" Type="http://schemas.openxmlformats.org/officeDocument/2006/relationships/image" Target="../media/image112.jpeg"/><Relationship Id="rId5" Type="http://schemas.openxmlformats.org/officeDocument/2006/relationships/image" Target="../media/image111.jpeg"/><Relationship Id="rId4" Type="http://schemas.openxmlformats.org/officeDocument/2006/relationships/image" Target="../media/image110.jpeg"/></Relationships>
</file>

<file path=ppt/slides/_rels/slide2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545912" y="1733259"/>
            <a:ext cx="7369791" cy="461665"/>
          </a:xfrm>
          <a:prstGeom prst="rect">
            <a:avLst/>
          </a:prstGeom>
          <a:noFill/>
        </p:spPr>
        <p:txBody>
          <a:bodyPr wrap="square" rtlCol="0">
            <a:spAutoFit/>
          </a:bodyPr>
          <a:lstStyle/>
          <a:p>
            <a:r>
              <a:rPr lang="es-MX" sz="2400" dirty="0" smtClean="0">
                <a:latin typeface="Futura Bk" pitchFamily="34" charset="0"/>
              </a:rPr>
              <a:t>TU TECNOLOGÍA Y AVANZA HACIA LA NUBE</a:t>
            </a:r>
            <a:endParaRPr lang="es-MX" sz="2400" dirty="0">
              <a:latin typeface="Futura Bk" pitchFamily="34" charset="0"/>
            </a:endParaRPr>
          </a:p>
        </p:txBody>
      </p:sp>
      <p:sp>
        <p:nvSpPr>
          <p:cNvPr id="4" name="TextBox 3"/>
          <p:cNvSpPr txBox="1"/>
          <p:nvPr/>
        </p:nvSpPr>
        <p:spPr>
          <a:xfrm>
            <a:off x="493592" y="711931"/>
            <a:ext cx="7369791" cy="1107996"/>
          </a:xfrm>
          <a:prstGeom prst="rect">
            <a:avLst/>
          </a:prstGeom>
          <a:noFill/>
        </p:spPr>
        <p:txBody>
          <a:bodyPr wrap="square" rtlCol="0">
            <a:spAutoFit/>
          </a:bodyPr>
          <a:lstStyle/>
          <a:p>
            <a:r>
              <a:rPr lang="es-MX" sz="6600" dirty="0" smtClean="0">
                <a:latin typeface="Futura Bk" pitchFamily="34" charset="0"/>
              </a:rPr>
              <a:t>SIMPLIFICA</a:t>
            </a:r>
            <a:endParaRPr lang="es-MX" sz="6600" dirty="0">
              <a:latin typeface="Futura Bk" pitchFamily="34" charset="0"/>
            </a:endParaRPr>
          </a:p>
        </p:txBody>
      </p:sp>
      <p:sp>
        <p:nvSpPr>
          <p:cNvPr id="44033" name="Rectangle 1"/>
          <p:cNvSpPr>
            <a:spLocks noChangeArrowheads="1"/>
          </p:cNvSpPr>
          <p:nvPr/>
        </p:nvSpPr>
        <p:spPr bwMode="auto">
          <a:xfrm>
            <a:off x="573206" y="3168417"/>
            <a:ext cx="6823881"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MX" sz="3200" dirty="0" smtClean="0">
                <a:latin typeface="Calibri" pitchFamily="34" charset="0"/>
                <a:ea typeface="Calibri" pitchFamily="34" charset="0"/>
                <a:cs typeface="Times New Roman" pitchFamily="18" charset="0"/>
              </a:rPr>
              <a:t>INFRAESTRUCTURE - TO - APPLICATION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6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MX" sz="2400" b="0" i="0" u="none" strike="noStrike" cap="none" normalizeH="0" baseline="0" dirty="0" smtClean="0">
                <a:ln>
                  <a:noFill/>
                </a:ln>
                <a:effectLst/>
                <a:latin typeface="Calibri" pitchFamily="34" charset="0"/>
                <a:ea typeface="Calibri" pitchFamily="34" charset="0"/>
                <a:cs typeface="Times New Roman" pitchFamily="18" charset="0"/>
              </a:rPr>
              <a:t>Soluciones HP y Microsoft, de la infraestructura la aplicación</a:t>
            </a:r>
            <a:endParaRPr kumimoji="0" lang="es-MX" sz="40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 xmlns:p14="http://schemas.microsoft.com/office/powerpoint/2010/main" val="2415178413"/>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p:cNvSpPr/>
          <p:nvPr/>
        </p:nvSpPr>
        <p:spPr bwMode="invGray">
          <a:xfrm>
            <a:off x="180508" y="2245714"/>
            <a:ext cx="11804073" cy="4486210"/>
          </a:xfrm>
          <a:prstGeom prst="roundRect">
            <a:avLst>
              <a:gd name="adj" fmla="val 8457"/>
            </a:avLst>
          </a:prstGeom>
          <a:gradFill flip="none" rotWithShape="1">
            <a:gsLst>
              <a:gs pos="0">
                <a:srgbClr val="000000">
                  <a:alpha val="50000"/>
                </a:srgbClr>
              </a:gs>
              <a:gs pos="42000">
                <a:schemeClr val="bg2">
                  <a:lumMod val="40000"/>
                  <a:lumOff val="60000"/>
                  <a:alpha val="32000"/>
                </a:schemeClr>
              </a:gs>
              <a:gs pos="76000">
                <a:srgbClr val="00163E">
                  <a:alpha val="0"/>
                </a:srgbClr>
              </a:gs>
              <a:gs pos="90000">
                <a:srgbClr val="000000">
                  <a:alpha val="73000"/>
                </a:srgbClr>
              </a:gs>
              <a:gs pos="100000">
                <a:srgbClr val="FFFFFF"/>
              </a:gs>
            </a:gsLst>
            <a:lin ang="16680000" scaled="0"/>
            <a:tileRect/>
          </a:gradFill>
          <a:ln w="3175" cap="flat" cmpd="sng" algn="ctr">
            <a:solidFill>
              <a:srgbClr val="FFFFFF">
                <a:alpha val="29000"/>
              </a:srgbClr>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91440" rIns="182880" bIns="91440" numCol="1" rtlCol="0" anchor="ctr" anchorCtr="0" compatLnSpc="1">
            <a:prstTxWarp prst="textNoShape">
              <a:avLst/>
            </a:prstTxWarp>
          </a:bodyPr>
          <a:lstStyle/>
          <a:p>
            <a:pPr algn="ctr" defTabSz="914328">
              <a:lnSpc>
                <a:spcPct val="88000"/>
              </a:lnSpc>
              <a:spcBef>
                <a:spcPct val="30000"/>
              </a:spcBef>
              <a:buClr>
                <a:srgbClr val="1F497D"/>
              </a:buClr>
              <a:buSzPct val="95000"/>
            </a:pPr>
            <a:endParaRPr lang="en-US" sz="1600" dirty="0">
              <a:solidFill>
                <a:srgbClr val="FFFFFF"/>
              </a:solidFill>
            </a:endParaRPr>
          </a:p>
        </p:txBody>
      </p:sp>
      <p:grpSp>
        <p:nvGrpSpPr>
          <p:cNvPr id="2" name="Group 15"/>
          <p:cNvGrpSpPr/>
          <p:nvPr/>
        </p:nvGrpSpPr>
        <p:grpSpPr>
          <a:xfrm>
            <a:off x="4734211" y="1612434"/>
            <a:ext cx="2738563" cy="3514772"/>
            <a:chOff x="3527594" y="1612432"/>
            <a:chExt cx="2738562" cy="3514772"/>
          </a:xfrm>
        </p:grpSpPr>
        <p:grpSp>
          <p:nvGrpSpPr>
            <p:cNvPr id="5" name="Group 46"/>
            <p:cNvGrpSpPr/>
            <p:nvPr/>
          </p:nvGrpSpPr>
          <p:grpSpPr>
            <a:xfrm>
              <a:off x="3527594" y="2553516"/>
              <a:ext cx="2738562" cy="1558528"/>
              <a:chOff x="2724119" y="2419376"/>
              <a:chExt cx="2322639" cy="1558528"/>
            </a:xfrm>
          </p:grpSpPr>
          <p:pic>
            <p:nvPicPr>
              <p:cNvPr id="6" name="Picture 5" descr="Black Box [by MT].png"/>
              <p:cNvPicPr>
                <a:picLocks noChangeAspect="1"/>
              </p:cNvPicPr>
              <p:nvPr/>
            </p:nvPicPr>
            <p:blipFill>
              <a:blip r:embed="rId2" cstate="print"/>
              <a:stretch>
                <a:fillRect/>
              </a:stretch>
            </p:blipFill>
            <p:spPr>
              <a:xfrm>
                <a:off x="3153689" y="2419376"/>
                <a:ext cx="1474510" cy="1558528"/>
              </a:xfrm>
              <a:prstGeom prst="rect">
                <a:avLst/>
              </a:prstGeom>
            </p:spPr>
          </p:pic>
          <p:sp>
            <p:nvSpPr>
              <p:cNvPr id="7" name="TextBox 1627"/>
              <p:cNvSpPr txBox="1">
                <a:spLocks noChangeArrowheads="1"/>
              </p:cNvSpPr>
              <p:nvPr/>
            </p:nvSpPr>
            <p:spPr bwMode="auto">
              <a:xfrm>
                <a:off x="2724119" y="2716123"/>
                <a:ext cx="2322639" cy="400091"/>
              </a:xfrm>
              <a:prstGeom prst="rect">
                <a:avLst/>
              </a:prstGeom>
              <a:noFill/>
              <a:ln w="9525">
                <a:noFill/>
                <a:miter lim="800000"/>
                <a:headEnd/>
                <a:tailEnd/>
              </a:ln>
            </p:spPr>
            <p:txBody>
              <a:bodyPr wrap="square" lIns="91420" tIns="45711" rIns="91420" bIns="45711">
                <a:spAutoFit/>
              </a:bodyPr>
              <a:lstStyle/>
              <a:p>
                <a:pPr algn="ctr" defTabSz="457061">
                  <a:defRPr/>
                </a:pPr>
                <a:r>
                  <a:rPr lang="es-ES" sz="2000" kern="0" dirty="0" smtClean="0">
                    <a:solidFill>
                      <a:srgbClr val="FFFFFF"/>
                    </a:solidFill>
                    <a:effectLst>
                      <a:outerShdw blurRad="38100" dist="38100" dir="2700000" algn="tl">
                        <a:srgbClr val="000000">
                          <a:alpha val="43137"/>
                        </a:srgbClr>
                      </a:outerShdw>
                    </a:effectLst>
                  </a:rPr>
                  <a:t>Seguridad</a:t>
                </a:r>
              </a:p>
            </p:txBody>
          </p:sp>
        </p:grpSp>
        <p:sp>
          <p:nvSpPr>
            <p:cNvPr id="21" name="Rectangle 20"/>
            <p:cNvSpPr/>
            <p:nvPr/>
          </p:nvSpPr>
          <p:spPr>
            <a:xfrm>
              <a:off x="4052470" y="1612432"/>
              <a:ext cx="1688810" cy="523220"/>
            </a:xfrm>
            <a:prstGeom prst="rect">
              <a:avLst/>
            </a:prstGeom>
          </p:spPr>
          <p:txBody>
            <a:bodyPr wrap="square">
              <a:spAutoFit/>
            </a:bodyPr>
            <a:lstStyle/>
            <a:p>
              <a:pPr algn="ctr"/>
              <a:r>
                <a:rPr lang="es-ES" sz="2800" kern="0" dirty="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rPr>
                <a:t>Security</a:t>
              </a:r>
            </a:p>
          </p:txBody>
        </p:sp>
        <p:sp>
          <p:nvSpPr>
            <p:cNvPr id="25" name="Rectangle 24"/>
            <p:cNvSpPr/>
            <p:nvPr/>
          </p:nvSpPr>
          <p:spPr>
            <a:xfrm>
              <a:off x="3912168" y="4280818"/>
              <a:ext cx="2036189" cy="846386"/>
            </a:xfrm>
            <a:prstGeom prst="rect">
              <a:avLst/>
            </a:prstGeom>
          </p:spPr>
          <p:txBody>
            <a:bodyPr wrap="square">
              <a:spAutoFit/>
            </a:bodyPr>
            <a:lstStyle/>
            <a:p>
              <a:pPr algn="ctr"/>
              <a:r>
                <a:rPr lang="es-ES" sz="2000" b="1" kern="0" dirty="0" smtClean="0"/>
                <a:t>MICROSOFT</a:t>
              </a:r>
              <a:endParaRPr lang="es-ES" sz="2000" b="1" kern="0" dirty="0"/>
            </a:p>
            <a:p>
              <a:pPr marL="342900" indent="-342900">
                <a:buFont typeface="Arial" pitchFamily="34" charset="0"/>
                <a:buChar char="•"/>
              </a:pPr>
              <a:endParaRPr lang="es-ES" sz="900" kern="0" dirty="0" smtClean="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endParaRPr>
            </a:p>
            <a:p>
              <a:pPr marL="342900" indent="-342900">
                <a:buFont typeface="Arial" pitchFamily="34" charset="0"/>
                <a:buChar char="•"/>
              </a:pPr>
              <a:r>
                <a:rPr lang="es-ES" kern="0" dirty="0" err="1" smtClean="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rPr>
                <a:t>ForeFront</a:t>
              </a:r>
              <a:endParaRPr lang="es-ES" sz="1100" dirty="0"/>
            </a:p>
          </p:txBody>
        </p:sp>
      </p:grpSp>
      <p:grpSp>
        <p:nvGrpSpPr>
          <p:cNvPr id="8" name="Group 14"/>
          <p:cNvGrpSpPr/>
          <p:nvPr/>
        </p:nvGrpSpPr>
        <p:grpSpPr>
          <a:xfrm>
            <a:off x="7318166" y="1595661"/>
            <a:ext cx="2341411" cy="4070302"/>
            <a:chOff x="6083784" y="1595661"/>
            <a:chExt cx="2341412" cy="4070302"/>
          </a:xfrm>
        </p:grpSpPr>
        <p:grpSp>
          <p:nvGrpSpPr>
            <p:cNvPr id="11" name="Group 43"/>
            <p:cNvGrpSpPr/>
            <p:nvPr/>
          </p:nvGrpSpPr>
          <p:grpSpPr>
            <a:xfrm>
              <a:off x="6083784" y="2541641"/>
              <a:ext cx="2341412" cy="1558528"/>
              <a:chOff x="7042587" y="2407501"/>
              <a:chExt cx="1985806" cy="1558528"/>
            </a:xfrm>
          </p:grpSpPr>
          <p:pic>
            <p:nvPicPr>
              <p:cNvPr id="3" name="Picture 2" descr="Black Box [by MT].png"/>
              <p:cNvPicPr>
                <a:picLocks noChangeAspect="1"/>
              </p:cNvPicPr>
              <p:nvPr/>
            </p:nvPicPr>
            <p:blipFill>
              <a:blip r:embed="rId2" cstate="print"/>
              <a:stretch>
                <a:fillRect/>
              </a:stretch>
            </p:blipFill>
            <p:spPr>
              <a:xfrm>
                <a:off x="7286902" y="2407501"/>
                <a:ext cx="1474510" cy="1558528"/>
              </a:xfrm>
              <a:prstGeom prst="rect">
                <a:avLst/>
              </a:prstGeom>
            </p:spPr>
          </p:pic>
          <p:sp>
            <p:nvSpPr>
              <p:cNvPr id="4" name="TextBox 1568"/>
              <p:cNvSpPr txBox="1">
                <a:spLocks noChangeArrowheads="1"/>
              </p:cNvSpPr>
              <p:nvPr/>
            </p:nvSpPr>
            <p:spPr bwMode="auto">
              <a:xfrm>
                <a:off x="7042587" y="2697924"/>
                <a:ext cx="1985806" cy="707868"/>
              </a:xfrm>
              <a:prstGeom prst="rect">
                <a:avLst/>
              </a:prstGeom>
              <a:noFill/>
              <a:ln w="9525">
                <a:noFill/>
                <a:miter lim="800000"/>
                <a:headEnd/>
                <a:tailEnd/>
              </a:ln>
            </p:spPr>
            <p:txBody>
              <a:bodyPr wrap="square" lIns="91420" tIns="45711" rIns="91420" bIns="45711">
                <a:spAutoFit/>
              </a:bodyPr>
              <a:lstStyle/>
              <a:p>
                <a:pPr algn="ctr" defTabSz="457061">
                  <a:defRPr/>
                </a:pPr>
                <a:r>
                  <a:rPr lang="es-ES" sz="2000" kern="0" dirty="0" smtClean="0">
                    <a:solidFill>
                      <a:srgbClr val="FFFFFF"/>
                    </a:solidFill>
                    <a:effectLst>
                      <a:outerShdw blurRad="38100" dist="38100" dir="2700000" algn="tl">
                        <a:srgbClr val="000000">
                          <a:alpha val="43137"/>
                        </a:srgbClr>
                      </a:outerShdw>
                    </a:effectLst>
                  </a:rPr>
                  <a:t>Eficiencia </a:t>
                </a:r>
              </a:p>
              <a:p>
                <a:pPr algn="ctr" defTabSz="457061">
                  <a:defRPr/>
                </a:pPr>
                <a:r>
                  <a:rPr lang="es-ES" sz="2000" kern="0" dirty="0">
                    <a:solidFill>
                      <a:srgbClr val="FFFFFF"/>
                    </a:solidFill>
                    <a:effectLst>
                      <a:outerShdw blurRad="38100" dist="38100" dir="2700000" algn="tl">
                        <a:srgbClr val="000000">
                          <a:alpha val="43137"/>
                        </a:srgbClr>
                      </a:outerShdw>
                    </a:effectLst>
                  </a:rPr>
                  <a:t>e</a:t>
                </a:r>
                <a:r>
                  <a:rPr lang="es-ES" sz="2000" kern="0" dirty="0" smtClean="0">
                    <a:solidFill>
                      <a:srgbClr val="FFFFFF"/>
                    </a:solidFill>
                    <a:effectLst>
                      <a:outerShdw blurRad="38100" dist="38100" dir="2700000" algn="tl">
                        <a:srgbClr val="000000">
                          <a:alpha val="43137"/>
                        </a:srgbClr>
                      </a:outerShdw>
                    </a:effectLst>
                  </a:rPr>
                  <a:t>n la Red </a:t>
                </a:r>
                <a:endParaRPr lang="es-ES" sz="2000" kern="0" dirty="0">
                  <a:solidFill>
                    <a:srgbClr val="FFFFFF"/>
                  </a:solidFill>
                  <a:effectLst>
                    <a:outerShdw blurRad="38100" dist="38100" dir="2700000" algn="tl">
                      <a:srgbClr val="000000">
                        <a:alpha val="43137"/>
                      </a:srgbClr>
                    </a:outerShdw>
                  </a:effectLst>
                </a:endParaRPr>
              </a:p>
            </p:txBody>
          </p:sp>
        </p:grpSp>
        <p:sp>
          <p:nvSpPr>
            <p:cNvPr id="23" name="Rectangle 22"/>
            <p:cNvSpPr/>
            <p:nvPr/>
          </p:nvSpPr>
          <p:spPr>
            <a:xfrm>
              <a:off x="6152529" y="1595661"/>
              <a:ext cx="2203922" cy="523220"/>
            </a:xfrm>
            <a:prstGeom prst="rect">
              <a:avLst/>
            </a:prstGeom>
          </p:spPr>
          <p:txBody>
            <a:bodyPr wrap="square">
              <a:spAutoFit/>
            </a:bodyPr>
            <a:lstStyle/>
            <a:p>
              <a:pPr algn="ctr"/>
              <a:r>
                <a:rPr lang="es-ES" sz="2800" kern="0" dirty="0" smtClean="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rPr>
                <a:t>Network</a:t>
              </a:r>
              <a:endParaRPr lang="es-ES" sz="2800" kern="0" dirty="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endParaRPr>
            </a:p>
          </p:txBody>
        </p:sp>
        <p:sp>
          <p:nvSpPr>
            <p:cNvPr id="27" name="Rectangle 26"/>
            <p:cNvSpPr/>
            <p:nvPr/>
          </p:nvSpPr>
          <p:spPr>
            <a:xfrm>
              <a:off x="6266672" y="3988581"/>
              <a:ext cx="1992435" cy="1677382"/>
            </a:xfrm>
            <a:prstGeom prst="rect">
              <a:avLst/>
            </a:prstGeom>
          </p:spPr>
          <p:txBody>
            <a:bodyPr wrap="square">
              <a:spAutoFit/>
            </a:bodyPr>
            <a:lstStyle/>
            <a:p>
              <a:pPr algn="ctr"/>
              <a:endParaRPr lang="es-ES" sz="2000" kern="0" dirty="0" smtClean="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endParaRPr>
            </a:p>
            <a:p>
              <a:pPr algn="ctr"/>
              <a:r>
                <a:rPr lang="es-ES" sz="2000" b="1" kern="0" dirty="0" smtClean="0"/>
                <a:t>CITRIX</a:t>
              </a:r>
            </a:p>
            <a:p>
              <a:pPr marL="342900" indent="-342900">
                <a:buFont typeface="Arial" pitchFamily="34" charset="0"/>
                <a:buChar char="•"/>
              </a:pPr>
              <a:endParaRPr lang="es-ES" sz="900" kern="0" dirty="0" smtClean="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endParaRPr>
            </a:p>
            <a:p>
              <a:pPr marL="342900" indent="-342900">
                <a:buFont typeface="Arial" pitchFamily="34" charset="0"/>
                <a:buChar char="•"/>
              </a:pPr>
              <a:r>
                <a:rPr lang="es-ES" kern="0" dirty="0" err="1" smtClean="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rPr>
                <a:t>Branch</a:t>
              </a:r>
              <a:r>
                <a:rPr lang="es-ES" kern="0" dirty="0" smtClean="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rPr>
                <a:t> </a:t>
              </a:r>
              <a:r>
                <a:rPr lang="es-ES" kern="0" dirty="0" err="1" smtClean="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rPr>
                <a:t>Repeaters</a:t>
              </a:r>
              <a:endParaRPr lang="es-ES" kern="0" dirty="0" smtClean="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endParaRPr>
            </a:p>
            <a:p>
              <a:pPr marL="342900" indent="-342900">
                <a:buFont typeface="Arial" pitchFamily="34" charset="0"/>
                <a:buChar char="•"/>
              </a:pPr>
              <a:r>
                <a:rPr lang="es-ES" kern="0" dirty="0" err="1" smtClean="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rPr>
                <a:t>NetScalers</a:t>
              </a:r>
              <a:endParaRPr lang="es-ES" sz="1100" dirty="0"/>
            </a:p>
          </p:txBody>
        </p:sp>
      </p:grpSp>
      <p:grpSp>
        <p:nvGrpSpPr>
          <p:cNvPr id="12" name="Group 13"/>
          <p:cNvGrpSpPr/>
          <p:nvPr/>
        </p:nvGrpSpPr>
        <p:grpSpPr>
          <a:xfrm>
            <a:off x="9757901" y="1555142"/>
            <a:ext cx="2341411" cy="4148381"/>
            <a:chOff x="8393001" y="1555140"/>
            <a:chExt cx="2341412" cy="4148381"/>
          </a:xfrm>
        </p:grpSpPr>
        <p:grpSp>
          <p:nvGrpSpPr>
            <p:cNvPr id="13" name="Group 46"/>
            <p:cNvGrpSpPr/>
            <p:nvPr/>
          </p:nvGrpSpPr>
          <p:grpSpPr>
            <a:xfrm>
              <a:off x="8393001" y="2541641"/>
              <a:ext cx="2341412" cy="1558528"/>
              <a:chOff x="9142412" y="2407501"/>
              <a:chExt cx="1985806" cy="1558528"/>
            </a:xfrm>
          </p:grpSpPr>
          <p:pic>
            <p:nvPicPr>
              <p:cNvPr id="9" name="Picture 8" descr="Black Box [by MT].png"/>
              <p:cNvPicPr>
                <a:picLocks noChangeAspect="1"/>
              </p:cNvPicPr>
              <p:nvPr/>
            </p:nvPicPr>
            <p:blipFill>
              <a:blip r:embed="rId2" cstate="print"/>
              <a:stretch>
                <a:fillRect/>
              </a:stretch>
            </p:blipFill>
            <p:spPr>
              <a:xfrm>
                <a:off x="9404346" y="2407501"/>
                <a:ext cx="1474510" cy="1558528"/>
              </a:xfrm>
              <a:prstGeom prst="rect">
                <a:avLst/>
              </a:prstGeom>
            </p:spPr>
          </p:pic>
          <p:sp>
            <p:nvSpPr>
              <p:cNvPr id="10" name="TextBox 1568"/>
              <p:cNvSpPr txBox="1">
                <a:spLocks noChangeArrowheads="1"/>
              </p:cNvSpPr>
              <p:nvPr/>
            </p:nvSpPr>
            <p:spPr bwMode="auto">
              <a:xfrm>
                <a:off x="9142412" y="2692802"/>
                <a:ext cx="1985806" cy="707868"/>
              </a:xfrm>
              <a:prstGeom prst="rect">
                <a:avLst/>
              </a:prstGeom>
              <a:noFill/>
              <a:ln w="9525">
                <a:noFill/>
                <a:miter lim="800000"/>
                <a:headEnd/>
                <a:tailEnd/>
              </a:ln>
            </p:spPr>
            <p:txBody>
              <a:bodyPr wrap="square" lIns="91420" tIns="45711" rIns="91420" bIns="45711">
                <a:spAutoFit/>
              </a:bodyPr>
              <a:lstStyle/>
              <a:p>
                <a:pPr algn="ctr" defTabSz="457061">
                  <a:defRPr/>
                </a:pPr>
                <a:r>
                  <a:rPr lang="es-ES" sz="2000" kern="0" dirty="0" err="1" smtClean="0">
                    <a:solidFill>
                      <a:srgbClr val="FFFFFF"/>
                    </a:solidFill>
                    <a:effectLst>
                      <a:outerShdw blurRad="38100" dist="38100" dir="2700000" algn="tl">
                        <a:srgbClr val="000000">
                          <a:alpha val="43137"/>
                        </a:srgbClr>
                      </a:outerShdw>
                    </a:effectLst>
                  </a:rPr>
                  <a:t>Hypervisor</a:t>
                </a:r>
                <a:endParaRPr lang="es-ES" sz="2000" kern="0" dirty="0" smtClean="0">
                  <a:solidFill>
                    <a:srgbClr val="FFFFFF"/>
                  </a:solidFill>
                  <a:effectLst>
                    <a:outerShdw blurRad="38100" dist="38100" dir="2700000" algn="tl">
                      <a:srgbClr val="000000">
                        <a:alpha val="43137"/>
                      </a:srgbClr>
                    </a:outerShdw>
                  </a:effectLst>
                </a:endParaRPr>
              </a:p>
              <a:p>
                <a:pPr algn="ctr" defTabSz="457061">
                  <a:defRPr/>
                </a:pPr>
                <a:r>
                  <a:rPr lang="es-ES" sz="2000" kern="0" dirty="0" smtClean="0">
                    <a:solidFill>
                      <a:srgbClr val="FFFFFF"/>
                    </a:solidFill>
                    <a:effectLst>
                      <a:outerShdw blurRad="38100" dist="38100" dir="2700000" algn="tl">
                        <a:srgbClr val="000000">
                          <a:alpha val="43137"/>
                        </a:srgbClr>
                      </a:outerShdw>
                    </a:effectLst>
                  </a:rPr>
                  <a:t>en Server</a:t>
                </a:r>
                <a:endParaRPr lang="es-ES" sz="2000" kern="0" dirty="0">
                  <a:solidFill>
                    <a:srgbClr val="FFFFFF"/>
                  </a:solidFill>
                  <a:effectLst>
                    <a:outerShdw blurRad="38100" dist="38100" dir="2700000" algn="tl">
                      <a:srgbClr val="000000">
                        <a:alpha val="43137"/>
                      </a:srgbClr>
                    </a:outerShdw>
                  </a:effectLst>
                </a:endParaRPr>
              </a:p>
            </p:txBody>
          </p:sp>
        </p:grpSp>
        <p:sp>
          <p:nvSpPr>
            <p:cNvPr id="24" name="Rectangle 23"/>
            <p:cNvSpPr/>
            <p:nvPr/>
          </p:nvSpPr>
          <p:spPr>
            <a:xfrm>
              <a:off x="8461746" y="1555140"/>
              <a:ext cx="2203922" cy="523220"/>
            </a:xfrm>
            <a:prstGeom prst="rect">
              <a:avLst/>
            </a:prstGeom>
          </p:spPr>
          <p:txBody>
            <a:bodyPr wrap="square">
              <a:spAutoFit/>
            </a:bodyPr>
            <a:lstStyle/>
            <a:p>
              <a:pPr algn="ctr"/>
              <a:r>
                <a:rPr lang="es-ES" sz="2800" kern="0" dirty="0" smtClean="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rPr>
                <a:t>Server</a:t>
              </a:r>
              <a:endParaRPr lang="es-ES" sz="2800" kern="0" dirty="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endParaRPr>
            </a:p>
          </p:txBody>
        </p:sp>
        <p:sp>
          <p:nvSpPr>
            <p:cNvPr id="28" name="Rectangle 27"/>
            <p:cNvSpPr/>
            <p:nvPr/>
          </p:nvSpPr>
          <p:spPr>
            <a:xfrm>
              <a:off x="8461746" y="4318526"/>
              <a:ext cx="2203922" cy="1384995"/>
            </a:xfrm>
            <a:prstGeom prst="rect">
              <a:avLst/>
            </a:prstGeom>
          </p:spPr>
          <p:txBody>
            <a:bodyPr wrap="square">
              <a:spAutoFit/>
            </a:bodyPr>
            <a:lstStyle/>
            <a:p>
              <a:pPr algn="ctr"/>
              <a:r>
                <a:rPr lang="es-ES" sz="2000" b="1" kern="0" dirty="0" smtClean="0"/>
                <a:t>MICROSOFT</a:t>
              </a:r>
              <a:endParaRPr lang="es-ES" sz="2000" b="1" kern="0" dirty="0"/>
            </a:p>
            <a:p>
              <a:pPr marL="342900" indent="-342900">
                <a:buFont typeface="Arial" pitchFamily="34" charset="0"/>
                <a:buChar char="•"/>
              </a:pPr>
              <a:endParaRPr lang="es-ES" sz="900" kern="0" dirty="0" smtClean="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endParaRPr>
            </a:p>
            <a:p>
              <a:pPr marL="342900" indent="-342900">
                <a:buFont typeface="Arial" pitchFamily="34" charset="0"/>
                <a:buChar char="•"/>
              </a:pPr>
              <a:r>
                <a:rPr lang="es-ES" kern="0" dirty="0" err="1" smtClean="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rPr>
                <a:t>Hyper</a:t>
              </a:r>
              <a:r>
                <a:rPr lang="es-ES" kern="0" dirty="0" smtClean="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rPr>
                <a:t>-V</a:t>
              </a:r>
            </a:p>
            <a:p>
              <a:pPr marL="342900" indent="-342900">
                <a:buFont typeface="Arial" pitchFamily="34" charset="0"/>
                <a:buChar char="•"/>
              </a:pPr>
              <a:r>
                <a:rPr lang="es-ES" kern="0" dirty="0" smtClean="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rPr>
                <a:t>Citrix Essentials for </a:t>
              </a:r>
              <a:r>
                <a:rPr lang="es-ES" kern="0" dirty="0" err="1" smtClean="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rPr>
                <a:t>Hyper</a:t>
              </a:r>
              <a:r>
                <a:rPr lang="es-ES" kern="0" dirty="0" smtClean="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rPr>
                <a:t>-V</a:t>
              </a:r>
              <a:endParaRPr lang="es-ES" sz="1100" dirty="0"/>
            </a:p>
          </p:txBody>
        </p:sp>
      </p:grpSp>
      <p:sp>
        <p:nvSpPr>
          <p:cNvPr id="31" name="Right Arrow 30"/>
          <p:cNvSpPr/>
          <p:nvPr/>
        </p:nvSpPr>
        <p:spPr bwMode="auto">
          <a:xfrm>
            <a:off x="13103226" y="2072294"/>
            <a:ext cx="1828800" cy="1797269"/>
          </a:xfrm>
          <a:prstGeom prst="rightArrow">
            <a:avLst>
              <a:gd name="adj1" fmla="val 65790"/>
              <a:gd name="adj2" fmla="val 50000"/>
            </a:avLst>
          </a:prstGeom>
          <a:solidFill>
            <a:schemeClr val="accent4">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66788"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cs typeface="Arial" charset="0"/>
              </a:rPr>
              <a:t>Server</a:t>
            </a:r>
            <a:br>
              <a:rPr kumimoji="0" lang="es-ES" sz="1800" b="0" i="0" u="none" strike="noStrike" cap="none" normalizeH="0" baseline="0" smtClean="0">
                <a:ln>
                  <a:noFill/>
                </a:ln>
                <a:solidFill>
                  <a:schemeClr val="tx1"/>
                </a:solidFill>
                <a:effectLst/>
                <a:latin typeface="Arial" charset="0"/>
                <a:cs typeface="Arial" charset="0"/>
              </a:rPr>
            </a:br>
            <a:r>
              <a:rPr kumimoji="0" lang="es-ES" sz="1800" b="0" i="0" u="none" strike="noStrike" cap="none" normalizeH="0" baseline="0" smtClean="0">
                <a:ln>
                  <a:noFill/>
                </a:ln>
                <a:solidFill>
                  <a:schemeClr val="tx1"/>
                </a:solidFill>
                <a:effectLst/>
                <a:latin typeface="Arial" charset="0"/>
                <a:cs typeface="Arial" charset="0"/>
              </a:rPr>
              <a:t>compute</a:t>
            </a:r>
          </a:p>
        </p:txBody>
      </p:sp>
      <p:sp>
        <p:nvSpPr>
          <p:cNvPr id="32" name="Right Arrow 31"/>
          <p:cNvSpPr/>
          <p:nvPr/>
        </p:nvSpPr>
        <p:spPr bwMode="auto">
          <a:xfrm flipH="1">
            <a:off x="-3168869" y="2245714"/>
            <a:ext cx="1828800" cy="1797269"/>
          </a:xfrm>
          <a:prstGeom prst="rightArrow">
            <a:avLst>
              <a:gd name="adj1" fmla="val 65790"/>
              <a:gd name="adj2" fmla="val 50000"/>
            </a:avLst>
          </a:prstGeom>
          <a:solidFill>
            <a:schemeClr val="accent4">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66788"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cs typeface="Arial" charset="0"/>
              </a:rPr>
              <a:t>Client</a:t>
            </a:r>
            <a:br>
              <a:rPr kumimoji="0" lang="es-ES" sz="1800" b="0" i="0" u="none" strike="noStrike" cap="none" normalizeH="0" baseline="0" smtClean="0">
                <a:ln>
                  <a:noFill/>
                </a:ln>
                <a:solidFill>
                  <a:schemeClr val="tx1"/>
                </a:solidFill>
                <a:effectLst/>
                <a:latin typeface="Arial" charset="0"/>
                <a:cs typeface="Arial" charset="0"/>
              </a:rPr>
            </a:br>
            <a:r>
              <a:rPr kumimoji="0" lang="es-ES" sz="1800" b="0" i="0" u="none" strike="noStrike" cap="none" normalizeH="0" baseline="0" smtClean="0">
                <a:ln>
                  <a:noFill/>
                </a:ln>
                <a:solidFill>
                  <a:schemeClr val="tx1"/>
                </a:solidFill>
                <a:effectLst/>
                <a:latin typeface="Arial" charset="0"/>
                <a:cs typeface="Arial" charset="0"/>
              </a:rPr>
              <a:t>compute</a:t>
            </a:r>
          </a:p>
        </p:txBody>
      </p:sp>
      <p:grpSp>
        <p:nvGrpSpPr>
          <p:cNvPr id="26" name="Group 15"/>
          <p:cNvGrpSpPr/>
          <p:nvPr/>
        </p:nvGrpSpPr>
        <p:grpSpPr>
          <a:xfrm>
            <a:off x="-43709" y="1654523"/>
            <a:ext cx="2738563" cy="4332560"/>
            <a:chOff x="3527594" y="1652953"/>
            <a:chExt cx="2738562" cy="4332560"/>
          </a:xfrm>
        </p:grpSpPr>
        <p:grpSp>
          <p:nvGrpSpPr>
            <p:cNvPr id="29" name="Group 46"/>
            <p:cNvGrpSpPr/>
            <p:nvPr/>
          </p:nvGrpSpPr>
          <p:grpSpPr>
            <a:xfrm>
              <a:off x="3527594" y="2565391"/>
              <a:ext cx="2738562" cy="1558528"/>
              <a:chOff x="2724119" y="2431251"/>
              <a:chExt cx="2322639" cy="1558528"/>
            </a:xfrm>
          </p:grpSpPr>
          <p:pic>
            <p:nvPicPr>
              <p:cNvPr id="34" name="Picture 33" descr="Black Box [by MT].png"/>
              <p:cNvPicPr>
                <a:picLocks noChangeAspect="1"/>
              </p:cNvPicPr>
              <p:nvPr/>
            </p:nvPicPr>
            <p:blipFill>
              <a:blip r:embed="rId2" cstate="print"/>
              <a:stretch>
                <a:fillRect/>
              </a:stretch>
            </p:blipFill>
            <p:spPr>
              <a:xfrm>
                <a:off x="3153689" y="2431251"/>
                <a:ext cx="1474510" cy="1558528"/>
              </a:xfrm>
              <a:prstGeom prst="rect">
                <a:avLst/>
              </a:prstGeom>
            </p:spPr>
          </p:pic>
          <p:sp>
            <p:nvSpPr>
              <p:cNvPr id="35" name="TextBox 1627"/>
              <p:cNvSpPr txBox="1">
                <a:spLocks noChangeArrowheads="1"/>
              </p:cNvSpPr>
              <p:nvPr/>
            </p:nvSpPr>
            <p:spPr bwMode="auto">
              <a:xfrm>
                <a:off x="2724119" y="2667635"/>
                <a:ext cx="2322639" cy="1015644"/>
              </a:xfrm>
              <a:prstGeom prst="rect">
                <a:avLst/>
              </a:prstGeom>
              <a:noFill/>
              <a:ln w="9525">
                <a:noFill/>
                <a:miter lim="800000"/>
                <a:headEnd/>
                <a:tailEnd/>
              </a:ln>
            </p:spPr>
            <p:txBody>
              <a:bodyPr wrap="square" lIns="91420" tIns="45711" rIns="91420" bIns="45711">
                <a:spAutoFit/>
              </a:bodyPr>
              <a:lstStyle/>
              <a:p>
                <a:pPr algn="ctr" defTabSz="457061">
                  <a:defRPr/>
                </a:pPr>
                <a:r>
                  <a:rPr lang="es-ES" sz="2000" kern="0" dirty="0" smtClean="0">
                    <a:solidFill>
                      <a:srgbClr val="FFFFFF"/>
                    </a:solidFill>
                    <a:effectLst>
                      <a:outerShdw blurRad="38100" dist="38100" dir="2700000" algn="tl">
                        <a:srgbClr val="000000">
                          <a:alpha val="43137"/>
                        </a:srgbClr>
                      </a:outerShdw>
                    </a:effectLst>
                  </a:rPr>
                  <a:t>Virtualización</a:t>
                </a:r>
              </a:p>
              <a:p>
                <a:pPr algn="ctr" defTabSz="457061">
                  <a:defRPr/>
                </a:pPr>
                <a:r>
                  <a:rPr lang="es-ES" sz="2000" kern="0" dirty="0" smtClean="0">
                    <a:solidFill>
                      <a:srgbClr val="FFFFFF"/>
                    </a:solidFill>
                    <a:effectLst>
                      <a:outerShdw blurRad="38100" dist="38100" dir="2700000" algn="tl">
                        <a:srgbClr val="000000">
                          <a:alpha val="43137"/>
                        </a:srgbClr>
                      </a:outerShdw>
                    </a:effectLst>
                  </a:rPr>
                  <a:t>del Escritorio</a:t>
                </a:r>
              </a:p>
              <a:p>
                <a:pPr algn="ctr" defTabSz="457061">
                  <a:defRPr/>
                </a:pPr>
                <a:r>
                  <a:rPr lang="es-ES" sz="2000" kern="0" dirty="0" smtClean="0">
                    <a:solidFill>
                      <a:srgbClr val="FFFFFF"/>
                    </a:solidFill>
                    <a:effectLst>
                      <a:outerShdw blurRad="38100" dist="38100" dir="2700000" algn="tl">
                        <a:srgbClr val="000000">
                          <a:alpha val="43137"/>
                        </a:srgbClr>
                      </a:outerShdw>
                    </a:effectLst>
                  </a:rPr>
                  <a:t>y Aplicación</a:t>
                </a:r>
                <a:endParaRPr lang="es-ES" sz="2000" kern="0" dirty="0">
                  <a:solidFill>
                    <a:srgbClr val="FFFFFF"/>
                  </a:solidFill>
                  <a:effectLst>
                    <a:outerShdw blurRad="38100" dist="38100" dir="2700000" algn="tl">
                      <a:srgbClr val="000000">
                        <a:alpha val="43137"/>
                      </a:srgbClr>
                    </a:outerShdw>
                  </a:effectLst>
                </a:endParaRPr>
              </a:p>
            </p:txBody>
          </p:sp>
        </p:grpSp>
        <p:sp>
          <p:nvSpPr>
            <p:cNvPr id="30" name="Rectangle 29"/>
            <p:cNvSpPr/>
            <p:nvPr/>
          </p:nvSpPr>
          <p:spPr>
            <a:xfrm>
              <a:off x="3703270" y="1652953"/>
              <a:ext cx="2384982" cy="523220"/>
            </a:xfrm>
            <a:prstGeom prst="rect">
              <a:avLst/>
            </a:prstGeom>
          </p:spPr>
          <p:txBody>
            <a:bodyPr wrap="square">
              <a:spAutoFit/>
            </a:bodyPr>
            <a:lstStyle/>
            <a:p>
              <a:pPr algn="ctr"/>
              <a:r>
                <a:rPr lang="es-ES" sz="2800" kern="0" dirty="0" err="1" smtClean="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rPr>
                <a:t>Client</a:t>
              </a:r>
              <a:endParaRPr lang="es-ES" sz="1600" dirty="0"/>
            </a:p>
          </p:txBody>
        </p:sp>
        <p:sp>
          <p:nvSpPr>
            <p:cNvPr id="33" name="Rectangle 32"/>
            <p:cNvSpPr/>
            <p:nvPr/>
          </p:nvSpPr>
          <p:spPr>
            <a:xfrm>
              <a:off x="3910661" y="4261964"/>
              <a:ext cx="2160335" cy="1723549"/>
            </a:xfrm>
            <a:prstGeom prst="rect">
              <a:avLst/>
            </a:prstGeom>
          </p:spPr>
          <p:txBody>
            <a:bodyPr wrap="square">
              <a:spAutoFit/>
            </a:bodyPr>
            <a:lstStyle/>
            <a:p>
              <a:pPr algn="ctr"/>
              <a:r>
                <a:rPr lang="es-ES" sz="2000" b="1" kern="0" dirty="0" smtClean="0"/>
                <a:t>CITRIX</a:t>
              </a:r>
            </a:p>
            <a:p>
              <a:pPr algn="ctr"/>
              <a:r>
                <a:rPr lang="es-ES" sz="2000" b="1" kern="0" dirty="0" smtClean="0"/>
                <a:t>MICROSOFT</a:t>
              </a:r>
            </a:p>
            <a:p>
              <a:pPr marL="342900" indent="-342900">
                <a:buFont typeface="Arial" pitchFamily="34" charset="0"/>
                <a:buChar char="•"/>
              </a:pPr>
              <a:endParaRPr lang="es-ES" sz="900" kern="0" dirty="0" smtClean="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endParaRPr>
            </a:p>
            <a:p>
              <a:pPr marL="342900" indent="-342900">
                <a:buFont typeface="Arial" pitchFamily="34" charset="0"/>
                <a:buChar char="•"/>
              </a:pPr>
              <a:r>
                <a:rPr lang="es-ES" kern="0" dirty="0" smtClean="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rPr>
                <a:t>XenDesktop4</a:t>
              </a:r>
            </a:p>
            <a:p>
              <a:pPr marL="342900" indent="-342900">
                <a:buFont typeface="Arial" pitchFamily="34" charset="0"/>
                <a:buChar char="•"/>
              </a:pPr>
              <a:r>
                <a:rPr lang="es-ES" kern="0" dirty="0" err="1" smtClean="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rPr>
                <a:t>XenClient</a:t>
              </a:r>
              <a:endParaRPr lang="es-ES" kern="0" dirty="0" smtClean="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endParaRPr>
            </a:p>
            <a:p>
              <a:pPr marL="342900" indent="-342900">
                <a:buFont typeface="Arial" pitchFamily="34" charset="0"/>
                <a:buChar char="•"/>
              </a:pPr>
              <a:r>
                <a:rPr lang="es-ES" kern="0" dirty="0" smtClean="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rPr>
                <a:t>App-V</a:t>
              </a:r>
              <a:endParaRPr lang="es-ES" sz="1100" dirty="0"/>
            </a:p>
          </p:txBody>
        </p:sp>
      </p:grpSp>
      <p:sp>
        <p:nvSpPr>
          <p:cNvPr id="38" name="Title 1"/>
          <p:cNvSpPr txBox="1">
            <a:spLocks/>
          </p:cNvSpPr>
          <p:nvPr/>
        </p:nvSpPr>
        <p:spPr>
          <a:xfrm>
            <a:off x="263953" y="89419"/>
            <a:ext cx="11613821" cy="761213"/>
          </a:xfrm>
          <a:prstGeom prst="rect">
            <a:avLst/>
          </a:prstGeom>
        </p:spPr>
        <p:txBody>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4400" spc="-151" dirty="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Segoe Light"/>
                <a:cs typeface="Arial" pitchFamily="34" charset="0"/>
              </a:rPr>
              <a:t>La </a:t>
            </a:r>
            <a:r>
              <a:rPr lang="en-US" sz="4400" u="sng" spc="-151" dirty="0" err="1">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Segoe Light"/>
                <a:cs typeface="Arial" pitchFamily="34" charset="0"/>
              </a:rPr>
              <a:t>Mejor</a:t>
            </a:r>
            <a:r>
              <a:rPr lang="en-US" sz="4400" spc="-151" dirty="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Segoe Light"/>
                <a:cs typeface="Arial" pitchFamily="34" charset="0"/>
              </a:rPr>
              <a:t> </a:t>
            </a:r>
            <a:r>
              <a:rPr lang="en-US" sz="4400" spc="-151" dirty="0" err="1" smtClean="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Segoe Light"/>
                <a:cs typeface="Arial" pitchFamily="34" charset="0"/>
              </a:rPr>
              <a:t>Solución</a:t>
            </a:r>
            <a:endParaRPr lang="en-US" sz="4400" spc="-151" dirty="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Segoe Light"/>
              <a:cs typeface="Arial" pitchFamily="34" charset="0"/>
            </a:endParaRPr>
          </a:p>
        </p:txBody>
      </p:sp>
      <p:grpSp>
        <p:nvGrpSpPr>
          <p:cNvPr id="39" name="Group 15"/>
          <p:cNvGrpSpPr/>
          <p:nvPr/>
        </p:nvGrpSpPr>
        <p:grpSpPr>
          <a:xfrm>
            <a:off x="2360803" y="1648059"/>
            <a:ext cx="2738563" cy="3663812"/>
            <a:chOff x="3546448" y="1629203"/>
            <a:chExt cx="2738562" cy="3663812"/>
          </a:xfrm>
        </p:grpSpPr>
        <p:grpSp>
          <p:nvGrpSpPr>
            <p:cNvPr id="40" name="Group 46"/>
            <p:cNvGrpSpPr/>
            <p:nvPr/>
          </p:nvGrpSpPr>
          <p:grpSpPr>
            <a:xfrm>
              <a:off x="3546448" y="2541641"/>
              <a:ext cx="2738562" cy="1558528"/>
              <a:chOff x="2740109" y="2407501"/>
              <a:chExt cx="2322639" cy="1558528"/>
            </a:xfrm>
          </p:grpSpPr>
          <p:pic>
            <p:nvPicPr>
              <p:cNvPr id="43" name="Picture 42" descr="Black Box [by MT].png"/>
              <p:cNvPicPr>
                <a:picLocks noChangeAspect="1"/>
              </p:cNvPicPr>
              <p:nvPr/>
            </p:nvPicPr>
            <p:blipFill>
              <a:blip r:embed="rId2" cstate="print"/>
              <a:stretch>
                <a:fillRect/>
              </a:stretch>
            </p:blipFill>
            <p:spPr>
              <a:xfrm>
                <a:off x="3153689" y="2407501"/>
                <a:ext cx="1474510" cy="1558528"/>
              </a:xfrm>
              <a:prstGeom prst="rect">
                <a:avLst/>
              </a:prstGeom>
            </p:spPr>
          </p:pic>
          <p:sp>
            <p:nvSpPr>
              <p:cNvPr id="44" name="TextBox 1627"/>
              <p:cNvSpPr txBox="1">
                <a:spLocks noChangeArrowheads="1"/>
              </p:cNvSpPr>
              <p:nvPr/>
            </p:nvSpPr>
            <p:spPr bwMode="auto">
              <a:xfrm>
                <a:off x="2740109" y="2643885"/>
                <a:ext cx="2322639" cy="1015644"/>
              </a:xfrm>
              <a:prstGeom prst="rect">
                <a:avLst/>
              </a:prstGeom>
              <a:noFill/>
              <a:ln w="9525">
                <a:noFill/>
                <a:miter lim="800000"/>
                <a:headEnd/>
                <a:tailEnd/>
              </a:ln>
            </p:spPr>
            <p:txBody>
              <a:bodyPr wrap="square" lIns="91420" tIns="45711" rIns="91420" bIns="45711">
                <a:spAutoFit/>
              </a:bodyPr>
              <a:lstStyle/>
              <a:p>
                <a:pPr algn="ctr" defTabSz="457061">
                  <a:defRPr/>
                </a:pPr>
                <a:r>
                  <a:rPr lang="es-ES" sz="2000" kern="0" dirty="0" smtClean="0">
                    <a:solidFill>
                      <a:srgbClr val="FFFFFF"/>
                    </a:solidFill>
                    <a:effectLst>
                      <a:outerShdw blurRad="38100" dist="38100" dir="2700000" algn="tl">
                        <a:srgbClr val="000000">
                          <a:alpha val="43137"/>
                        </a:srgbClr>
                      </a:outerShdw>
                    </a:effectLst>
                  </a:rPr>
                  <a:t>Consola de </a:t>
                </a:r>
              </a:p>
              <a:p>
                <a:pPr algn="ctr" defTabSz="457061">
                  <a:defRPr/>
                </a:pPr>
                <a:r>
                  <a:rPr lang="es-ES" sz="2000" kern="0" dirty="0" smtClean="0">
                    <a:solidFill>
                      <a:srgbClr val="FFFFFF"/>
                    </a:solidFill>
                    <a:effectLst>
                      <a:outerShdw blurRad="38100" dist="38100" dir="2700000" algn="tl">
                        <a:srgbClr val="000000">
                          <a:alpha val="43137"/>
                        </a:srgbClr>
                      </a:outerShdw>
                    </a:effectLst>
                  </a:rPr>
                  <a:t>Monitoreo y Administración</a:t>
                </a:r>
                <a:endParaRPr lang="es-ES" sz="2000" kern="0" dirty="0">
                  <a:solidFill>
                    <a:srgbClr val="FFFFFF"/>
                  </a:solidFill>
                  <a:effectLst>
                    <a:outerShdw blurRad="38100" dist="38100" dir="2700000" algn="tl">
                      <a:srgbClr val="000000">
                        <a:alpha val="43137"/>
                      </a:srgbClr>
                    </a:outerShdw>
                  </a:effectLst>
                </a:endParaRPr>
              </a:p>
            </p:txBody>
          </p:sp>
        </p:grpSp>
        <p:sp>
          <p:nvSpPr>
            <p:cNvPr id="41" name="Rectangle 40"/>
            <p:cNvSpPr/>
            <p:nvPr/>
          </p:nvSpPr>
          <p:spPr>
            <a:xfrm>
              <a:off x="3703270" y="1629203"/>
              <a:ext cx="2384982" cy="523220"/>
            </a:xfrm>
            <a:prstGeom prst="rect">
              <a:avLst/>
            </a:prstGeom>
          </p:spPr>
          <p:txBody>
            <a:bodyPr wrap="square">
              <a:spAutoFit/>
            </a:bodyPr>
            <a:lstStyle/>
            <a:p>
              <a:pPr algn="ctr"/>
              <a:r>
                <a:rPr lang="es-ES" sz="2800" kern="0" dirty="0" smtClean="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rPr>
                <a:t>Management</a:t>
              </a:r>
              <a:endParaRPr lang="es-ES" sz="1600" dirty="0"/>
            </a:p>
          </p:txBody>
        </p:sp>
        <p:sp>
          <p:nvSpPr>
            <p:cNvPr id="42" name="Rectangle 41"/>
            <p:cNvSpPr/>
            <p:nvPr/>
          </p:nvSpPr>
          <p:spPr>
            <a:xfrm>
              <a:off x="3703270" y="4261964"/>
              <a:ext cx="2380947" cy="1031051"/>
            </a:xfrm>
            <a:prstGeom prst="rect">
              <a:avLst/>
            </a:prstGeom>
          </p:spPr>
          <p:txBody>
            <a:bodyPr wrap="square">
              <a:spAutoFit/>
            </a:bodyPr>
            <a:lstStyle/>
            <a:p>
              <a:pPr algn="ctr"/>
              <a:r>
                <a:rPr lang="es-ES" sz="2000" b="1" kern="0" dirty="0" smtClean="0"/>
                <a:t>MICROSOFT</a:t>
              </a:r>
            </a:p>
            <a:p>
              <a:pPr marL="342900" indent="-342900">
                <a:buFont typeface="Arial" pitchFamily="34" charset="0"/>
                <a:buChar char="•"/>
              </a:pPr>
              <a:endParaRPr lang="es-ES" sz="900" kern="0" dirty="0" smtClean="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endParaRPr>
            </a:p>
            <a:p>
              <a:pPr marL="342900" indent="-342900">
                <a:buFont typeface="Arial" pitchFamily="34" charset="0"/>
                <a:buChar char="•"/>
              </a:pPr>
              <a:r>
                <a:rPr lang="es-ES" kern="0" dirty="0" smtClean="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rPr>
                <a:t>System Center</a:t>
              </a:r>
            </a:p>
            <a:p>
              <a:pPr marL="342900" indent="-342900">
                <a:buFont typeface="Arial" pitchFamily="34" charset="0"/>
                <a:buChar char="•"/>
              </a:pPr>
              <a:r>
                <a:rPr lang="es-ES" sz="1400" kern="0" dirty="0" smtClean="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rPr>
                <a:t>HP </a:t>
              </a:r>
              <a:r>
                <a:rPr lang="es-ES" sz="1400" kern="0" dirty="0" err="1" smtClean="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rPr>
                <a:t>Insight</a:t>
              </a:r>
              <a:r>
                <a:rPr lang="es-ES" sz="1400" kern="0" dirty="0" smtClean="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rPr>
                <a:t> Control</a:t>
              </a:r>
              <a:endParaRPr lang="es-ES" sz="1400" dirty="0"/>
            </a:p>
          </p:txBody>
        </p:sp>
      </p:grpSp>
      <p:pic>
        <p:nvPicPr>
          <p:cNvPr id="46" name="Picture 45" descr="plus.png"/>
          <p:cNvPicPr>
            <a:picLocks noChangeAspect="1"/>
          </p:cNvPicPr>
          <p:nvPr/>
        </p:nvPicPr>
        <p:blipFill>
          <a:blip r:embed="rId3" cstate="print"/>
          <a:stretch>
            <a:fillRect/>
          </a:stretch>
        </p:blipFill>
        <p:spPr>
          <a:xfrm>
            <a:off x="2269344" y="2861073"/>
            <a:ext cx="460700" cy="470716"/>
          </a:xfrm>
          <a:prstGeom prst="rect">
            <a:avLst/>
          </a:prstGeom>
        </p:spPr>
      </p:pic>
      <p:pic>
        <p:nvPicPr>
          <p:cNvPr id="47" name="Picture 46" descr="plus.png"/>
          <p:cNvPicPr>
            <a:picLocks noChangeAspect="1"/>
          </p:cNvPicPr>
          <p:nvPr/>
        </p:nvPicPr>
        <p:blipFill>
          <a:blip r:embed="rId3" cstate="print"/>
          <a:stretch>
            <a:fillRect/>
          </a:stretch>
        </p:blipFill>
        <p:spPr>
          <a:xfrm>
            <a:off x="4668223" y="2861073"/>
            <a:ext cx="460700" cy="470716"/>
          </a:xfrm>
          <a:prstGeom prst="rect">
            <a:avLst/>
          </a:prstGeom>
        </p:spPr>
      </p:pic>
      <p:pic>
        <p:nvPicPr>
          <p:cNvPr id="48" name="Picture 47" descr="plus.png"/>
          <p:cNvPicPr>
            <a:picLocks noChangeAspect="1"/>
          </p:cNvPicPr>
          <p:nvPr/>
        </p:nvPicPr>
        <p:blipFill>
          <a:blip r:embed="rId3" cstate="print"/>
          <a:stretch>
            <a:fillRect/>
          </a:stretch>
        </p:blipFill>
        <p:spPr>
          <a:xfrm>
            <a:off x="7009960" y="2861073"/>
            <a:ext cx="460700" cy="470716"/>
          </a:xfrm>
          <a:prstGeom prst="rect">
            <a:avLst/>
          </a:prstGeom>
        </p:spPr>
      </p:pic>
      <p:pic>
        <p:nvPicPr>
          <p:cNvPr id="49" name="Picture 48" descr="plus.png"/>
          <p:cNvPicPr>
            <a:picLocks noChangeAspect="1"/>
          </p:cNvPicPr>
          <p:nvPr/>
        </p:nvPicPr>
        <p:blipFill>
          <a:blip r:embed="rId3" cstate="print"/>
          <a:stretch>
            <a:fillRect/>
          </a:stretch>
        </p:blipFill>
        <p:spPr>
          <a:xfrm>
            <a:off x="9436926" y="2861073"/>
            <a:ext cx="460700" cy="470716"/>
          </a:xfrm>
          <a:prstGeom prst="rect">
            <a:avLst/>
          </a:prstGeom>
        </p:spPr>
      </p:pic>
      <p:cxnSp>
        <p:nvCxnSpPr>
          <p:cNvPr id="50" name="Knife Line"/>
          <p:cNvCxnSpPr/>
          <p:nvPr/>
        </p:nvCxnSpPr>
        <p:spPr bwMode="auto">
          <a:xfrm>
            <a:off x="1346202" y="3372056"/>
            <a:ext cx="9385301" cy="1588"/>
          </a:xfrm>
          <a:prstGeom prst="line">
            <a:avLst/>
          </a:prstGeom>
          <a:ln>
            <a:prstDash val="sysDot"/>
            <a:headEnd type="none" w="med" len="med"/>
            <a:tailEnd type="none" w="med" len="med"/>
          </a:ln>
        </p:spPr>
        <p:style>
          <a:lnRef idx="3">
            <a:schemeClr val="dk1"/>
          </a:lnRef>
          <a:fillRef idx="0">
            <a:schemeClr val="dk1"/>
          </a:fillRef>
          <a:effectRef idx="2">
            <a:schemeClr val="dk1"/>
          </a:effectRef>
          <a:fontRef idx="minor">
            <a:schemeClr val="tx1"/>
          </a:fontRef>
        </p:style>
      </p:cxnSp>
      <p:pic>
        <p:nvPicPr>
          <p:cNvPr id="51" name="Top"/>
          <p:cNvPicPr>
            <a:picLocks noChangeAspect="1" noChangeArrowheads="1"/>
          </p:cNvPicPr>
          <p:nvPr/>
        </p:nvPicPr>
        <p:blipFill>
          <a:blip r:embed="rId4" cstate="print"/>
          <a:stretch>
            <a:fillRect/>
          </a:stretch>
        </p:blipFill>
        <p:spPr bwMode="auto">
          <a:xfrm>
            <a:off x="1979613" y="2751713"/>
            <a:ext cx="8229600" cy="704007"/>
          </a:xfrm>
          <a:prstGeom prst="rect">
            <a:avLst/>
          </a:prstGeom>
          <a:noFill/>
          <a:ln w="9525">
            <a:noFill/>
            <a:miter lim="800000"/>
            <a:headEnd/>
            <a:tailEnd/>
          </a:ln>
          <a:effectLst/>
        </p:spPr>
      </p:pic>
      <p:pic>
        <p:nvPicPr>
          <p:cNvPr id="52" name="Bottom"/>
          <p:cNvPicPr>
            <a:picLocks noChangeAspect="1" noChangeArrowheads="1"/>
          </p:cNvPicPr>
          <p:nvPr/>
        </p:nvPicPr>
        <p:blipFill>
          <a:blip r:embed="rId5" cstate="print"/>
          <a:stretch>
            <a:fillRect/>
          </a:stretch>
        </p:blipFill>
        <p:spPr bwMode="auto">
          <a:xfrm>
            <a:off x="1979613" y="3397955"/>
            <a:ext cx="8229600" cy="964975"/>
          </a:xfrm>
          <a:prstGeom prst="rect">
            <a:avLst/>
          </a:prstGeom>
          <a:noFill/>
          <a:ln w="9525">
            <a:noFill/>
            <a:miter lim="800000"/>
            <a:headEnd/>
            <a:tailEnd/>
          </a:ln>
          <a:effectLst/>
        </p:spPr>
      </p:pic>
      <p:grpSp>
        <p:nvGrpSpPr>
          <p:cNvPr id="53" name="Plus Signs"/>
          <p:cNvGrpSpPr/>
          <p:nvPr/>
        </p:nvGrpSpPr>
        <p:grpSpPr>
          <a:xfrm>
            <a:off x="3204625" y="3155755"/>
            <a:ext cx="5639187" cy="470716"/>
            <a:chOff x="3204625" y="3100337"/>
            <a:chExt cx="5639187" cy="470716"/>
          </a:xfrm>
        </p:grpSpPr>
        <p:pic>
          <p:nvPicPr>
            <p:cNvPr id="54" name="Picture 53" descr="plus.png"/>
            <p:cNvPicPr>
              <a:picLocks noChangeAspect="1"/>
            </p:cNvPicPr>
            <p:nvPr/>
          </p:nvPicPr>
          <p:blipFill>
            <a:blip r:embed="rId3" cstate="print"/>
            <a:stretch>
              <a:fillRect/>
            </a:stretch>
          </p:blipFill>
          <p:spPr>
            <a:xfrm>
              <a:off x="3204625" y="3100337"/>
              <a:ext cx="460700" cy="470716"/>
            </a:xfrm>
            <a:prstGeom prst="rect">
              <a:avLst/>
            </a:prstGeom>
          </p:spPr>
        </p:pic>
        <p:pic>
          <p:nvPicPr>
            <p:cNvPr id="55" name="Picture 54" descr="plus.png"/>
            <p:cNvPicPr>
              <a:picLocks noChangeAspect="1"/>
            </p:cNvPicPr>
            <p:nvPr/>
          </p:nvPicPr>
          <p:blipFill>
            <a:blip r:embed="rId3" cstate="print"/>
            <a:stretch>
              <a:fillRect/>
            </a:stretch>
          </p:blipFill>
          <p:spPr>
            <a:xfrm>
              <a:off x="4905906" y="3100337"/>
              <a:ext cx="460700" cy="470716"/>
            </a:xfrm>
            <a:prstGeom prst="rect">
              <a:avLst/>
            </a:prstGeom>
          </p:spPr>
        </p:pic>
        <p:pic>
          <p:nvPicPr>
            <p:cNvPr id="56" name="Picture 55" descr="plus.png"/>
            <p:cNvPicPr>
              <a:picLocks noChangeAspect="1"/>
            </p:cNvPicPr>
            <p:nvPr/>
          </p:nvPicPr>
          <p:blipFill>
            <a:blip r:embed="rId3" cstate="print"/>
            <a:stretch>
              <a:fillRect/>
            </a:stretch>
          </p:blipFill>
          <p:spPr>
            <a:xfrm>
              <a:off x="6663170" y="3100337"/>
              <a:ext cx="460700" cy="470716"/>
            </a:xfrm>
            <a:prstGeom prst="rect">
              <a:avLst/>
            </a:prstGeom>
          </p:spPr>
        </p:pic>
        <p:pic>
          <p:nvPicPr>
            <p:cNvPr id="57" name="Picture 56" descr="plus.png"/>
            <p:cNvPicPr>
              <a:picLocks noChangeAspect="1"/>
            </p:cNvPicPr>
            <p:nvPr/>
          </p:nvPicPr>
          <p:blipFill>
            <a:blip r:embed="rId3" cstate="print"/>
            <a:stretch>
              <a:fillRect/>
            </a:stretch>
          </p:blipFill>
          <p:spPr>
            <a:xfrm>
              <a:off x="8383112" y="3100337"/>
              <a:ext cx="460700" cy="470716"/>
            </a:xfrm>
            <a:prstGeom prst="rect">
              <a:avLst/>
            </a:prstGeom>
          </p:spPr>
        </p:pic>
      </p:grpSp>
      <p:grpSp>
        <p:nvGrpSpPr>
          <p:cNvPr id="58" name="Group 57"/>
          <p:cNvGrpSpPr/>
          <p:nvPr/>
        </p:nvGrpSpPr>
        <p:grpSpPr>
          <a:xfrm>
            <a:off x="42904" y="2159935"/>
            <a:ext cx="1296967" cy="3269595"/>
            <a:chOff x="-107930" y="2159931"/>
            <a:chExt cx="1296968" cy="3269595"/>
          </a:xfrm>
        </p:grpSpPr>
        <p:pic>
          <p:nvPicPr>
            <p:cNvPr id="59" name="Picture 58" descr="iStock_000004826259Small.jpg"/>
            <p:cNvPicPr>
              <a:picLocks noChangeAspect="1"/>
            </p:cNvPicPr>
            <p:nvPr/>
          </p:nvPicPr>
          <p:blipFill>
            <a:blip r:embed="rId6" cstate="screen"/>
            <a:srcRect l="14506" r="44341"/>
            <a:stretch>
              <a:fillRect/>
            </a:stretch>
          </p:blipFill>
          <p:spPr>
            <a:xfrm>
              <a:off x="-107930" y="2159931"/>
              <a:ext cx="1271587" cy="2538138"/>
            </a:xfrm>
            <a:prstGeom prst="roundRect">
              <a:avLst>
                <a:gd name="adj" fmla="val 3615"/>
              </a:avLst>
            </a:prstGeom>
            <a:ln w="15875">
              <a:solidFill>
                <a:schemeClr val="tx1">
                  <a:lumMod val="75000"/>
                </a:schemeClr>
              </a:solidFill>
            </a:ln>
            <a:effectLst>
              <a:outerShdw blurRad="127000" dist="76200" dir="2700000" algn="tl" rotWithShape="0">
                <a:prstClr val="black">
                  <a:alpha val="40000"/>
                </a:prstClr>
              </a:outerShdw>
              <a:reflection blurRad="6350" stA="52000" endA="300" endPos="35000" dir="5400000" sy="-100000" algn="bl" rotWithShape="0"/>
            </a:effectLst>
          </p:spPr>
        </p:pic>
        <p:sp>
          <p:nvSpPr>
            <p:cNvPr id="60" name="TextBox 8195"/>
            <p:cNvSpPr txBox="1">
              <a:spLocks noChangeArrowheads="1"/>
            </p:cNvSpPr>
            <p:nvPr/>
          </p:nvSpPr>
          <p:spPr bwMode="auto">
            <a:xfrm>
              <a:off x="1" y="5075583"/>
              <a:ext cx="1189037" cy="353943"/>
            </a:xfrm>
            <a:prstGeom prst="rect">
              <a:avLst/>
            </a:prstGeom>
            <a:noFill/>
            <a:ln w="9525" algn="ctr">
              <a:noFill/>
              <a:miter lim="800000"/>
              <a:headEnd/>
              <a:tailEnd/>
            </a:ln>
            <a:effectLst/>
          </p:spPr>
          <p:txBody>
            <a:bodyPr wrap="square">
              <a:spAutoFit/>
            </a:bodyPr>
            <a:lstStyle/>
            <a:p>
              <a:pPr algn="ctr" rtl="0" fontAlgn="base">
                <a:lnSpc>
                  <a:spcPct val="85000"/>
                </a:lnSpc>
                <a:spcBef>
                  <a:spcPct val="0"/>
                </a:spcBef>
                <a:spcAft>
                  <a:spcPct val="0"/>
                </a:spcAft>
                <a:defRPr/>
              </a:pPr>
              <a:r>
                <a:rPr lang="en-US" sz="2000" kern="1200" dirty="0" err="1" smtClean="0">
                  <a:solidFill>
                    <a:srgbClr val="FFFFFF"/>
                  </a:solidFill>
                  <a:latin typeface="Arial"/>
                  <a:ea typeface="+mn-ea"/>
                  <a:cs typeface="Arial" charset="0"/>
                </a:rPr>
                <a:t>Usuarios</a:t>
              </a:r>
              <a:endParaRPr lang="en-US" sz="2000" kern="1200" dirty="0">
                <a:solidFill>
                  <a:srgbClr val="FFFFFF"/>
                </a:solidFill>
                <a:latin typeface="Arial"/>
                <a:ea typeface="+mn-ea"/>
                <a:cs typeface="Arial" charset="0"/>
              </a:endParaRPr>
            </a:p>
          </p:txBody>
        </p:sp>
      </p:grpSp>
      <p:grpSp>
        <p:nvGrpSpPr>
          <p:cNvPr id="61" name="Group 60"/>
          <p:cNvGrpSpPr/>
          <p:nvPr/>
        </p:nvGrpSpPr>
        <p:grpSpPr>
          <a:xfrm>
            <a:off x="10797354" y="2159933"/>
            <a:ext cx="1271587" cy="3269249"/>
            <a:chOff x="11023599" y="2159931"/>
            <a:chExt cx="1271588" cy="3269249"/>
          </a:xfrm>
        </p:grpSpPr>
        <p:pic>
          <p:nvPicPr>
            <p:cNvPr id="62" name="Picture 61" descr="iStock_000008705666Small.jpg"/>
            <p:cNvPicPr>
              <a:picLocks noChangeAspect="1"/>
            </p:cNvPicPr>
            <p:nvPr/>
          </p:nvPicPr>
          <p:blipFill>
            <a:blip r:embed="rId7" cstate="screen"/>
            <a:srcRect l="29605" r="29429"/>
            <a:stretch>
              <a:fillRect/>
            </a:stretch>
          </p:blipFill>
          <p:spPr>
            <a:xfrm flipH="1">
              <a:off x="11023600" y="2159931"/>
              <a:ext cx="1271587" cy="2538138"/>
            </a:xfrm>
            <a:prstGeom prst="roundRect">
              <a:avLst>
                <a:gd name="adj" fmla="val 3615"/>
              </a:avLst>
            </a:prstGeom>
            <a:ln w="15875">
              <a:solidFill>
                <a:schemeClr val="tx1">
                  <a:lumMod val="75000"/>
                </a:schemeClr>
              </a:solidFill>
            </a:ln>
            <a:effectLst>
              <a:outerShdw blurRad="127000" dist="76200" dir="2700000" algn="tl" rotWithShape="0">
                <a:prstClr val="black">
                  <a:alpha val="40000"/>
                </a:prstClr>
              </a:outerShdw>
              <a:reflection blurRad="6350" stA="52000" endA="300" endPos="35000" dir="5400000" sy="-100000" algn="bl" rotWithShape="0"/>
            </a:effectLst>
          </p:spPr>
        </p:pic>
        <p:sp>
          <p:nvSpPr>
            <p:cNvPr id="63" name="TextBox 8196"/>
            <p:cNvSpPr txBox="1">
              <a:spLocks noChangeArrowheads="1"/>
            </p:cNvSpPr>
            <p:nvPr/>
          </p:nvSpPr>
          <p:spPr bwMode="auto">
            <a:xfrm>
              <a:off x="11023599" y="5075237"/>
              <a:ext cx="1165225" cy="353943"/>
            </a:xfrm>
            <a:prstGeom prst="rect">
              <a:avLst/>
            </a:prstGeom>
            <a:noFill/>
            <a:ln w="9525" algn="ctr">
              <a:noFill/>
              <a:miter lim="800000"/>
              <a:headEnd/>
              <a:tailEnd/>
            </a:ln>
            <a:effectLst/>
          </p:spPr>
          <p:txBody>
            <a:bodyPr wrap="square">
              <a:spAutoFit/>
            </a:bodyPr>
            <a:lstStyle/>
            <a:p>
              <a:pPr algn="ctr" rtl="0" fontAlgn="base">
                <a:lnSpc>
                  <a:spcPct val="85000"/>
                </a:lnSpc>
                <a:spcBef>
                  <a:spcPct val="0"/>
                </a:spcBef>
                <a:spcAft>
                  <a:spcPct val="0"/>
                </a:spcAft>
                <a:defRPr/>
              </a:pPr>
              <a:r>
                <a:rPr lang="en-US" sz="2000" kern="1200" dirty="0" smtClean="0">
                  <a:solidFill>
                    <a:srgbClr val="FFFFFF"/>
                  </a:solidFill>
                  <a:latin typeface="Arial"/>
                  <a:ea typeface="+mn-ea"/>
                  <a:cs typeface="Arial" charset="0"/>
                </a:rPr>
                <a:t>TI</a:t>
              </a:r>
              <a:endParaRPr lang="en-US" sz="2000" kern="1200" dirty="0">
                <a:solidFill>
                  <a:srgbClr val="FFFFFF"/>
                </a:solidFill>
                <a:latin typeface="Arial"/>
                <a:ea typeface="+mn-ea"/>
                <a:cs typeface="Arial" charset="0"/>
              </a:endParaRPr>
            </a:p>
          </p:txBody>
        </p:sp>
      </p:grpSp>
      <p:pic>
        <p:nvPicPr>
          <p:cNvPr id="71" name="Picture 7" descr="\\eventsql\dvd\Online_ART\DVD_ART34\Logos\System Center\System Center generic brand Grid h r.png"/>
          <p:cNvPicPr>
            <a:picLocks noChangeAspect="1" noChangeArrowheads="1"/>
          </p:cNvPicPr>
          <p:nvPr/>
        </p:nvPicPr>
        <p:blipFill>
          <a:blip r:embed="rId8" cstate="print"/>
          <a:srcRect/>
          <a:stretch>
            <a:fillRect/>
          </a:stretch>
        </p:blipFill>
        <p:spPr bwMode="auto">
          <a:xfrm>
            <a:off x="4347264" y="5818367"/>
            <a:ext cx="3493000" cy="798243"/>
          </a:xfrm>
          <a:prstGeom prst="rect">
            <a:avLst/>
          </a:prstGeom>
          <a:noFill/>
        </p:spPr>
      </p:pic>
      <p:sp>
        <p:nvSpPr>
          <p:cNvPr id="72" name="Rectangle 71"/>
          <p:cNvSpPr/>
          <p:nvPr/>
        </p:nvSpPr>
        <p:spPr>
          <a:xfrm>
            <a:off x="2390083" y="697077"/>
            <a:ext cx="7418160" cy="535521"/>
          </a:xfrm>
          <a:prstGeom prst="rect">
            <a:avLst/>
          </a:prstGeom>
        </p:spPr>
        <p:txBody>
          <a:bodyPr wrap="none" lIns="91428" tIns="45715" rIns="91428" bIns="45715">
            <a:spAutoFit/>
          </a:bodyPr>
          <a:lstStyle/>
          <a:p>
            <a:pPr marL="0" marR="0" lvl="0" indent="0" algn="ctr" defTabSz="914287" eaLnBrk="1" fontAlgn="auto" latinLnBrk="0" hangingPunct="1">
              <a:lnSpc>
                <a:spcPct val="90000"/>
              </a:lnSpc>
              <a:spcBef>
                <a:spcPct val="0"/>
              </a:spcBef>
              <a:spcAft>
                <a:spcPts val="0"/>
              </a:spcAft>
              <a:buClrTx/>
              <a:buSzTx/>
              <a:buFontTx/>
              <a:buNone/>
              <a:tabLst/>
              <a:defRPr/>
            </a:pPr>
            <a:r>
              <a:rPr kumimoji="0" lang="en-US" sz="3200" b="0" i="1" u="none" strike="noStrike" kern="0" cap="none" spc="-151" normalizeH="0" baseline="0" noProof="0" dirty="0" err="1">
                <a:ln w="3175">
                  <a:noFill/>
                </a:ln>
                <a:effectLst>
                  <a:outerShdw blurRad="50800" dist="38100" dir="2700000" algn="tl" rotWithShape="0">
                    <a:prstClr val="black">
                      <a:alpha val="40000"/>
                    </a:prstClr>
                  </a:outerShdw>
                </a:effectLst>
                <a:uLnTx/>
                <a:uFillTx/>
                <a:latin typeface="Segoe Light"/>
                <a:ea typeface="+mj-ea"/>
                <a:cs typeface="Arial" pitchFamily="34" charset="0"/>
              </a:rPr>
              <a:t>Desde</a:t>
            </a:r>
            <a:r>
              <a:rPr kumimoji="0" lang="en-US" sz="3200" b="0" i="1" u="none" strike="noStrike" kern="0" cap="none" spc="-151" normalizeH="0" baseline="0" noProof="0" dirty="0">
                <a:ln w="3175">
                  <a:noFill/>
                </a:ln>
                <a:effectLst>
                  <a:outerShdw blurRad="50800" dist="38100" dir="2700000" algn="tl" rotWithShape="0">
                    <a:prstClr val="black">
                      <a:alpha val="40000"/>
                    </a:prstClr>
                  </a:outerShdw>
                </a:effectLst>
                <a:uLnTx/>
                <a:uFillTx/>
                <a:latin typeface="Segoe Light"/>
                <a:ea typeface="+mj-ea"/>
                <a:cs typeface="Arial" pitchFamily="34" charset="0"/>
              </a:rPr>
              <a:t> el Centro de </a:t>
            </a:r>
            <a:r>
              <a:rPr kumimoji="0" lang="en-US" sz="3200" b="0" i="1" u="none" strike="noStrike" kern="0" cap="none" spc="-151" normalizeH="0" baseline="0" noProof="0" dirty="0" err="1">
                <a:ln w="3175">
                  <a:noFill/>
                </a:ln>
                <a:effectLst>
                  <a:outerShdw blurRad="50800" dist="38100" dir="2700000" algn="tl" rotWithShape="0">
                    <a:prstClr val="black">
                      <a:alpha val="40000"/>
                    </a:prstClr>
                  </a:outerShdw>
                </a:effectLst>
                <a:uLnTx/>
                <a:uFillTx/>
                <a:latin typeface="Segoe Light"/>
                <a:ea typeface="+mj-ea"/>
                <a:cs typeface="Arial" pitchFamily="34" charset="0"/>
              </a:rPr>
              <a:t>Datos</a:t>
            </a:r>
            <a:r>
              <a:rPr kumimoji="0" lang="en-US" sz="3200" b="0" i="1" u="none" strike="noStrike" kern="0" cap="none" spc="-151" normalizeH="0" baseline="0" noProof="0" dirty="0">
                <a:ln w="3175">
                  <a:noFill/>
                </a:ln>
                <a:effectLst>
                  <a:outerShdw blurRad="50800" dist="38100" dir="2700000" algn="tl" rotWithShape="0">
                    <a:prstClr val="black">
                      <a:alpha val="40000"/>
                    </a:prstClr>
                  </a:outerShdw>
                </a:effectLst>
                <a:uLnTx/>
                <a:uFillTx/>
                <a:latin typeface="Segoe Light"/>
                <a:ea typeface="+mj-ea"/>
                <a:cs typeface="Arial" pitchFamily="34" charset="0"/>
              </a:rPr>
              <a:t> </a:t>
            </a:r>
            <a:r>
              <a:rPr kumimoji="0" lang="en-US" sz="3200" b="0" i="1" u="none" strike="noStrike" kern="0" cap="none" spc="-151" normalizeH="0" baseline="0" noProof="0" dirty="0" err="1">
                <a:ln w="3175">
                  <a:noFill/>
                </a:ln>
                <a:effectLst>
                  <a:outerShdw blurRad="50800" dist="38100" dir="2700000" algn="tl" rotWithShape="0">
                    <a:prstClr val="black">
                      <a:alpha val="40000"/>
                    </a:prstClr>
                  </a:outerShdw>
                </a:effectLst>
                <a:uLnTx/>
                <a:uFillTx/>
                <a:latin typeface="Segoe Light"/>
                <a:ea typeface="+mj-ea"/>
                <a:cs typeface="Arial" pitchFamily="34" charset="0"/>
              </a:rPr>
              <a:t>hasta</a:t>
            </a:r>
            <a:r>
              <a:rPr kumimoji="0" lang="en-US" sz="3200" b="0" i="1" u="none" strike="noStrike" kern="0" cap="none" spc="-151" normalizeH="0" baseline="0" noProof="0" dirty="0">
                <a:ln w="3175">
                  <a:noFill/>
                </a:ln>
                <a:effectLst>
                  <a:outerShdw blurRad="50800" dist="38100" dir="2700000" algn="tl" rotWithShape="0">
                    <a:prstClr val="black">
                      <a:alpha val="40000"/>
                    </a:prstClr>
                  </a:outerShdw>
                </a:effectLst>
                <a:uLnTx/>
                <a:uFillTx/>
                <a:latin typeface="Segoe Light"/>
                <a:ea typeface="+mj-ea"/>
                <a:cs typeface="Arial" pitchFamily="34" charset="0"/>
              </a:rPr>
              <a:t> el </a:t>
            </a:r>
            <a:r>
              <a:rPr kumimoji="0" lang="en-US" sz="3200" b="0" i="1" u="none" strike="noStrike" kern="0" cap="none" spc="-151" normalizeH="0" baseline="0" noProof="0" dirty="0" err="1">
                <a:ln w="3175">
                  <a:noFill/>
                </a:ln>
                <a:effectLst>
                  <a:outerShdw blurRad="50800" dist="38100" dir="2700000" algn="tl" rotWithShape="0">
                    <a:prstClr val="black">
                      <a:alpha val="40000"/>
                    </a:prstClr>
                  </a:outerShdw>
                </a:effectLst>
                <a:uLnTx/>
                <a:uFillTx/>
                <a:latin typeface="Segoe Light"/>
                <a:ea typeface="+mj-ea"/>
                <a:cs typeface="Arial" pitchFamily="34" charset="0"/>
              </a:rPr>
              <a:t>Escritorio</a:t>
            </a:r>
            <a:endParaRPr kumimoji="0" lang="en-US" sz="3200" b="0" i="1" u="none" strike="noStrike" kern="0" cap="none" spc="-151" normalizeH="0" baseline="0" noProof="0" dirty="0">
              <a:ln w="3175">
                <a:noFill/>
              </a:ln>
              <a:effectLst>
                <a:outerShdw blurRad="50800" dist="38100" dir="2700000" algn="tl" rotWithShape="0">
                  <a:prstClr val="black">
                    <a:alpha val="40000"/>
                  </a:prstClr>
                </a:outerShdw>
              </a:effectLst>
              <a:uLnTx/>
              <a:uFillTx/>
              <a:latin typeface="Segoe Light"/>
              <a:ea typeface="+mj-ea"/>
              <a:cs typeface="Arial" pitchFamily="34" charset="0"/>
            </a:endParaRPr>
          </a:p>
        </p:txBody>
      </p:sp>
    </p:spTree>
    <p:extLst>
      <p:ext uri="{BB962C8B-B14F-4D97-AF65-F5344CB8AC3E}">
        <p14:creationId xmlns="" xmlns:p14="http://schemas.microsoft.com/office/powerpoint/2010/main" val="280754084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500"/>
                                        <p:tgtEl>
                                          <p:spTgt spid="53"/>
                                        </p:tgtEl>
                                        <p:attrNameLst>
                                          <p:attrName>ppt_w</p:attrName>
                                        </p:attrNameLst>
                                      </p:cBhvr>
                                      <p:tavLst>
                                        <p:tav tm="0">
                                          <p:val>
                                            <p:strVal val="ppt_w"/>
                                          </p:val>
                                        </p:tav>
                                        <p:tav tm="100000">
                                          <p:val>
                                            <p:fltVal val="0"/>
                                          </p:val>
                                        </p:tav>
                                      </p:tavLst>
                                    </p:anim>
                                    <p:anim calcmode="lin" valueType="num">
                                      <p:cBhvr>
                                        <p:cTn id="7" dur="500"/>
                                        <p:tgtEl>
                                          <p:spTgt spid="53"/>
                                        </p:tgtEl>
                                        <p:attrNameLst>
                                          <p:attrName>ppt_h</p:attrName>
                                        </p:attrNameLst>
                                      </p:cBhvr>
                                      <p:tavLst>
                                        <p:tav tm="0">
                                          <p:val>
                                            <p:strVal val="ppt_h"/>
                                          </p:val>
                                        </p:tav>
                                        <p:tav tm="100000">
                                          <p:val>
                                            <p:fltVal val="0"/>
                                          </p:val>
                                        </p:tav>
                                      </p:tavLst>
                                    </p:anim>
                                    <p:animEffect transition="out" filter="fade">
                                      <p:cBhvr>
                                        <p:cTn id="8" dur="500"/>
                                        <p:tgtEl>
                                          <p:spTgt spid="53"/>
                                        </p:tgtEl>
                                      </p:cBhvr>
                                    </p:animEffect>
                                    <p:set>
                                      <p:cBhvr>
                                        <p:cTn id="9" dur="1" fill="hold">
                                          <p:stCondLst>
                                            <p:cond delay="499"/>
                                          </p:stCondLst>
                                        </p:cTn>
                                        <p:tgtEl>
                                          <p:spTgt spid="53"/>
                                        </p:tgtEl>
                                        <p:attrNameLst>
                                          <p:attrName>style.visibility</p:attrName>
                                        </p:attrNameLst>
                                      </p:cBhvr>
                                      <p:to>
                                        <p:strVal val="hidden"/>
                                      </p:to>
                                    </p:set>
                                  </p:childTnLst>
                                </p:cTn>
                              </p:par>
                              <p:par>
                                <p:cTn id="10" presetID="55" presetClass="entr" presetSubtype="0" fill="hold" nodeType="with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ppt_w</p:attrName>
                                        </p:attrNameLst>
                                      </p:cBhvr>
                                      <p:tavLst>
                                        <p:tav tm="0">
                                          <p:val>
                                            <p:strVal val="#ppt_w*0.70"/>
                                          </p:val>
                                        </p:tav>
                                        <p:tav tm="100000">
                                          <p:val>
                                            <p:strVal val="#ppt_w"/>
                                          </p:val>
                                        </p:tav>
                                      </p:tavLst>
                                    </p:anim>
                                    <p:anim calcmode="lin" valueType="num">
                                      <p:cBhvr>
                                        <p:cTn id="13" dur="500" fill="hold"/>
                                        <p:tgtEl>
                                          <p:spTgt spid="50"/>
                                        </p:tgtEl>
                                        <p:attrNameLst>
                                          <p:attrName>ppt_h</p:attrName>
                                        </p:attrNameLst>
                                      </p:cBhvr>
                                      <p:tavLst>
                                        <p:tav tm="0">
                                          <p:val>
                                            <p:strVal val="#ppt_h"/>
                                          </p:val>
                                        </p:tav>
                                        <p:tav tm="100000">
                                          <p:val>
                                            <p:strVal val="#ppt_h"/>
                                          </p:val>
                                        </p:tav>
                                      </p:tavLst>
                                    </p:anim>
                                    <p:animEffect transition="in" filter="fade">
                                      <p:cBhvr>
                                        <p:cTn id="14" dur="500"/>
                                        <p:tgtEl>
                                          <p:spTgt spid="50"/>
                                        </p:tgtEl>
                                      </p:cBhvr>
                                    </p:animEffect>
                                  </p:childTnLst>
                                </p:cTn>
                              </p:par>
                              <p:par>
                                <p:cTn id="15" presetID="10" presetClass="exit" presetSubtype="0" fill="hold" nodeType="withEffect">
                                  <p:stCondLst>
                                    <p:cond delay="0"/>
                                  </p:stCondLst>
                                  <p:childTnLst>
                                    <p:animEffect transition="out" filter="fade">
                                      <p:cBhvr>
                                        <p:cTn id="16" dur="1000"/>
                                        <p:tgtEl>
                                          <p:spTgt spid="50"/>
                                        </p:tgtEl>
                                      </p:cBhvr>
                                    </p:animEffect>
                                    <p:set>
                                      <p:cBhvr>
                                        <p:cTn id="17" dur="1" fill="hold">
                                          <p:stCondLst>
                                            <p:cond delay="999"/>
                                          </p:stCondLst>
                                        </p:cTn>
                                        <p:tgtEl>
                                          <p:spTgt spid="50"/>
                                        </p:tgtEl>
                                        <p:attrNameLst>
                                          <p:attrName>style.visibility</p:attrName>
                                        </p:attrNameLst>
                                      </p:cBhvr>
                                      <p:to>
                                        <p:strVal val="hidden"/>
                                      </p:to>
                                    </p:set>
                                  </p:childTnLst>
                                </p:cTn>
                              </p:par>
                            </p:childTnLst>
                          </p:cTn>
                        </p:par>
                        <p:par>
                          <p:cTn id="18" fill="hold">
                            <p:stCondLst>
                              <p:cond delay="1000"/>
                            </p:stCondLst>
                            <p:childTnLst>
                              <p:par>
                                <p:cTn id="19" presetID="42" presetClass="path" presetSubtype="0" accel="50000" decel="50000" fill="hold" nodeType="afterEffect">
                                  <p:stCondLst>
                                    <p:cond delay="0"/>
                                  </p:stCondLst>
                                  <p:childTnLst>
                                    <p:animMotion origin="layout" path="M 2.70833E-6 -3.01573E-6 L 2.70833E-6 0.10546 " pathEditMode="relative" rAng="0" ptsTypes="AA">
                                      <p:cBhvr>
                                        <p:cTn id="20" dur="1000" fill="hold"/>
                                        <p:tgtEl>
                                          <p:spTgt spid="52"/>
                                        </p:tgtEl>
                                        <p:attrNameLst>
                                          <p:attrName>ppt_x</p:attrName>
                                          <p:attrName>ppt_y</p:attrName>
                                        </p:attrNameLst>
                                      </p:cBhvr>
                                      <p:rCtr x="0" y="53"/>
                                    </p:animMotion>
                                  </p:childTnLst>
                                </p:cTn>
                              </p:par>
                              <p:par>
                                <p:cTn id="21" presetID="64" presetClass="path" presetSubtype="0" accel="50000" decel="50000" fill="hold" nodeType="withEffect">
                                  <p:stCondLst>
                                    <p:cond delay="0"/>
                                  </p:stCondLst>
                                  <p:childTnLst>
                                    <p:animMotion origin="layout" path="M 1.66667E-6 -2.88622E-6 L 1.66667E-6 -0.10476 " pathEditMode="relative" rAng="0" ptsTypes="AA">
                                      <p:cBhvr>
                                        <p:cTn id="22" dur="1000" fill="hold"/>
                                        <p:tgtEl>
                                          <p:spTgt spid="51"/>
                                        </p:tgtEl>
                                        <p:attrNameLst>
                                          <p:attrName>ppt_x</p:attrName>
                                          <p:attrName>ppt_y</p:attrName>
                                        </p:attrNameLst>
                                      </p:cBhvr>
                                      <p:rCtr x="0" y="-52"/>
                                    </p:animMotion>
                                  </p:childTnLst>
                                </p:cTn>
                              </p:par>
                            </p:childTnLst>
                          </p:cTn>
                        </p:par>
                        <p:par>
                          <p:cTn id="23" fill="hold">
                            <p:stCondLst>
                              <p:cond delay="2000"/>
                            </p:stCondLst>
                            <p:childTnLst>
                              <p:par>
                                <p:cTn id="24" presetID="10" presetClass="exit" presetSubtype="0" fill="hold" nodeType="afterEffect">
                                  <p:stCondLst>
                                    <p:cond delay="0"/>
                                  </p:stCondLst>
                                  <p:childTnLst>
                                    <p:animEffect transition="out" filter="fade">
                                      <p:cBhvr>
                                        <p:cTn id="25" dur="700"/>
                                        <p:tgtEl>
                                          <p:spTgt spid="51"/>
                                        </p:tgtEl>
                                      </p:cBhvr>
                                    </p:animEffect>
                                    <p:set>
                                      <p:cBhvr>
                                        <p:cTn id="26" dur="1" fill="hold">
                                          <p:stCondLst>
                                            <p:cond delay="699"/>
                                          </p:stCondLst>
                                        </p:cTn>
                                        <p:tgtEl>
                                          <p:spTgt spid="51"/>
                                        </p:tgtEl>
                                        <p:attrNameLst>
                                          <p:attrName>style.visibility</p:attrName>
                                        </p:attrNameLst>
                                      </p:cBhvr>
                                      <p:to>
                                        <p:strVal val="hidden"/>
                                      </p:to>
                                    </p:set>
                                  </p:childTnLst>
                                </p:cTn>
                              </p:par>
                              <p:par>
                                <p:cTn id="27" presetID="42" presetClass="exit" presetSubtype="0" fill="hold" nodeType="withEffect">
                                  <p:stCondLst>
                                    <p:cond delay="0"/>
                                  </p:stCondLst>
                                  <p:childTnLst>
                                    <p:animEffect transition="out" filter="fade">
                                      <p:cBhvr>
                                        <p:cTn id="28" dur="500"/>
                                        <p:tgtEl>
                                          <p:spTgt spid="52"/>
                                        </p:tgtEl>
                                      </p:cBhvr>
                                    </p:animEffect>
                                    <p:anim calcmode="lin" valueType="num">
                                      <p:cBhvr>
                                        <p:cTn id="29" dur="500"/>
                                        <p:tgtEl>
                                          <p:spTgt spid="52"/>
                                        </p:tgtEl>
                                        <p:attrNameLst>
                                          <p:attrName>ppt_x</p:attrName>
                                        </p:attrNameLst>
                                      </p:cBhvr>
                                      <p:tavLst>
                                        <p:tav tm="0">
                                          <p:val>
                                            <p:strVal val="ppt_x"/>
                                          </p:val>
                                        </p:tav>
                                        <p:tav tm="100000">
                                          <p:val>
                                            <p:strVal val="ppt_x"/>
                                          </p:val>
                                        </p:tav>
                                      </p:tavLst>
                                    </p:anim>
                                    <p:anim calcmode="lin" valueType="num">
                                      <p:cBhvr>
                                        <p:cTn id="30" dur="500"/>
                                        <p:tgtEl>
                                          <p:spTgt spid="52"/>
                                        </p:tgtEl>
                                        <p:attrNameLst>
                                          <p:attrName>ppt_y</p:attrName>
                                        </p:attrNameLst>
                                      </p:cBhvr>
                                      <p:tavLst>
                                        <p:tav tm="0">
                                          <p:val>
                                            <p:strVal val="ppt_y"/>
                                          </p:val>
                                        </p:tav>
                                        <p:tav tm="100000">
                                          <p:val>
                                            <p:strVal val="ppt_y+.1"/>
                                          </p:val>
                                        </p:tav>
                                      </p:tavLst>
                                    </p:anim>
                                    <p:set>
                                      <p:cBhvr>
                                        <p:cTn id="31" dur="1" fill="hold">
                                          <p:stCondLst>
                                            <p:cond delay="499"/>
                                          </p:stCondLst>
                                        </p:cTn>
                                        <p:tgtEl>
                                          <p:spTgt spid="52"/>
                                        </p:tgtEl>
                                        <p:attrNameLst>
                                          <p:attrName>style.visibility</p:attrName>
                                        </p:attrNameLst>
                                      </p:cBhvr>
                                      <p:to>
                                        <p:strVal val="hidden"/>
                                      </p:to>
                                    </p:set>
                                  </p:childTnLst>
                                </p:cTn>
                              </p:par>
                            </p:childTnLst>
                          </p:cTn>
                        </p:par>
                        <p:par>
                          <p:cTn id="32" fill="hold">
                            <p:stCondLst>
                              <p:cond delay="2700"/>
                            </p:stCondLst>
                            <p:childTnLst>
                              <p:par>
                                <p:cTn id="33" presetID="10" presetClass="exit" presetSubtype="0" fill="hold" nodeType="afterEffect">
                                  <p:stCondLst>
                                    <p:cond delay="0"/>
                                  </p:stCondLst>
                                  <p:childTnLst>
                                    <p:animEffect transition="out" filter="fade">
                                      <p:cBhvr>
                                        <p:cTn id="34" dur="500"/>
                                        <p:tgtEl>
                                          <p:spTgt spid="58"/>
                                        </p:tgtEl>
                                      </p:cBhvr>
                                    </p:animEffect>
                                    <p:set>
                                      <p:cBhvr>
                                        <p:cTn id="35" dur="1" fill="hold">
                                          <p:stCondLst>
                                            <p:cond delay="499"/>
                                          </p:stCondLst>
                                        </p:cTn>
                                        <p:tgtEl>
                                          <p:spTgt spid="58"/>
                                        </p:tgtEl>
                                        <p:attrNameLst>
                                          <p:attrName>style.visibility</p:attrName>
                                        </p:attrNameLst>
                                      </p:cBhvr>
                                      <p:to>
                                        <p:strVal val="hidden"/>
                                      </p:to>
                                    </p:set>
                                  </p:childTnLst>
                                </p:cTn>
                              </p:par>
                            </p:childTnLst>
                          </p:cTn>
                        </p:par>
                        <p:par>
                          <p:cTn id="36" fill="hold">
                            <p:stCondLst>
                              <p:cond delay="3200"/>
                            </p:stCondLst>
                            <p:childTnLst>
                              <p:par>
                                <p:cTn id="37" presetID="10" presetClass="exit" presetSubtype="0" fill="hold" nodeType="afterEffect">
                                  <p:stCondLst>
                                    <p:cond delay="0"/>
                                  </p:stCondLst>
                                  <p:childTnLst>
                                    <p:animEffect transition="out" filter="fade">
                                      <p:cBhvr>
                                        <p:cTn id="38" dur="500"/>
                                        <p:tgtEl>
                                          <p:spTgt spid="61"/>
                                        </p:tgtEl>
                                      </p:cBhvr>
                                    </p:animEffect>
                                    <p:set>
                                      <p:cBhvr>
                                        <p:cTn id="39" dur="1" fill="hold">
                                          <p:stCondLst>
                                            <p:cond delay="499"/>
                                          </p:stCondLst>
                                        </p:cTn>
                                        <p:tgtEl>
                                          <p:spTgt spid="61"/>
                                        </p:tgtEl>
                                        <p:attrNameLst>
                                          <p:attrName>style.visibility</p:attrName>
                                        </p:attrNameLst>
                                      </p:cBhvr>
                                      <p:to>
                                        <p:strVal val="hidden"/>
                                      </p:to>
                                    </p:set>
                                  </p:childTnLst>
                                </p:cTn>
                              </p:par>
                              <p:par>
                                <p:cTn id="40" presetID="42"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750"/>
                                        <p:tgtEl>
                                          <p:spTgt spid="26"/>
                                        </p:tgtEl>
                                      </p:cBhvr>
                                    </p:animEffect>
                                    <p:anim calcmode="lin" valueType="num">
                                      <p:cBhvr>
                                        <p:cTn id="43" dur="750" fill="hold"/>
                                        <p:tgtEl>
                                          <p:spTgt spid="26"/>
                                        </p:tgtEl>
                                        <p:attrNameLst>
                                          <p:attrName>ppt_x</p:attrName>
                                        </p:attrNameLst>
                                      </p:cBhvr>
                                      <p:tavLst>
                                        <p:tav tm="0">
                                          <p:val>
                                            <p:strVal val="#ppt_x"/>
                                          </p:val>
                                        </p:tav>
                                        <p:tav tm="100000">
                                          <p:val>
                                            <p:strVal val="#ppt_x"/>
                                          </p:val>
                                        </p:tav>
                                      </p:tavLst>
                                    </p:anim>
                                    <p:anim calcmode="lin" valueType="num">
                                      <p:cBhvr>
                                        <p:cTn id="44" dur="750" fill="hold"/>
                                        <p:tgtEl>
                                          <p:spTgt spid="2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750"/>
                                        <p:tgtEl>
                                          <p:spTgt spid="39"/>
                                        </p:tgtEl>
                                      </p:cBhvr>
                                    </p:animEffect>
                                    <p:anim calcmode="lin" valueType="num">
                                      <p:cBhvr>
                                        <p:cTn id="48" dur="750" fill="hold"/>
                                        <p:tgtEl>
                                          <p:spTgt spid="39"/>
                                        </p:tgtEl>
                                        <p:attrNameLst>
                                          <p:attrName>ppt_x</p:attrName>
                                        </p:attrNameLst>
                                      </p:cBhvr>
                                      <p:tavLst>
                                        <p:tav tm="0">
                                          <p:val>
                                            <p:strVal val="#ppt_x"/>
                                          </p:val>
                                        </p:tav>
                                        <p:tav tm="100000">
                                          <p:val>
                                            <p:strVal val="#ppt_x"/>
                                          </p:val>
                                        </p:tav>
                                      </p:tavLst>
                                    </p:anim>
                                    <p:anim calcmode="lin" valueType="num">
                                      <p:cBhvr>
                                        <p:cTn id="49" dur="750" fill="hold"/>
                                        <p:tgtEl>
                                          <p:spTgt spid="39"/>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750"/>
                                        <p:tgtEl>
                                          <p:spTgt spid="2"/>
                                        </p:tgtEl>
                                      </p:cBhvr>
                                    </p:animEffect>
                                    <p:anim calcmode="lin" valueType="num">
                                      <p:cBhvr>
                                        <p:cTn id="53" dur="750" fill="hold"/>
                                        <p:tgtEl>
                                          <p:spTgt spid="2"/>
                                        </p:tgtEl>
                                        <p:attrNameLst>
                                          <p:attrName>ppt_x</p:attrName>
                                        </p:attrNameLst>
                                      </p:cBhvr>
                                      <p:tavLst>
                                        <p:tav tm="0">
                                          <p:val>
                                            <p:strVal val="#ppt_x"/>
                                          </p:val>
                                        </p:tav>
                                        <p:tav tm="100000">
                                          <p:val>
                                            <p:strVal val="#ppt_x"/>
                                          </p:val>
                                        </p:tav>
                                      </p:tavLst>
                                    </p:anim>
                                    <p:anim calcmode="lin" valueType="num">
                                      <p:cBhvr>
                                        <p:cTn id="54" dur="750" fill="hold"/>
                                        <p:tgtEl>
                                          <p:spTgt spid="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750"/>
                                        <p:tgtEl>
                                          <p:spTgt spid="8"/>
                                        </p:tgtEl>
                                      </p:cBhvr>
                                    </p:animEffect>
                                    <p:anim calcmode="lin" valueType="num">
                                      <p:cBhvr>
                                        <p:cTn id="58" dur="750" fill="hold"/>
                                        <p:tgtEl>
                                          <p:spTgt spid="8"/>
                                        </p:tgtEl>
                                        <p:attrNameLst>
                                          <p:attrName>ppt_x</p:attrName>
                                        </p:attrNameLst>
                                      </p:cBhvr>
                                      <p:tavLst>
                                        <p:tav tm="0">
                                          <p:val>
                                            <p:strVal val="#ppt_x"/>
                                          </p:val>
                                        </p:tav>
                                        <p:tav tm="100000">
                                          <p:val>
                                            <p:strVal val="#ppt_x"/>
                                          </p:val>
                                        </p:tav>
                                      </p:tavLst>
                                    </p:anim>
                                    <p:anim calcmode="lin" valueType="num">
                                      <p:cBhvr>
                                        <p:cTn id="59" dur="750" fill="hold"/>
                                        <p:tgtEl>
                                          <p:spTgt spid="8"/>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750"/>
                                        <p:tgtEl>
                                          <p:spTgt spid="12"/>
                                        </p:tgtEl>
                                      </p:cBhvr>
                                    </p:animEffect>
                                    <p:anim calcmode="lin" valueType="num">
                                      <p:cBhvr>
                                        <p:cTn id="63" dur="750" fill="hold"/>
                                        <p:tgtEl>
                                          <p:spTgt spid="12"/>
                                        </p:tgtEl>
                                        <p:attrNameLst>
                                          <p:attrName>ppt_x</p:attrName>
                                        </p:attrNameLst>
                                      </p:cBhvr>
                                      <p:tavLst>
                                        <p:tav tm="0">
                                          <p:val>
                                            <p:strVal val="#ppt_x"/>
                                          </p:val>
                                        </p:tav>
                                        <p:tav tm="100000">
                                          <p:val>
                                            <p:strVal val="#ppt_x"/>
                                          </p:val>
                                        </p:tav>
                                      </p:tavLst>
                                    </p:anim>
                                    <p:anim calcmode="lin" valueType="num">
                                      <p:cBhvr>
                                        <p:cTn id="64" dur="750" fill="hold"/>
                                        <p:tgtEl>
                                          <p:spTgt spid="12"/>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1000"/>
                                        <p:tgtEl>
                                          <p:spTgt spid="46"/>
                                        </p:tgtEl>
                                      </p:cBhvr>
                                    </p:animEffect>
                                    <p:anim calcmode="lin" valueType="num">
                                      <p:cBhvr>
                                        <p:cTn id="68" dur="1000" fill="hold"/>
                                        <p:tgtEl>
                                          <p:spTgt spid="46"/>
                                        </p:tgtEl>
                                        <p:attrNameLst>
                                          <p:attrName>ppt_x</p:attrName>
                                        </p:attrNameLst>
                                      </p:cBhvr>
                                      <p:tavLst>
                                        <p:tav tm="0">
                                          <p:val>
                                            <p:strVal val="#ppt_x"/>
                                          </p:val>
                                        </p:tav>
                                        <p:tav tm="100000">
                                          <p:val>
                                            <p:strVal val="#ppt_x"/>
                                          </p:val>
                                        </p:tav>
                                      </p:tavLst>
                                    </p:anim>
                                    <p:anim calcmode="lin" valueType="num">
                                      <p:cBhvr>
                                        <p:cTn id="69" dur="1000" fill="hold"/>
                                        <p:tgtEl>
                                          <p:spTgt spid="46"/>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1000"/>
                                        <p:tgtEl>
                                          <p:spTgt spid="47"/>
                                        </p:tgtEl>
                                      </p:cBhvr>
                                    </p:animEffect>
                                    <p:anim calcmode="lin" valueType="num">
                                      <p:cBhvr>
                                        <p:cTn id="73" dur="1000" fill="hold"/>
                                        <p:tgtEl>
                                          <p:spTgt spid="47"/>
                                        </p:tgtEl>
                                        <p:attrNameLst>
                                          <p:attrName>ppt_x</p:attrName>
                                        </p:attrNameLst>
                                      </p:cBhvr>
                                      <p:tavLst>
                                        <p:tav tm="0">
                                          <p:val>
                                            <p:strVal val="#ppt_x"/>
                                          </p:val>
                                        </p:tav>
                                        <p:tav tm="100000">
                                          <p:val>
                                            <p:strVal val="#ppt_x"/>
                                          </p:val>
                                        </p:tav>
                                      </p:tavLst>
                                    </p:anim>
                                    <p:anim calcmode="lin" valueType="num">
                                      <p:cBhvr>
                                        <p:cTn id="74" dur="1000" fill="hold"/>
                                        <p:tgtEl>
                                          <p:spTgt spid="47"/>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1000"/>
                                        <p:tgtEl>
                                          <p:spTgt spid="49"/>
                                        </p:tgtEl>
                                      </p:cBhvr>
                                    </p:animEffect>
                                    <p:anim calcmode="lin" valueType="num">
                                      <p:cBhvr>
                                        <p:cTn id="83" dur="1000" fill="hold"/>
                                        <p:tgtEl>
                                          <p:spTgt spid="49"/>
                                        </p:tgtEl>
                                        <p:attrNameLst>
                                          <p:attrName>ppt_x</p:attrName>
                                        </p:attrNameLst>
                                      </p:cBhvr>
                                      <p:tavLst>
                                        <p:tav tm="0">
                                          <p:val>
                                            <p:strVal val="#ppt_x"/>
                                          </p:val>
                                        </p:tav>
                                        <p:tav tm="100000">
                                          <p:val>
                                            <p:strVal val="#ppt_x"/>
                                          </p:val>
                                        </p:tav>
                                      </p:tavLst>
                                    </p:anim>
                                    <p:anim calcmode="lin" valueType="num">
                                      <p:cBhvr>
                                        <p:cTn id="84" dur="1000" fill="hold"/>
                                        <p:tgtEl>
                                          <p:spTgt spid="49"/>
                                        </p:tgtEl>
                                        <p:attrNameLst>
                                          <p:attrName>ppt_y</p:attrName>
                                        </p:attrNameLst>
                                      </p:cBhvr>
                                      <p:tavLst>
                                        <p:tav tm="0">
                                          <p:val>
                                            <p:strVal val="#ppt_y+.1"/>
                                          </p:val>
                                        </p:tav>
                                        <p:tav tm="100000">
                                          <p:val>
                                            <p:strVal val="#ppt_y"/>
                                          </p:val>
                                        </p:tav>
                                      </p:tavLst>
                                    </p:anim>
                                  </p:childTnLst>
                                </p:cTn>
                              </p:par>
                            </p:childTnLst>
                          </p:cTn>
                        </p:par>
                        <p:par>
                          <p:cTn id="85" fill="hold">
                            <p:stCondLst>
                              <p:cond delay="4200"/>
                            </p:stCondLst>
                            <p:childTnLst>
                              <p:par>
                                <p:cTn id="86" presetID="10" presetClass="entr" presetSubtype="0" fill="hold" grpId="0" nodeType="after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fade">
                                      <p:cBhvr>
                                        <p:cTn id="88" dur="500"/>
                                        <p:tgtEl>
                                          <p:spTgt spid="70"/>
                                        </p:tgtEl>
                                      </p:cBhvr>
                                    </p:animEffect>
                                  </p:childTnLst>
                                </p:cTn>
                              </p:par>
                              <p:par>
                                <p:cTn id="89" presetID="10" presetClass="entr" presetSubtype="0" fill="hold" nodeType="withEffect">
                                  <p:stCondLst>
                                    <p:cond delay="0"/>
                                  </p:stCondLst>
                                  <p:childTnLst>
                                    <p:set>
                                      <p:cBhvr>
                                        <p:cTn id="90" dur="1" fill="hold">
                                          <p:stCondLst>
                                            <p:cond delay="0"/>
                                          </p:stCondLst>
                                        </p:cTn>
                                        <p:tgtEl>
                                          <p:spTgt spid="71"/>
                                        </p:tgtEl>
                                        <p:attrNameLst>
                                          <p:attrName>style.visibility</p:attrName>
                                        </p:attrNameLst>
                                      </p:cBhvr>
                                      <p:to>
                                        <p:strVal val="visible"/>
                                      </p:to>
                                    </p:set>
                                    <p:animEffect transition="in" filter="fade">
                                      <p:cBhvr>
                                        <p:cTn id="9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97353" y="4085536"/>
            <a:ext cx="992579" cy="738664"/>
          </a:xfrm>
          <a:prstGeom prst="rect">
            <a:avLst/>
          </a:prstGeom>
        </p:spPr>
        <p:txBody>
          <a:bodyPr wrap="none">
            <a:spAutoFit/>
          </a:bodyPr>
          <a:lstStyle/>
          <a:p>
            <a:pPr algn="ctr" defTabSz="914099" fontAlgn="base">
              <a:spcBef>
                <a:spcPct val="0"/>
              </a:spcBef>
              <a:spcAft>
                <a:spcPct val="0"/>
              </a:spcAft>
            </a:pPr>
            <a:r>
              <a:rPr lang="es-MX" sz="4200" b="1" dirty="0" smtClean="0">
                <a:solidFill>
                  <a:srgbClr val="FF0000"/>
                </a:solidFill>
              </a:rPr>
              <a:t>NO</a:t>
            </a:r>
            <a:endParaRPr lang="es-MX" sz="4200" b="1" dirty="0">
              <a:solidFill>
                <a:srgbClr val="FF0000"/>
              </a:solidFill>
            </a:endParaRPr>
          </a:p>
        </p:txBody>
      </p:sp>
      <p:sp>
        <p:nvSpPr>
          <p:cNvPr id="5" name="Rectangle 4"/>
          <p:cNvSpPr/>
          <p:nvPr/>
        </p:nvSpPr>
        <p:spPr>
          <a:xfrm>
            <a:off x="3046435" y="1459908"/>
            <a:ext cx="6094413" cy="2308324"/>
          </a:xfrm>
          <a:prstGeom prst="rect">
            <a:avLst/>
          </a:prstGeom>
        </p:spPr>
        <p:txBody>
          <a:bodyPr>
            <a:spAutoFit/>
          </a:bodyPr>
          <a:lstStyle/>
          <a:p>
            <a:pPr algn="ctr" defTabSz="914099" fontAlgn="base">
              <a:spcBef>
                <a:spcPct val="0"/>
              </a:spcBef>
              <a:spcAft>
                <a:spcPct val="0"/>
              </a:spcAft>
            </a:pPr>
            <a:r>
              <a:rPr lang="es-MX" sz="4800" dirty="0" smtClean="0">
                <a:effectLst>
                  <a:outerShdw blurRad="38100" dist="38100" dir="2700000" algn="tl">
                    <a:srgbClr val="000000">
                      <a:alpha val="43137"/>
                    </a:srgbClr>
                  </a:outerShdw>
                </a:effectLst>
              </a:rPr>
              <a:t>Sin </a:t>
            </a:r>
            <a:r>
              <a:rPr lang="es-MX" sz="4800" dirty="0">
                <a:effectLst>
                  <a:outerShdw blurRad="38100" dist="38100" dir="2700000" algn="tl">
                    <a:srgbClr val="000000">
                      <a:alpha val="43137"/>
                    </a:srgbClr>
                  </a:outerShdw>
                </a:effectLst>
              </a:rPr>
              <a:t/>
            </a:r>
            <a:br>
              <a:rPr lang="es-MX" sz="4800" dirty="0">
                <a:effectLst>
                  <a:outerShdw blurRad="38100" dist="38100" dir="2700000" algn="tl">
                    <a:srgbClr val="000000">
                      <a:alpha val="43137"/>
                    </a:srgbClr>
                  </a:outerShdw>
                </a:effectLst>
              </a:rPr>
            </a:br>
            <a:r>
              <a:rPr lang="es-MX" sz="4800" dirty="0" smtClean="0">
                <a:effectLst>
                  <a:outerShdw blurRad="38100" dist="38100" dir="2700000" algn="tl">
                    <a:srgbClr val="000000">
                      <a:alpha val="43137"/>
                    </a:srgbClr>
                  </a:outerShdw>
                </a:effectLst>
              </a:rPr>
              <a:t>Directorio</a:t>
            </a:r>
          </a:p>
          <a:p>
            <a:pPr algn="ctr" defTabSz="914099" fontAlgn="base">
              <a:spcBef>
                <a:spcPct val="0"/>
              </a:spcBef>
              <a:spcAft>
                <a:spcPct val="0"/>
              </a:spcAft>
            </a:pPr>
            <a:r>
              <a:rPr lang="es-MX" sz="4800" dirty="0" smtClean="0">
                <a:effectLst>
                  <a:outerShdw blurRad="38100" dist="38100" dir="2700000" algn="tl">
                    <a:srgbClr val="000000">
                      <a:alpha val="43137"/>
                    </a:srgbClr>
                  </a:outerShdw>
                </a:effectLst>
              </a:rPr>
              <a:t>Activo</a:t>
            </a:r>
            <a:endParaRPr lang="es-MX" sz="4800" dirty="0">
              <a:effectLst>
                <a:outerShdw blurRad="38100" dist="38100" dir="2700000" algn="tl">
                  <a:srgbClr val="000000">
                    <a:alpha val="43137"/>
                  </a:srgbClr>
                </a:outerShdw>
              </a:effectLst>
            </a:endParaRPr>
          </a:p>
        </p:txBody>
      </p:sp>
      <p:sp>
        <p:nvSpPr>
          <p:cNvPr id="6" name="Rectangle 5"/>
          <p:cNvSpPr/>
          <p:nvPr/>
        </p:nvSpPr>
        <p:spPr>
          <a:xfrm>
            <a:off x="4866207" y="5168103"/>
            <a:ext cx="2369367" cy="615553"/>
          </a:xfrm>
          <a:prstGeom prst="rect">
            <a:avLst/>
          </a:prstGeom>
        </p:spPr>
        <p:txBody>
          <a:bodyPr wrap="none">
            <a:spAutoFit/>
          </a:bodyPr>
          <a:lstStyle/>
          <a:p>
            <a:pPr algn="ctr" defTabSz="914099" fontAlgn="base">
              <a:spcBef>
                <a:spcPct val="0"/>
              </a:spcBef>
              <a:spcAft>
                <a:spcPct val="0"/>
              </a:spcAft>
            </a:pPr>
            <a:r>
              <a:rPr lang="es-MX" sz="3400" dirty="0"/>
              <a:t>HAY </a:t>
            </a:r>
            <a:r>
              <a:rPr lang="es-MX" sz="3400" dirty="0" smtClean="0"/>
              <a:t>NUBE</a:t>
            </a:r>
            <a:endParaRPr lang="es-MX" sz="3400" dirty="0"/>
          </a:p>
        </p:txBody>
      </p:sp>
      <p:grpSp>
        <p:nvGrpSpPr>
          <p:cNvPr id="7" name="Group 6"/>
          <p:cNvGrpSpPr/>
          <p:nvPr/>
        </p:nvGrpSpPr>
        <p:grpSpPr>
          <a:xfrm>
            <a:off x="7939946" y="1434662"/>
            <a:ext cx="4011066" cy="2246133"/>
            <a:chOff x="5979255" y="1706233"/>
            <a:chExt cx="3236663" cy="2416010"/>
          </a:xfrm>
        </p:grpSpPr>
        <p:pic>
          <p:nvPicPr>
            <p:cNvPr id="8" name="Picture 4" descr="C:\Program Files\Microsoft Resource DVD Artwork\DVD_ART\Artwork_Imagery\Shapes and Graphics\Internet Cloud\cloud 1.png"/>
            <p:cNvPicPr>
              <a:picLocks noChangeAspect="1" noChangeArrowheads="1"/>
            </p:cNvPicPr>
            <p:nvPr/>
          </p:nvPicPr>
          <p:blipFill>
            <a:blip r:embed="rId2" cstate="print"/>
            <a:srcRect/>
            <a:stretch>
              <a:fillRect/>
            </a:stretch>
          </p:blipFill>
          <p:spPr bwMode="auto">
            <a:xfrm>
              <a:off x="6164670" y="2671159"/>
              <a:ext cx="2977548" cy="1451084"/>
            </a:xfrm>
            <a:prstGeom prst="rect">
              <a:avLst/>
            </a:prstGeom>
            <a:noFill/>
            <a:ln w="9525">
              <a:noFill/>
              <a:miter lim="800000"/>
              <a:headEnd/>
              <a:tailEnd/>
            </a:ln>
          </p:spPr>
        </p:pic>
        <p:pic>
          <p:nvPicPr>
            <p:cNvPr id="9" name="Picture 4" descr="C:\Program Files\Microsoft Resource DVD Artwork\DVD_ART\Artwork_Imagery\Shapes and Graphics\Internet Cloud\cloud 1.png"/>
            <p:cNvPicPr>
              <a:picLocks noChangeAspect="1" noChangeArrowheads="1"/>
            </p:cNvPicPr>
            <p:nvPr/>
          </p:nvPicPr>
          <p:blipFill>
            <a:blip r:embed="rId2" cstate="print"/>
            <a:srcRect/>
            <a:stretch>
              <a:fillRect/>
            </a:stretch>
          </p:blipFill>
          <p:spPr bwMode="auto">
            <a:xfrm>
              <a:off x="5979255" y="1706233"/>
              <a:ext cx="1979975" cy="964925"/>
            </a:xfrm>
            <a:prstGeom prst="rect">
              <a:avLst/>
            </a:prstGeom>
            <a:noFill/>
            <a:ln w="9525">
              <a:noFill/>
              <a:miter lim="800000"/>
              <a:headEnd/>
              <a:tailEnd/>
            </a:ln>
          </p:spPr>
        </p:pic>
        <p:pic>
          <p:nvPicPr>
            <p:cNvPr id="10" name="Picture 4" descr="C:\Program Files\Microsoft Resource DVD Artwork\DVD_ART\Artwork_Imagery\Shapes and Graphics\Internet Cloud\cloud 1.png"/>
            <p:cNvPicPr>
              <a:picLocks noChangeAspect="1" noChangeArrowheads="1"/>
            </p:cNvPicPr>
            <p:nvPr/>
          </p:nvPicPr>
          <p:blipFill>
            <a:blip r:embed="rId3" cstate="print"/>
            <a:srcRect/>
            <a:stretch>
              <a:fillRect/>
            </a:stretch>
          </p:blipFill>
          <p:spPr bwMode="auto">
            <a:xfrm>
              <a:off x="7959230" y="2115102"/>
              <a:ext cx="1256688" cy="612437"/>
            </a:xfrm>
            <a:prstGeom prst="rect">
              <a:avLst/>
            </a:prstGeom>
            <a:noFill/>
            <a:ln w="9525">
              <a:noFill/>
              <a:miter lim="800000"/>
              <a:headEnd/>
              <a:tailEnd/>
            </a:ln>
          </p:spPr>
        </p:pic>
      </p:grpSp>
      <p:grpSp>
        <p:nvGrpSpPr>
          <p:cNvPr id="11" name="Group 10"/>
          <p:cNvGrpSpPr/>
          <p:nvPr/>
        </p:nvGrpSpPr>
        <p:grpSpPr>
          <a:xfrm>
            <a:off x="200503" y="3279236"/>
            <a:ext cx="3498175" cy="1958923"/>
            <a:chOff x="5979255" y="1706233"/>
            <a:chExt cx="3236663" cy="2416010"/>
          </a:xfrm>
        </p:grpSpPr>
        <p:pic>
          <p:nvPicPr>
            <p:cNvPr id="12" name="Picture 4" descr="C:\Program Files\Microsoft Resource DVD Artwork\DVD_ART\Artwork_Imagery\Shapes and Graphics\Internet Cloud\cloud 1.png"/>
            <p:cNvPicPr>
              <a:picLocks noChangeAspect="1" noChangeArrowheads="1"/>
            </p:cNvPicPr>
            <p:nvPr/>
          </p:nvPicPr>
          <p:blipFill>
            <a:blip r:embed="rId2" cstate="print"/>
            <a:srcRect/>
            <a:stretch>
              <a:fillRect/>
            </a:stretch>
          </p:blipFill>
          <p:spPr bwMode="auto">
            <a:xfrm>
              <a:off x="6164670" y="2671159"/>
              <a:ext cx="2977548" cy="1451084"/>
            </a:xfrm>
            <a:prstGeom prst="rect">
              <a:avLst/>
            </a:prstGeom>
            <a:noFill/>
            <a:ln w="9525">
              <a:noFill/>
              <a:miter lim="800000"/>
              <a:headEnd/>
              <a:tailEnd/>
            </a:ln>
          </p:spPr>
        </p:pic>
        <p:pic>
          <p:nvPicPr>
            <p:cNvPr id="13" name="Picture 4" descr="C:\Program Files\Microsoft Resource DVD Artwork\DVD_ART\Artwork_Imagery\Shapes and Graphics\Internet Cloud\cloud 1.png"/>
            <p:cNvPicPr>
              <a:picLocks noChangeAspect="1" noChangeArrowheads="1"/>
            </p:cNvPicPr>
            <p:nvPr/>
          </p:nvPicPr>
          <p:blipFill>
            <a:blip r:embed="rId4" cstate="print"/>
            <a:srcRect/>
            <a:stretch>
              <a:fillRect/>
            </a:stretch>
          </p:blipFill>
          <p:spPr bwMode="auto">
            <a:xfrm>
              <a:off x="5979255" y="1706233"/>
              <a:ext cx="1979975" cy="964925"/>
            </a:xfrm>
            <a:prstGeom prst="rect">
              <a:avLst/>
            </a:prstGeom>
            <a:noFill/>
            <a:ln w="9525">
              <a:noFill/>
              <a:miter lim="800000"/>
              <a:headEnd/>
              <a:tailEnd/>
            </a:ln>
          </p:spPr>
        </p:pic>
        <p:pic>
          <p:nvPicPr>
            <p:cNvPr id="14" name="Picture 4" descr="C:\Program Files\Microsoft Resource DVD Artwork\DVD_ART\Artwork_Imagery\Shapes and Graphics\Internet Cloud\cloud 1.png"/>
            <p:cNvPicPr>
              <a:picLocks noChangeAspect="1" noChangeArrowheads="1"/>
            </p:cNvPicPr>
            <p:nvPr/>
          </p:nvPicPr>
          <p:blipFill>
            <a:blip r:embed="rId5" cstate="print"/>
            <a:srcRect/>
            <a:stretch>
              <a:fillRect/>
            </a:stretch>
          </p:blipFill>
          <p:spPr bwMode="auto">
            <a:xfrm>
              <a:off x="7959230" y="2115102"/>
              <a:ext cx="1256688" cy="612437"/>
            </a:xfrm>
            <a:prstGeom prst="rect">
              <a:avLst/>
            </a:prstGeom>
            <a:noFill/>
            <a:ln w="9525">
              <a:noFill/>
              <a:miter lim="800000"/>
              <a:headEnd/>
              <a:tailEnd/>
            </a:ln>
          </p:spPr>
        </p:pic>
      </p:grpSp>
      <p:sp>
        <p:nvSpPr>
          <p:cNvPr id="15" name="Line 10"/>
          <p:cNvSpPr>
            <a:spLocks noChangeShapeType="1"/>
          </p:cNvSpPr>
          <p:nvPr/>
        </p:nvSpPr>
        <p:spPr bwMode="auto">
          <a:xfrm flipH="1" flipV="1">
            <a:off x="11217608" y="6242273"/>
            <a:ext cx="0" cy="396875"/>
          </a:xfrm>
          <a:prstGeom prst="line">
            <a:avLst/>
          </a:prstGeom>
          <a:noFill/>
          <a:ln w="6350">
            <a:solidFill>
              <a:schemeClr val="tx1"/>
            </a:solidFill>
            <a:round/>
            <a:headEnd/>
            <a:tailEnd/>
          </a:ln>
        </p:spPr>
        <p:txBody>
          <a:bodyPr/>
          <a:lstStyle/>
          <a:p>
            <a:pPr fontAlgn="auto">
              <a:spcBef>
                <a:spcPts val="0"/>
              </a:spcBef>
              <a:spcAft>
                <a:spcPts val="0"/>
              </a:spcAft>
              <a:defRPr/>
            </a:pPr>
            <a:endParaRPr lang="en-US" dirty="0">
              <a:solidFill>
                <a:prstClr val="black"/>
              </a:solidFill>
            </a:endParaRPr>
          </a:p>
        </p:txBody>
      </p:sp>
      <p:pic>
        <p:nvPicPr>
          <p:cNvPr id="16" name="Picture 18" descr="MICROSOFT LOGO.png"/>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655503" y="6341386"/>
            <a:ext cx="1411980" cy="2429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6"/>
          <p:cNvPicPr>
            <a:picLocks noChangeAspect="1" noChangeArrowheads="1"/>
          </p:cNvPicPr>
          <p:nvPr/>
        </p:nvPicPr>
        <p:blipFill>
          <a:blip r:embed="rId7" cstate="email"/>
          <a:srcRect/>
          <a:stretch>
            <a:fillRect/>
          </a:stretch>
        </p:blipFill>
        <p:spPr bwMode="black">
          <a:xfrm>
            <a:off x="11489859" y="6242274"/>
            <a:ext cx="390526" cy="396876"/>
          </a:xfrm>
          <a:prstGeom prst="rect">
            <a:avLst/>
          </a:prstGeom>
          <a:noFill/>
          <a:ln w="9525">
            <a:noFill/>
            <a:miter lim="800000"/>
            <a:headEnd/>
            <a:tailEnd/>
          </a:ln>
          <a:effectLst/>
        </p:spPr>
      </p:pic>
      <p:grpSp>
        <p:nvGrpSpPr>
          <p:cNvPr id="18" name="Group 17"/>
          <p:cNvGrpSpPr/>
          <p:nvPr/>
        </p:nvGrpSpPr>
        <p:grpSpPr>
          <a:xfrm>
            <a:off x="269266" y="1593571"/>
            <a:ext cx="11299435" cy="3189684"/>
            <a:chOff x="269266" y="1593571"/>
            <a:chExt cx="11299435" cy="3189684"/>
          </a:xfrm>
        </p:grpSpPr>
        <p:pic>
          <p:nvPicPr>
            <p:cNvPr id="19"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69266" y="1593571"/>
              <a:ext cx="9995846" cy="318968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9240820" y="2034251"/>
              <a:ext cx="2327881" cy="2185214"/>
            </a:xfrm>
            <a:prstGeom prst="rect">
              <a:avLst/>
            </a:prstGeom>
            <a:noFill/>
          </p:spPr>
          <p:txBody>
            <a:bodyPr wrap="none" rtlCol="0">
              <a:spAutoFit/>
            </a:bodyPr>
            <a:lstStyle/>
            <a:p>
              <a:pPr marL="342900" indent="-342900">
                <a:buFont typeface="+mj-lt"/>
                <a:buAutoNum type="arabicPeriod"/>
              </a:pPr>
              <a:r>
                <a:rPr lang="es-MX" sz="1700" dirty="0" smtClean="0">
                  <a:effectLst>
                    <a:outerShdw blurRad="38100" dist="38100" dir="2700000" algn="tl">
                      <a:srgbClr val="000000">
                        <a:alpha val="43137"/>
                      </a:srgbClr>
                    </a:outerShdw>
                  </a:effectLst>
                </a:rPr>
                <a:t>Políticas</a:t>
              </a:r>
            </a:p>
            <a:p>
              <a:pPr marL="342900" indent="-342900">
                <a:buFont typeface="+mj-lt"/>
                <a:buAutoNum type="arabicPeriod"/>
              </a:pPr>
              <a:r>
                <a:rPr lang="es-MX" sz="1700" dirty="0" smtClean="0">
                  <a:effectLst>
                    <a:outerShdw blurRad="38100" dist="38100" dir="2700000" algn="tl">
                      <a:srgbClr val="000000">
                        <a:alpha val="43137"/>
                      </a:srgbClr>
                    </a:outerShdw>
                  </a:effectLst>
                </a:rPr>
                <a:t>Acceso</a:t>
              </a:r>
            </a:p>
            <a:p>
              <a:pPr marL="342900" indent="-342900">
                <a:buFont typeface="+mj-lt"/>
                <a:buAutoNum type="arabicPeriod"/>
              </a:pPr>
              <a:r>
                <a:rPr lang="es-MX" sz="1700" dirty="0" smtClean="0">
                  <a:effectLst>
                    <a:outerShdw blurRad="38100" dist="38100" dir="2700000" algn="tl">
                      <a:srgbClr val="000000">
                        <a:alpha val="43137"/>
                      </a:srgbClr>
                    </a:outerShdw>
                  </a:effectLst>
                </a:rPr>
                <a:t>Aprovisionamiento</a:t>
              </a:r>
            </a:p>
            <a:p>
              <a:pPr marL="342900" indent="-342900">
                <a:buFont typeface="+mj-lt"/>
                <a:buAutoNum type="arabicPeriod"/>
              </a:pPr>
              <a:r>
                <a:rPr lang="es-MX" sz="1700" dirty="0" smtClean="0">
                  <a:effectLst>
                    <a:outerShdw blurRad="38100" dist="38100" dir="2700000" algn="tl">
                      <a:srgbClr val="000000">
                        <a:alpha val="43137"/>
                      </a:srgbClr>
                    </a:outerShdw>
                  </a:effectLst>
                </a:rPr>
                <a:t>Seguridad</a:t>
              </a:r>
            </a:p>
            <a:p>
              <a:pPr marL="342900" indent="-342900">
                <a:buFont typeface="+mj-lt"/>
                <a:buAutoNum type="arabicPeriod"/>
              </a:pPr>
              <a:r>
                <a:rPr lang="es-MX" sz="1700" dirty="0" smtClean="0">
                  <a:effectLst>
                    <a:outerShdw blurRad="38100" dist="38100" dir="2700000" algn="tl">
                      <a:srgbClr val="000000">
                        <a:alpha val="43137"/>
                      </a:srgbClr>
                    </a:outerShdw>
                  </a:effectLst>
                </a:rPr>
                <a:t>Procesos</a:t>
              </a:r>
            </a:p>
            <a:p>
              <a:pPr marL="342900" indent="-342900">
                <a:buFont typeface="+mj-lt"/>
                <a:buAutoNum type="arabicPeriod"/>
              </a:pPr>
              <a:r>
                <a:rPr lang="es-MX" sz="1700" dirty="0" smtClean="0">
                  <a:effectLst>
                    <a:outerShdw blurRad="38100" dist="38100" dir="2700000" algn="tl">
                      <a:srgbClr val="000000">
                        <a:alpha val="43137"/>
                      </a:srgbClr>
                    </a:outerShdw>
                  </a:effectLst>
                </a:rPr>
                <a:t>Privacidad</a:t>
              </a:r>
            </a:p>
            <a:p>
              <a:pPr marL="342900" indent="-342900">
                <a:buFont typeface="+mj-lt"/>
                <a:buAutoNum type="arabicPeriod"/>
              </a:pPr>
              <a:r>
                <a:rPr lang="es-MX" sz="1700" dirty="0" smtClean="0">
                  <a:effectLst>
                    <a:outerShdw blurRad="38100" dist="38100" dir="2700000" algn="tl">
                      <a:srgbClr val="000000">
                        <a:alpha val="43137"/>
                      </a:srgbClr>
                    </a:outerShdw>
                  </a:effectLst>
                </a:rPr>
                <a:t>Auditoría</a:t>
              </a:r>
            </a:p>
            <a:p>
              <a:pPr marL="342900" indent="-342900">
                <a:buFont typeface="+mj-lt"/>
                <a:buAutoNum type="arabicPeriod"/>
              </a:pPr>
              <a:r>
                <a:rPr lang="es-MX" sz="1700" dirty="0" smtClean="0">
                  <a:effectLst>
                    <a:outerShdw blurRad="38100" dist="38100" dir="2700000" algn="tl">
                      <a:srgbClr val="000000">
                        <a:alpha val="43137"/>
                      </a:srgbClr>
                    </a:outerShdw>
                  </a:effectLst>
                </a:rPr>
                <a:t>Federación</a:t>
              </a:r>
              <a:endParaRPr lang="es-MX" sz="1700" dirty="0">
                <a:effectLst>
                  <a:outerShdw blurRad="38100" dist="38100" dir="2700000" algn="tl">
                    <a:srgbClr val="000000">
                      <a:alpha val="43137"/>
                    </a:srgbClr>
                  </a:outerShdw>
                </a:effectLst>
              </a:endParaRPr>
            </a:p>
          </p:txBody>
        </p:sp>
      </p:grpSp>
      <p:sp>
        <p:nvSpPr>
          <p:cNvPr id="21" name="Title 1"/>
          <p:cNvSpPr txBox="1">
            <a:spLocks/>
          </p:cNvSpPr>
          <p:nvPr/>
        </p:nvSpPr>
        <p:spPr bwMode="auto">
          <a:xfrm>
            <a:off x="777922" y="5336913"/>
            <a:ext cx="11173090" cy="4362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marR="0" indent="0" algn="l" defTabSz="914400" rtl="0" eaLnBrk="1" fontAlgn="auto" latinLnBrk="0" hangingPunct="1">
              <a:lnSpc>
                <a:spcPts val="3300"/>
              </a:lnSpc>
              <a:spcBef>
                <a:spcPct val="0"/>
              </a:spcBef>
              <a:spcAft>
                <a:spcPts val="0"/>
              </a:spcAft>
              <a:buClr>
                <a:srgbClr val="000000"/>
              </a:buClr>
              <a:buSzTx/>
              <a:buFontTx/>
              <a:buNone/>
              <a:tabLst/>
              <a:defRPr sz="3300" kern="1200" baseline="0">
                <a:solidFill>
                  <a:schemeClr val="bg1"/>
                </a:solidFill>
                <a:latin typeface="Futura Bk" pitchFamily="34" charset="0"/>
                <a:ea typeface="Futura Bk" pitchFamily="34" charset="0"/>
                <a:cs typeface="Futura Bk"/>
              </a:defRPr>
            </a:lvl1pPr>
            <a:lvl2pPr algn="l" defTabSz="457200" rtl="0" eaLnBrk="1" fontAlgn="base" hangingPunct="1">
              <a:spcBef>
                <a:spcPct val="0"/>
              </a:spcBef>
              <a:spcAft>
                <a:spcPct val="0"/>
              </a:spcAft>
              <a:defRPr sz="4400">
                <a:solidFill>
                  <a:schemeClr val="tx1"/>
                </a:solidFill>
                <a:latin typeface="Futura Bk" pitchFamily="34" charset="0"/>
                <a:ea typeface="Futura Bk" pitchFamily="34" charset="0"/>
                <a:cs typeface="Futura Bk" pitchFamily="34" charset="0"/>
              </a:defRPr>
            </a:lvl2pPr>
            <a:lvl3pPr algn="l" defTabSz="457200" rtl="0" eaLnBrk="1" fontAlgn="base" hangingPunct="1">
              <a:spcBef>
                <a:spcPct val="0"/>
              </a:spcBef>
              <a:spcAft>
                <a:spcPct val="0"/>
              </a:spcAft>
              <a:defRPr sz="4400">
                <a:solidFill>
                  <a:schemeClr val="tx1"/>
                </a:solidFill>
                <a:latin typeface="Futura Bk" pitchFamily="34" charset="0"/>
                <a:ea typeface="Futura Bk" pitchFamily="34" charset="0"/>
                <a:cs typeface="Futura Bk" pitchFamily="34" charset="0"/>
              </a:defRPr>
            </a:lvl3pPr>
            <a:lvl4pPr algn="l" defTabSz="457200" rtl="0" eaLnBrk="1" fontAlgn="base" hangingPunct="1">
              <a:spcBef>
                <a:spcPct val="0"/>
              </a:spcBef>
              <a:spcAft>
                <a:spcPct val="0"/>
              </a:spcAft>
              <a:defRPr sz="4400">
                <a:solidFill>
                  <a:schemeClr val="tx1"/>
                </a:solidFill>
                <a:latin typeface="Futura Bk" pitchFamily="34" charset="0"/>
                <a:ea typeface="Futura Bk" pitchFamily="34" charset="0"/>
                <a:cs typeface="Futura Bk" pitchFamily="34" charset="0"/>
              </a:defRPr>
            </a:lvl4pPr>
            <a:lvl5pPr algn="l" defTabSz="457200" rtl="0" eaLnBrk="1" fontAlgn="base" hangingPunct="1">
              <a:spcBef>
                <a:spcPct val="0"/>
              </a:spcBef>
              <a:spcAft>
                <a:spcPct val="0"/>
              </a:spcAft>
              <a:defRPr sz="4400">
                <a:solidFill>
                  <a:schemeClr val="tx1"/>
                </a:solidFill>
                <a:latin typeface="Futura Bk" pitchFamily="34" charset="0"/>
                <a:ea typeface="Futura Bk" pitchFamily="34" charset="0"/>
                <a:cs typeface="Futura Bk"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lgn="ctr"/>
            <a:r>
              <a:rPr lang="es-MX" sz="4000" dirty="0" smtClean="0">
                <a:solidFill>
                  <a:schemeClr val="tx1"/>
                </a:solidFill>
              </a:rPr>
              <a:t>Identidad factor clave para la Nube Privada</a:t>
            </a:r>
            <a:endParaRPr lang="es-MX" sz="4000" dirty="0">
              <a:solidFill>
                <a:schemeClr val="tx1"/>
              </a:solidFill>
            </a:endParaRPr>
          </a:p>
        </p:txBody>
      </p:sp>
    </p:spTree>
    <p:extLst>
      <p:ext uri="{BB962C8B-B14F-4D97-AF65-F5344CB8AC3E}">
        <p14:creationId xmlns="" xmlns:p14="http://schemas.microsoft.com/office/powerpoint/2010/main" val="32317429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 calcmode="lin" valueType="num">
                                      <p:cBhvr>
                                        <p:cTn id="10"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6">
                                            <p:txEl>
                                              <p:pRg st="0" end="0"/>
                                            </p:txEl>
                                          </p:spTgt>
                                        </p:tgtEl>
                                      </p:cBhvr>
                                    </p:animEffect>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fltVal val="0"/>
                                          </p:val>
                                        </p:tav>
                                        <p:tav tm="100000">
                                          <p:val>
                                            <p:strVal val="#ppt_w"/>
                                          </p:val>
                                        </p:tav>
                                      </p:tavLst>
                                    </p:anim>
                                    <p:anim calcmode="lin" valueType="num">
                                      <p:cBhvr>
                                        <p:cTn id="26" dur="1000" fill="hold"/>
                                        <p:tgtEl>
                                          <p:spTgt spid="18"/>
                                        </p:tgtEl>
                                        <p:attrNameLst>
                                          <p:attrName>ppt_h</p:attrName>
                                        </p:attrNameLst>
                                      </p:cBhvr>
                                      <p:tavLst>
                                        <p:tav tm="0">
                                          <p:val>
                                            <p:fltVal val="0"/>
                                          </p:val>
                                        </p:tav>
                                        <p:tav tm="100000">
                                          <p:val>
                                            <p:strVal val="#ppt_h"/>
                                          </p:val>
                                        </p:tav>
                                      </p:tavLst>
                                    </p:anim>
                                    <p:anim calcmode="lin" valueType="num">
                                      <p:cBhvr>
                                        <p:cTn id="27" dur="1000" fill="hold"/>
                                        <p:tgtEl>
                                          <p:spTgt spid="18"/>
                                        </p:tgtEl>
                                        <p:attrNameLst>
                                          <p:attrName>style.rotation</p:attrName>
                                        </p:attrNameLst>
                                      </p:cBhvr>
                                      <p:tavLst>
                                        <p:tav tm="0">
                                          <p:val>
                                            <p:fltVal val="90"/>
                                          </p:val>
                                        </p:tav>
                                        <p:tav tm="100000">
                                          <p:val>
                                            <p:fltVal val="0"/>
                                          </p:val>
                                        </p:tav>
                                      </p:tavLst>
                                    </p:anim>
                                    <p:animEffect transition="in" filter="fade">
                                      <p:cBhvr>
                                        <p:cTn id="28" dur="1000"/>
                                        <p:tgtEl>
                                          <p:spTgt spid="18"/>
                                        </p:tgtEl>
                                      </p:cBhvr>
                                    </p:animEffect>
                                  </p:childTnLst>
                                </p:cTn>
                              </p:par>
                            </p:childTnLst>
                          </p:cTn>
                        </p:par>
                        <p:par>
                          <p:cTn id="29" fill="hold">
                            <p:stCondLst>
                              <p:cond delay="1000"/>
                            </p:stCondLst>
                            <p:childTnLst>
                              <p:par>
                                <p:cTn id="30" presetID="10" presetClass="exit" presetSubtype="0" fill="hold" grpId="0" nodeType="afterEffect">
                                  <p:stCondLst>
                                    <p:cond delay="0"/>
                                  </p:stCondLst>
                                  <p:childTnLst>
                                    <p:animEffect transition="out" filter="fade">
                                      <p:cBhvr>
                                        <p:cTn id="31" dur="500"/>
                                        <p:tgtEl>
                                          <p:spTgt spid="6">
                                            <p:txEl>
                                              <p:pRg st="0" end="0"/>
                                            </p:txEl>
                                          </p:spTgt>
                                        </p:tgtEl>
                                      </p:cBhvr>
                                    </p:animEffect>
                                    <p:set>
                                      <p:cBhvr>
                                        <p:cTn id="32" dur="1" fill="hold">
                                          <p:stCondLst>
                                            <p:cond delay="499"/>
                                          </p:stCondLst>
                                        </p:cTn>
                                        <p:tgtEl>
                                          <p:spTgt spid="6">
                                            <p:txEl>
                                              <p:pRg st="0" end="0"/>
                                            </p:txEl>
                                          </p:spTgt>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allAtOnce"/>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Floating Cloud 1" descr="D:\SilverFox\DVD_ART36\Artwork_Imagery\Icons - Illustrations\Internet Clouds web\cloud 1.png"/>
          <p:cNvPicPr>
            <a:picLocks noChangeAspect="1" noChangeArrowheads="1"/>
          </p:cNvPicPr>
          <p:nvPr/>
        </p:nvPicPr>
        <p:blipFill>
          <a:blip r:embed="rId3" cstate="email">
            <a:extLst>
              <a:ext uri="{28A0092B-C50C-407E-A947-70E740481C1C}">
                <a14:useLocalDpi xmlns="" xmlns:a14="http://schemas.microsoft.com/office/drawing/2010/main"/>
              </a:ext>
            </a:extLst>
          </a:blip>
          <a:stretch>
            <a:fillRect/>
          </a:stretch>
        </p:blipFill>
        <p:spPr bwMode="auto">
          <a:xfrm>
            <a:off x="323688" y="1711749"/>
            <a:ext cx="4250025" cy="1800224"/>
          </a:xfrm>
          <a:prstGeom prst="rect">
            <a:avLst/>
          </a:prstGeom>
          <a:noFill/>
        </p:spPr>
      </p:pic>
      <p:pic>
        <p:nvPicPr>
          <p:cNvPr id="2058" name="Floating Cloud 2" descr="D:\SilverFox\DVD_ART36\Artwork_Imagery\Icons - Illustrations\Internet Clouds web\cloud 2.png"/>
          <p:cNvPicPr>
            <a:picLocks noChangeAspect="1" noChangeArrowheads="1"/>
          </p:cNvPicPr>
          <p:nvPr/>
        </p:nvPicPr>
        <p:blipFill>
          <a:blip r:embed="rId4" cstate="email">
            <a:extLst>
              <a:ext uri="{28A0092B-C50C-407E-A947-70E740481C1C}">
                <a14:useLocalDpi xmlns="" xmlns:a14="http://schemas.microsoft.com/office/drawing/2010/main"/>
              </a:ext>
            </a:extLst>
          </a:blip>
          <a:stretch>
            <a:fillRect/>
          </a:stretch>
        </p:blipFill>
        <p:spPr bwMode="auto">
          <a:xfrm flipH="1">
            <a:off x="416087" y="3283376"/>
            <a:ext cx="3970663" cy="1654854"/>
          </a:xfrm>
          <a:prstGeom prst="rect">
            <a:avLst/>
          </a:prstGeom>
          <a:noFill/>
        </p:spPr>
      </p:pic>
      <p:pic>
        <p:nvPicPr>
          <p:cNvPr id="113" name="Floating Cloud 3" descr="D:\SilverFox\DVD_ART36\Artwork_Imagery\Icons - Illustrations\Internet Clouds web\cloud 1.png"/>
          <p:cNvPicPr>
            <a:picLocks noChangeAspect="1" noChangeArrowheads="1"/>
          </p:cNvPicPr>
          <p:nvPr/>
        </p:nvPicPr>
        <p:blipFill>
          <a:blip r:embed="rId3" cstate="email">
            <a:extLst>
              <a:ext uri="{28A0092B-C50C-407E-A947-70E740481C1C}">
                <a14:useLocalDpi xmlns="" xmlns:a14="http://schemas.microsoft.com/office/drawing/2010/main"/>
              </a:ext>
            </a:extLst>
          </a:blip>
          <a:stretch>
            <a:fillRect/>
          </a:stretch>
        </p:blipFill>
        <p:spPr bwMode="auto">
          <a:xfrm flipH="1">
            <a:off x="361778" y="5057775"/>
            <a:ext cx="4250025" cy="1800224"/>
          </a:xfrm>
          <a:prstGeom prst="rect">
            <a:avLst/>
          </a:prstGeom>
          <a:noFill/>
        </p:spPr>
      </p:pic>
      <p:sp>
        <p:nvSpPr>
          <p:cNvPr id="2" name="Title 1"/>
          <p:cNvSpPr>
            <a:spLocks noGrp="1"/>
          </p:cNvSpPr>
          <p:nvPr>
            <p:ph type="title"/>
          </p:nvPr>
        </p:nvSpPr>
        <p:spPr>
          <a:xfrm>
            <a:off x="507868" y="62266"/>
            <a:ext cx="11173090" cy="664797"/>
          </a:xfrm>
        </p:spPr>
        <p:txBody>
          <a:bodyPr/>
          <a:lstStyle/>
          <a:p>
            <a:pPr algn="ctr" defTabSz="914287" fontAlgn="auto">
              <a:lnSpc>
                <a:spcPct val="90000"/>
              </a:lnSpc>
              <a:spcAft>
                <a:spcPts val="0"/>
              </a:spcAft>
              <a:defRPr/>
            </a:pPr>
            <a:r>
              <a:rPr lang="en-US" sz="4400" kern="1200" spc="-151" dirty="0" err="1">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Segoe Light"/>
                <a:ea typeface="+mn-ea"/>
              </a:rPr>
              <a:t>Cómputo</a:t>
            </a:r>
            <a:r>
              <a:rPr lang="en-US" sz="4400" kern="1200" spc="-151" dirty="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Segoe Light"/>
                <a:ea typeface="+mn-ea"/>
              </a:rPr>
              <a:t> en la </a:t>
            </a:r>
            <a:r>
              <a:rPr lang="en-US" sz="4400" kern="1200" spc="-151" dirty="0" err="1"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Segoe Light"/>
                <a:ea typeface="+mn-ea"/>
              </a:rPr>
              <a:t>Nube</a:t>
            </a:r>
            <a:endParaRPr lang="en-US" sz="4400" kern="1200" spc="-151" dirty="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Segoe Light"/>
              <a:ea typeface="+mn-ea"/>
            </a:endParaRPr>
          </a:p>
        </p:txBody>
      </p:sp>
      <p:grpSp>
        <p:nvGrpSpPr>
          <p:cNvPr id="3" name="Group 115"/>
          <p:cNvGrpSpPr/>
          <p:nvPr/>
        </p:nvGrpSpPr>
        <p:grpSpPr>
          <a:xfrm>
            <a:off x="116387" y="590869"/>
            <a:ext cx="4141239" cy="1159089"/>
            <a:chOff x="1249363" y="888893"/>
            <a:chExt cx="3106738" cy="1159089"/>
          </a:xfrm>
        </p:grpSpPr>
        <p:pic>
          <p:nvPicPr>
            <p:cNvPr id="114" name="Picture 13" descr="D:\SilverFox\DVD_ART36\Artwork_Imagery\Icons - Illustrations\Internet Clouds web\cloud 3.png"/>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1249363" y="888893"/>
              <a:ext cx="3106738" cy="1159089"/>
            </a:xfrm>
            <a:prstGeom prst="rect">
              <a:avLst/>
            </a:prstGeom>
            <a:noFill/>
          </p:spPr>
        </p:pic>
        <p:sp>
          <p:nvSpPr>
            <p:cNvPr id="6" name="TextBox 5"/>
            <p:cNvSpPr txBox="1"/>
            <p:nvPr/>
          </p:nvSpPr>
          <p:spPr>
            <a:xfrm>
              <a:off x="2551818" y="1420813"/>
              <a:ext cx="1268412" cy="430887"/>
            </a:xfrm>
            <a:prstGeom prst="rect">
              <a:avLst/>
            </a:prstGeom>
            <a:noFill/>
          </p:spPr>
          <p:txBody>
            <a:bodyPr wrap="square" lIns="0" tIns="0" rIns="0" bIns="0" rtlCol="0">
              <a:spAutoFit/>
            </a:bodyPr>
            <a:lstStyle/>
            <a:p>
              <a:pPr algn="ctr"/>
              <a:r>
                <a:rPr lang="en-US" sz="2800" b="1" dirty="0" err="1" smtClean="0">
                  <a:latin typeface="Segoe UI" pitchFamily="34" charset="0"/>
                </a:rPr>
                <a:t>Privada</a:t>
              </a:r>
              <a:endParaRPr lang="en-US" sz="2800" b="1" dirty="0" smtClean="0">
                <a:latin typeface="Segoe UI" pitchFamily="34" charset="0"/>
              </a:endParaRPr>
            </a:p>
          </p:txBody>
        </p:sp>
      </p:grpSp>
      <p:grpSp>
        <p:nvGrpSpPr>
          <p:cNvPr id="4" name="Group 116"/>
          <p:cNvGrpSpPr/>
          <p:nvPr/>
        </p:nvGrpSpPr>
        <p:grpSpPr>
          <a:xfrm>
            <a:off x="8284390" y="712835"/>
            <a:ext cx="2809740" cy="1172830"/>
            <a:chOff x="6214911" y="1058485"/>
            <a:chExt cx="2107854" cy="1172830"/>
          </a:xfrm>
        </p:grpSpPr>
        <p:pic>
          <p:nvPicPr>
            <p:cNvPr id="2064" name="Picture 16" descr="D:\SilverFox\DVD_ART36\Artwork_Imagery\Icons - Illustrations\Maps Globes\world_256.png"/>
            <p:cNvPicPr>
              <a:picLocks noChangeAspect="1" noChangeArrowheads="1"/>
            </p:cNvPicPr>
            <p:nvPr/>
          </p:nvPicPr>
          <p:blipFill>
            <a:blip r:embed="rId6" cstate="email">
              <a:extLst>
                <a:ext uri="{28A0092B-C50C-407E-A947-70E740481C1C}">
                  <a14:useLocalDpi xmlns="" xmlns:a14="http://schemas.microsoft.com/office/drawing/2010/main"/>
                </a:ext>
              </a:extLst>
            </a:blip>
            <a:srcRect l="7125" t="4125" r="6750" b="9375"/>
            <a:stretch>
              <a:fillRect/>
            </a:stretch>
          </p:blipFill>
          <p:spPr bwMode="auto">
            <a:xfrm>
              <a:off x="6737844" y="1067889"/>
              <a:ext cx="1158381" cy="1163426"/>
            </a:xfrm>
            <a:prstGeom prst="ellipse">
              <a:avLst/>
            </a:prstGeom>
            <a:solidFill>
              <a:schemeClr val="accent2"/>
            </a:solidFill>
            <a:effectLst>
              <a:outerShdw blurRad="127000" algn="ctr" rotWithShape="0">
                <a:schemeClr val="bg2">
                  <a:lumMod val="50000"/>
                  <a:alpha val="71000"/>
                </a:schemeClr>
              </a:outerShdw>
            </a:effectLst>
          </p:spPr>
        </p:pic>
        <p:pic>
          <p:nvPicPr>
            <p:cNvPr id="2061" name="Picture 13" descr="D:\SilverFox\DVD_ART36\Artwork_Imagery\Icons - Illustrations\Internet Clouds web\cloud 3.png"/>
            <p:cNvPicPr>
              <a:picLocks noChangeAspect="1" noChangeArrowheads="1"/>
            </p:cNvPicPr>
            <p:nvPr/>
          </p:nvPicPr>
          <p:blipFill>
            <a:blip r:embed="rId7" cstate="email">
              <a:extLst>
                <a:ext uri="{28A0092B-C50C-407E-A947-70E740481C1C}">
                  <a14:useLocalDpi xmlns="" xmlns:a14="http://schemas.microsoft.com/office/drawing/2010/main"/>
                </a:ext>
              </a:extLst>
            </a:blip>
            <a:srcRect l="23556"/>
            <a:stretch>
              <a:fillRect/>
            </a:stretch>
          </p:blipFill>
          <p:spPr bwMode="auto">
            <a:xfrm rot="643107" flipH="1">
              <a:off x="6214911" y="1058485"/>
              <a:ext cx="2107854" cy="1159089"/>
            </a:xfrm>
            <a:prstGeom prst="rect">
              <a:avLst/>
            </a:prstGeom>
            <a:noFill/>
          </p:spPr>
        </p:pic>
        <p:sp>
          <p:nvSpPr>
            <p:cNvPr id="7" name="TextBox 6"/>
            <p:cNvSpPr txBox="1"/>
            <p:nvPr/>
          </p:nvSpPr>
          <p:spPr>
            <a:xfrm>
              <a:off x="6710343" y="1468438"/>
              <a:ext cx="1238783" cy="430887"/>
            </a:xfrm>
            <a:prstGeom prst="rect">
              <a:avLst/>
            </a:prstGeom>
            <a:noFill/>
          </p:spPr>
          <p:txBody>
            <a:bodyPr wrap="square" lIns="0" tIns="0" rIns="0" bIns="0" rtlCol="0">
              <a:spAutoFit/>
            </a:bodyPr>
            <a:lstStyle/>
            <a:p>
              <a:pPr algn="ctr"/>
              <a:r>
                <a:rPr lang="en-US" sz="2800" b="1" dirty="0" err="1" smtClean="0">
                  <a:latin typeface="Segoe UI" pitchFamily="34" charset="0"/>
                </a:rPr>
                <a:t>Pública</a:t>
              </a:r>
              <a:endParaRPr lang="en-US" sz="2800" b="1" dirty="0" smtClean="0">
                <a:latin typeface="Segoe UI" pitchFamily="34" charset="0"/>
              </a:endParaRPr>
            </a:p>
          </p:txBody>
        </p:sp>
      </p:grpSp>
      <p:sp>
        <p:nvSpPr>
          <p:cNvPr id="8" name="Freeform 11"/>
          <p:cNvSpPr>
            <a:spLocks/>
          </p:cNvSpPr>
          <p:nvPr/>
        </p:nvSpPr>
        <p:spPr bwMode="auto">
          <a:xfrm>
            <a:off x="3550659" y="1122788"/>
            <a:ext cx="5374013" cy="460258"/>
          </a:xfrm>
          <a:custGeom>
            <a:avLst/>
            <a:gdLst>
              <a:gd name="connsiteX0" fmla="*/ 9021 w 10000"/>
              <a:gd name="connsiteY0" fmla="*/ 7400 h 10000"/>
              <a:gd name="connsiteX1" fmla="*/ 8949 w 10000"/>
              <a:gd name="connsiteY1" fmla="*/ 10000 h 10000"/>
              <a:gd name="connsiteX2" fmla="*/ 10000 w 10000"/>
              <a:gd name="connsiteY2" fmla="*/ 5000 h 10000"/>
              <a:gd name="connsiteX3" fmla="*/ 8949 w 10000"/>
              <a:gd name="connsiteY3" fmla="*/ 0 h 10000"/>
              <a:gd name="connsiteX4" fmla="*/ 9021 w 10000"/>
              <a:gd name="connsiteY4" fmla="*/ 2575 h 10000"/>
              <a:gd name="connsiteX5" fmla="*/ 5000 w 10000"/>
              <a:gd name="connsiteY5" fmla="*/ 3031 h 10000"/>
              <a:gd name="connsiteX6" fmla="*/ 979 w 10000"/>
              <a:gd name="connsiteY6" fmla="*/ 2575 h 10000"/>
              <a:gd name="connsiteX7" fmla="*/ 1051 w 10000"/>
              <a:gd name="connsiteY7" fmla="*/ 0 h 10000"/>
              <a:gd name="connsiteX8" fmla="*/ 0 w 10000"/>
              <a:gd name="connsiteY8" fmla="*/ 5000 h 10000"/>
              <a:gd name="connsiteX9" fmla="*/ 1051 w 10000"/>
              <a:gd name="connsiteY9" fmla="*/ 10000 h 10000"/>
              <a:gd name="connsiteX10" fmla="*/ 979 w 10000"/>
              <a:gd name="connsiteY10" fmla="*/ 7400 h 10000"/>
              <a:gd name="connsiteX11" fmla="*/ 4972 w 10000"/>
              <a:gd name="connsiteY11" fmla="*/ 6250 h 10000"/>
              <a:gd name="connsiteX12" fmla="*/ 9021 w 10000"/>
              <a:gd name="connsiteY12" fmla="*/ 7400 h 10000"/>
              <a:gd name="connsiteX0" fmla="*/ 9021 w 10000"/>
              <a:gd name="connsiteY0" fmla="*/ 7400 h 10000"/>
              <a:gd name="connsiteX1" fmla="*/ 8949 w 10000"/>
              <a:gd name="connsiteY1" fmla="*/ 10000 h 10000"/>
              <a:gd name="connsiteX2" fmla="*/ 10000 w 10000"/>
              <a:gd name="connsiteY2" fmla="*/ 5000 h 10000"/>
              <a:gd name="connsiteX3" fmla="*/ 8949 w 10000"/>
              <a:gd name="connsiteY3" fmla="*/ 0 h 10000"/>
              <a:gd name="connsiteX4" fmla="*/ 9021 w 10000"/>
              <a:gd name="connsiteY4" fmla="*/ 2575 h 10000"/>
              <a:gd name="connsiteX5" fmla="*/ 5000 w 10000"/>
              <a:gd name="connsiteY5" fmla="*/ 3031 h 10000"/>
              <a:gd name="connsiteX6" fmla="*/ 979 w 10000"/>
              <a:gd name="connsiteY6" fmla="*/ 2575 h 10000"/>
              <a:gd name="connsiteX7" fmla="*/ 1051 w 10000"/>
              <a:gd name="connsiteY7" fmla="*/ 0 h 10000"/>
              <a:gd name="connsiteX8" fmla="*/ 0 w 10000"/>
              <a:gd name="connsiteY8" fmla="*/ 5000 h 10000"/>
              <a:gd name="connsiteX9" fmla="*/ 1051 w 10000"/>
              <a:gd name="connsiteY9" fmla="*/ 10000 h 10000"/>
              <a:gd name="connsiteX10" fmla="*/ 979 w 10000"/>
              <a:gd name="connsiteY10" fmla="*/ 7400 h 10000"/>
              <a:gd name="connsiteX11" fmla="*/ 4972 w 10000"/>
              <a:gd name="connsiteY11" fmla="*/ 6250 h 10000"/>
              <a:gd name="connsiteX12" fmla="*/ 9021 w 10000"/>
              <a:gd name="connsiteY12" fmla="*/ 7400 h 10000"/>
              <a:gd name="connsiteX0" fmla="*/ 9021 w 10000"/>
              <a:gd name="connsiteY0" fmla="*/ 7400 h 10000"/>
              <a:gd name="connsiteX1" fmla="*/ 8949 w 10000"/>
              <a:gd name="connsiteY1" fmla="*/ 10000 h 10000"/>
              <a:gd name="connsiteX2" fmla="*/ 10000 w 10000"/>
              <a:gd name="connsiteY2" fmla="*/ 5000 h 10000"/>
              <a:gd name="connsiteX3" fmla="*/ 8949 w 10000"/>
              <a:gd name="connsiteY3" fmla="*/ 0 h 10000"/>
              <a:gd name="connsiteX4" fmla="*/ 9021 w 10000"/>
              <a:gd name="connsiteY4" fmla="*/ 2575 h 10000"/>
              <a:gd name="connsiteX5" fmla="*/ 5000 w 10000"/>
              <a:gd name="connsiteY5" fmla="*/ 3031 h 10000"/>
              <a:gd name="connsiteX6" fmla="*/ 979 w 10000"/>
              <a:gd name="connsiteY6" fmla="*/ 2575 h 10000"/>
              <a:gd name="connsiteX7" fmla="*/ 1051 w 10000"/>
              <a:gd name="connsiteY7" fmla="*/ 0 h 10000"/>
              <a:gd name="connsiteX8" fmla="*/ 0 w 10000"/>
              <a:gd name="connsiteY8" fmla="*/ 5000 h 10000"/>
              <a:gd name="connsiteX9" fmla="*/ 1051 w 10000"/>
              <a:gd name="connsiteY9" fmla="*/ 10000 h 10000"/>
              <a:gd name="connsiteX10" fmla="*/ 979 w 10000"/>
              <a:gd name="connsiteY10" fmla="*/ 7400 h 10000"/>
              <a:gd name="connsiteX11" fmla="*/ 5000 w 10000"/>
              <a:gd name="connsiteY11" fmla="*/ 6969 h 10000"/>
              <a:gd name="connsiteX12" fmla="*/ 9021 w 10000"/>
              <a:gd name="connsiteY12" fmla="*/ 7400 h 10000"/>
              <a:gd name="connsiteX0" fmla="*/ 9021 w 10000"/>
              <a:gd name="connsiteY0" fmla="*/ 7400 h 10000"/>
              <a:gd name="connsiteX1" fmla="*/ 8949 w 10000"/>
              <a:gd name="connsiteY1" fmla="*/ 10000 h 10000"/>
              <a:gd name="connsiteX2" fmla="*/ 10000 w 10000"/>
              <a:gd name="connsiteY2" fmla="*/ 5000 h 10000"/>
              <a:gd name="connsiteX3" fmla="*/ 8949 w 10000"/>
              <a:gd name="connsiteY3" fmla="*/ 0 h 10000"/>
              <a:gd name="connsiteX4" fmla="*/ 9021 w 10000"/>
              <a:gd name="connsiteY4" fmla="*/ 2575 h 10000"/>
              <a:gd name="connsiteX5" fmla="*/ 5000 w 10000"/>
              <a:gd name="connsiteY5" fmla="*/ 3031 h 10000"/>
              <a:gd name="connsiteX6" fmla="*/ 979 w 10000"/>
              <a:gd name="connsiteY6" fmla="*/ 2575 h 10000"/>
              <a:gd name="connsiteX7" fmla="*/ 1051 w 10000"/>
              <a:gd name="connsiteY7" fmla="*/ 0 h 10000"/>
              <a:gd name="connsiteX8" fmla="*/ 0 w 10000"/>
              <a:gd name="connsiteY8" fmla="*/ 5000 h 10000"/>
              <a:gd name="connsiteX9" fmla="*/ 1051 w 10000"/>
              <a:gd name="connsiteY9" fmla="*/ 10000 h 10000"/>
              <a:gd name="connsiteX10" fmla="*/ 979 w 10000"/>
              <a:gd name="connsiteY10" fmla="*/ 7400 h 10000"/>
              <a:gd name="connsiteX11" fmla="*/ 5000 w 10000"/>
              <a:gd name="connsiteY11" fmla="*/ 6969 h 10000"/>
              <a:gd name="connsiteX12" fmla="*/ 9021 w 10000"/>
              <a:gd name="connsiteY12" fmla="*/ 7400 h 10000"/>
              <a:gd name="connsiteX0" fmla="*/ 9021 w 10000"/>
              <a:gd name="connsiteY0" fmla="*/ 7400 h 10000"/>
              <a:gd name="connsiteX1" fmla="*/ 8949 w 10000"/>
              <a:gd name="connsiteY1" fmla="*/ 10000 h 10000"/>
              <a:gd name="connsiteX2" fmla="*/ 10000 w 10000"/>
              <a:gd name="connsiteY2" fmla="*/ 5000 h 10000"/>
              <a:gd name="connsiteX3" fmla="*/ 8949 w 10000"/>
              <a:gd name="connsiteY3" fmla="*/ 0 h 10000"/>
              <a:gd name="connsiteX4" fmla="*/ 9021 w 10000"/>
              <a:gd name="connsiteY4" fmla="*/ 2575 h 10000"/>
              <a:gd name="connsiteX5" fmla="*/ 5000 w 10000"/>
              <a:gd name="connsiteY5" fmla="*/ 3031 h 10000"/>
              <a:gd name="connsiteX6" fmla="*/ 979 w 10000"/>
              <a:gd name="connsiteY6" fmla="*/ 2575 h 10000"/>
              <a:gd name="connsiteX7" fmla="*/ 1051 w 10000"/>
              <a:gd name="connsiteY7" fmla="*/ 0 h 10000"/>
              <a:gd name="connsiteX8" fmla="*/ 0 w 10000"/>
              <a:gd name="connsiteY8" fmla="*/ 5000 h 10000"/>
              <a:gd name="connsiteX9" fmla="*/ 1051 w 10000"/>
              <a:gd name="connsiteY9" fmla="*/ 10000 h 10000"/>
              <a:gd name="connsiteX10" fmla="*/ 979 w 10000"/>
              <a:gd name="connsiteY10" fmla="*/ 7400 h 10000"/>
              <a:gd name="connsiteX11" fmla="*/ 5000 w 10000"/>
              <a:gd name="connsiteY11" fmla="*/ 6969 h 10000"/>
              <a:gd name="connsiteX12" fmla="*/ 9021 w 10000"/>
              <a:gd name="connsiteY12" fmla="*/ 7400 h 10000"/>
              <a:gd name="connsiteX0" fmla="*/ 9021 w 10000"/>
              <a:gd name="connsiteY0" fmla="*/ 7400 h 10000"/>
              <a:gd name="connsiteX1" fmla="*/ 8949 w 10000"/>
              <a:gd name="connsiteY1" fmla="*/ 10000 h 10000"/>
              <a:gd name="connsiteX2" fmla="*/ 10000 w 10000"/>
              <a:gd name="connsiteY2" fmla="*/ 5000 h 10000"/>
              <a:gd name="connsiteX3" fmla="*/ 8949 w 10000"/>
              <a:gd name="connsiteY3" fmla="*/ 0 h 10000"/>
              <a:gd name="connsiteX4" fmla="*/ 9021 w 10000"/>
              <a:gd name="connsiteY4" fmla="*/ 2575 h 10000"/>
              <a:gd name="connsiteX5" fmla="*/ 5000 w 10000"/>
              <a:gd name="connsiteY5" fmla="*/ 3031 h 10000"/>
              <a:gd name="connsiteX6" fmla="*/ 979 w 10000"/>
              <a:gd name="connsiteY6" fmla="*/ 2575 h 10000"/>
              <a:gd name="connsiteX7" fmla="*/ 1051 w 10000"/>
              <a:gd name="connsiteY7" fmla="*/ 0 h 10000"/>
              <a:gd name="connsiteX8" fmla="*/ 0 w 10000"/>
              <a:gd name="connsiteY8" fmla="*/ 5000 h 10000"/>
              <a:gd name="connsiteX9" fmla="*/ 1051 w 10000"/>
              <a:gd name="connsiteY9" fmla="*/ 10000 h 10000"/>
              <a:gd name="connsiteX10" fmla="*/ 979 w 10000"/>
              <a:gd name="connsiteY10" fmla="*/ 7400 h 10000"/>
              <a:gd name="connsiteX11" fmla="*/ 5000 w 10000"/>
              <a:gd name="connsiteY11" fmla="*/ 6969 h 10000"/>
              <a:gd name="connsiteX12" fmla="*/ 9021 w 10000"/>
              <a:gd name="connsiteY12" fmla="*/ 7400 h 10000"/>
              <a:gd name="connsiteX0" fmla="*/ 9021 w 10000"/>
              <a:gd name="connsiteY0" fmla="*/ 7400 h 10000"/>
              <a:gd name="connsiteX1" fmla="*/ 8949 w 10000"/>
              <a:gd name="connsiteY1" fmla="*/ 10000 h 10000"/>
              <a:gd name="connsiteX2" fmla="*/ 10000 w 10000"/>
              <a:gd name="connsiteY2" fmla="*/ 5000 h 10000"/>
              <a:gd name="connsiteX3" fmla="*/ 8949 w 10000"/>
              <a:gd name="connsiteY3" fmla="*/ 0 h 10000"/>
              <a:gd name="connsiteX4" fmla="*/ 9021 w 10000"/>
              <a:gd name="connsiteY4" fmla="*/ 2575 h 10000"/>
              <a:gd name="connsiteX5" fmla="*/ 5000 w 10000"/>
              <a:gd name="connsiteY5" fmla="*/ 3031 h 10000"/>
              <a:gd name="connsiteX6" fmla="*/ 979 w 10000"/>
              <a:gd name="connsiteY6" fmla="*/ 2575 h 10000"/>
              <a:gd name="connsiteX7" fmla="*/ 1051 w 10000"/>
              <a:gd name="connsiteY7" fmla="*/ 0 h 10000"/>
              <a:gd name="connsiteX8" fmla="*/ 0 w 10000"/>
              <a:gd name="connsiteY8" fmla="*/ 5000 h 10000"/>
              <a:gd name="connsiteX9" fmla="*/ 1051 w 10000"/>
              <a:gd name="connsiteY9" fmla="*/ 10000 h 10000"/>
              <a:gd name="connsiteX10" fmla="*/ 979 w 10000"/>
              <a:gd name="connsiteY10" fmla="*/ 7400 h 10000"/>
              <a:gd name="connsiteX11" fmla="*/ 5000 w 10000"/>
              <a:gd name="connsiteY11" fmla="*/ 6969 h 10000"/>
              <a:gd name="connsiteX12" fmla="*/ 9021 w 10000"/>
              <a:gd name="connsiteY12" fmla="*/ 7400 h 10000"/>
              <a:gd name="connsiteX0" fmla="*/ 9021 w 10000"/>
              <a:gd name="connsiteY0" fmla="*/ 7400 h 10000"/>
              <a:gd name="connsiteX1" fmla="*/ 8949 w 10000"/>
              <a:gd name="connsiteY1" fmla="*/ 10000 h 10000"/>
              <a:gd name="connsiteX2" fmla="*/ 10000 w 10000"/>
              <a:gd name="connsiteY2" fmla="*/ 5000 h 10000"/>
              <a:gd name="connsiteX3" fmla="*/ 8949 w 10000"/>
              <a:gd name="connsiteY3" fmla="*/ 0 h 10000"/>
              <a:gd name="connsiteX4" fmla="*/ 9021 w 10000"/>
              <a:gd name="connsiteY4" fmla="*/ 2575 h 10000"/>
              <a:gd name="connsiteX5" fmla="*/ 5000 w 10000"/>
              <a:gd name="connsiteY5" fmla="*/ 3031 h 10000"/>
              <a:gd name="connsiteX6" fmla="*/ 979 w 10000"/>
              <a:gd name="connsiteY6" fmla="*/ 2575 h 10000"/>
              <a:gd name="connsiteX7" fmla="*/ 1051 w 10000"/>
              <a:gd name="connsiteY7" fmla="*/ 0 h 10000"/>
              <a:gd name="connsiteX8" fmla="*/ 0 w 10000"/>
              <a:gd name="connsiteY8" fmla="*/ 5000 h 10000"/>
              <a:gd name="connsiteX9" fmla="*/ 1051 w 10000"/>
              <a:gd name="connsiteY9" fmla="*/ 10000 h 10000"/>
              <a:gd name="connsiteX10" fmla="*/ 979 w 10000"/>
              <a:gd name="connsiteY10" fmla="*/ 7400 h 10000"/>
              <a:gd name="connsiteX11" fmla="*/ 5000 w 10000"/>
              <a:gd name="connsiteY11" fmla="*/ 6969 h 10000"/>
              <a:gd name="connsiteX12" fmla="*/ 9021 w 10000"/>
              <a:gd name="connsiteY12" fmla="*/ 7400 h 10000"/>
              <a:gd name="connsiteX0" fmla="*/ 9021 w 10000"/>
              <a:gd name="connsiteY0" fmla="*/ 7400 h 10000"/>
              <a:gd name="connsiteX1" fmla="*/ 8949 w 10000"/>
              <a:gd name="connsiteY1" fmla="*/ 10000 h 10000"/>
              <a:gd name="connsiteX2" fmla="*/ 10000 w 10000"/>
              <a:gd name="connsiteY2" fmla="*/ 5000 h 10000"/>
              <a:gd name="connsiteX3" fmla="*/ 8949 w 10000"/>
              <a:gd name="connsiteY3" fmla="*/ 0 h 10000"/>
              <a:gd name="connsiteX4" fmla="*/ 9021 w 10000"/>
              <a:gd name="connsiteY4" fmla="*/ 2575 h 10000"/>
              <a:gd name="connsiteX5" fmla="*/ 5000 w 10000"/>
              <a:gd name="connsiteY5" fmla="*/ 3031 h 10000"/>
              <a:gd name="connsiteX6" fmla="*/ 979 w 10000"/>
              <a:gd name="connsiteY6" fmla="*/ 2575 h 10000"/>
              <a:gd name="connsiteX7" fmla="*/ 1051 w 10000"/>
              <a:gd name="connsiteY7" fmla="*/ 0 h 10000"/>
              <a:gd name="connsiteX8" fmla="*/ 0 w 10000"/>
              <a:gd name="connsiteY8" fmla="*/ 5000 h 10000"/>
              <a:gd name="connsiteX9" fmla="*/ 1051 w 10000"/>
              <a:gd name="connsiteY9" fmla="*/ 10000 h 10000"/>
              <a:gd name="connsiteX10" fmla="*/ 979 w 10000"/>
              <a:gd name="connsiteY10" fmla="*/ 7400 h 10000"/>
              <a:gd name="connsiteX11" fmla="*/ 5000 w 10000"/>
              <a:gd name="connsiteY11" fmla="*/ 6969 h 10000"/>
              <a:gd name="connsiteX12" fmla="*/ 9021 w 10000"/>
              <a:gd name="connsiteY12" fmla="*/ 7400 h 10000"/>
              <a:gd name="connsiteX0" fmla="*/ 9021 w 10000"/>
              <a:gd name="connsiteY0" fmla="*/ 7400 h 10000"/>
              <a:gd name="connsiteX1" fmla="*/ 8949 w 10000"/>
              <a:gd name="connsiteY1" fmla="*/ 10000 h 10000"/>
              <a:gd name="connsiteX2" fmla="*/ 10000 w 10000"/>
              <a:gd name="connsiteY2" fmla="*/ 5000 h 10000"/>
              <a:gd name="connsiteX3" fmla="*/ 8949 w 10000"/>
              <a:gd name="connsiteY3" fmla="*/ 0 h 10000"/>
              <a:gd name="connsiteX4" fmla="*/ 9021 w 10000"/>
              <a:gd name="connsiteY4" fmla="*/ 2575 h 10000"/>
              <a:gd name="connsiteX5" fmla="*/ 5000 w 10000"/>
              <a:gd name="connsiteY5" fmla="*/ 3031 h 10000"/>
              <a:gd name="connsiteX6" fmla="*/ 979 w 10000"/>
              <a:gd name="connsiteY6" fmla="*/ 2575 h 10000"/>
              <a:gd name="connsiteX7" fmla="*/ 1051 w 10000"/>
              <a:gd name="connsiteY7" fmla="*/ 0 h 10000"/>
              <a:gd name="connsiteX8" fmla="*/ 0 w 10000"/>
              <a:gd name="connsiteY8" fmla="*/ 5000 h 10000"/>
              <a:gd name="connsiteX9" fmla="*/ 1051 w 10000"/>
              <a:gd name="connsiteY9" fmla="*/ 10000 h 10000"/>
              <a:gd name="connsiteX10" fmla="*/ 979 w 10000"/>
              <a:gd name="connsiteY10" fmla="*/ 7400 h 10000"/>
              <a:gd name="connsiteX11" fmla="*/ 5000 w 10000"/>
              <a:gd name="connsiteY11" fmla="*/ 6969 h 10000"/>
              <a:gd name="connsiteX12" fmla="*/ 9021 w 10000"/>
              <a:gd name="connsiteY12" fmla="*/ 7400 h 10000"/>
              <a:gd name="connsiteX0" fmla="*/ 9021 w 10000"/>
              <a:gd name="connsiteY0" fmla="*/ 7400 h 10000"/>
              <a:gd name="connsiteX1" fmla="*/ 8949 w 10000"/>
              <a:gd name="connsiteY1" fmla="*/ 10000 h 10000"/>
              <a:gd name="connsiteX2" fmla="*/ 10000 w 10000"/>
              <a:gd name="connsiteY2" fmla="*/ 5000 h 10000"/>
              <a:gd name="connsiteX3" fmla="*/ 8949 w 10000"/>
              <a:gd name="connsiteY3" fmla="*/ 0 h 10000"/>
              <a:gd name="connsiteX4" fmla="*/ 9021 w 10000"/>
              <a:gd name="connsiteY4" fmla="*/ 2575 h 10000"/>
              <a:gd name="connsiteX5" fmla="*/ 5000 w 10000"/>
              <a:gd name="connsiteY5" fmla="*/ 3280 h 10000"/>
              <a:gd name="connsiteX6" fmla="*/ 979 w 10000"/>
              <a:gd name="connsiteY6" fmla="*/ 2575 h 10000"/>
              <a:gd name="connsiteX7" fmla="*/ 1051 w 10000"/>
              <a:gd name="connsiteY7" fmla="*/ 0 h 10000"/>
              <a:gd name="connsiteX8" fmla="*/ 0 w 10000"/>
              <a:gd name="connsiteY8" fmla="*/ 5000 h 10000"/>
              <a:gd name="connsiteX9" fmla="*/ 1051 w 10000"/>
              <a:gd name="connsiteY9" fmla="*/ 10000 h 10000"/>
              <a:gd name="connsiteX10" fmla="*/ 979 w 10000"/>
              <a:gd name="connsiteY10" fmla="*/ 7400 h 10000"/>
              <a:gd name="connsiteX11" fmla="*/ 5000 w 10000"/>
              <a:gd name="connsiteY11" fmla="*/ 6969 h 10000"/>
              <a:gd name="connsiteX12" fmla="*/ 9021 w 10000"/>
              <a:gd name="connsiteY12" fmla="*/ 7400 h 10000"/>
              <a:gd name="connsiteX0" fmla="*/ 9021 w 10000"/>
              <a:gd name="connsiteY0" fmla="*/ 7400 h 10000"/>
              <a:gd name="connsiteX1" fmla="*/ 8949 w 10000"/>
              <a:gd name="connsiteY1" fmla="*/ 10000 h 10000"/>
              <a:gd name="connsiteX2" fmla="*/ 10000 w 10000"/>
              <a:gd name="connsiteY2" fmla="*/ 5000 h 10000"/>
              <a:gd name="connsiteX3" fmla="*/ 8949 w 10000"/>
              <a:gd name="connsiteY3" fmla="*/ 0 h 10000"/>
              <a:gd name="connsiteX4" fmla="*/ 9021 w 10000"/>
              <a:gd name="connsiteY4" fmla="*/ 2575 h 10000"/>
              <a:gd name="connsiteX5" fmla="*/ 5000 w 10000"/>
              <a:gd name="connsiteY5" fmla="*/ 3280 h 10000"/>
              <a:gd name="connsiteX6" fmla="*/ 979 w 10000"/>
              <a:gd name="connsiteY6" fmla="*/ 2575 h 10000"/>
              <a:gd name="connsiteX7" fmla="*/ 1051 w 10000"/>
              <a:gd name="connsiteY7" fmla="*/ 0 h 10000"/>
              <a:gd name="connsiteX8" fmla="*/ 0 w 10000"/>
              <a:gd name="connsiteY8" fmla="*/ 5000 h 10000"/>
              <a:gd name="connsiteX9" fmla="*/ 1051 w 10000"/>
              <a:gd name="connsiteY9" fmla="*/ 10000 h 10000"/>
              <a:gd name="connsiteX10" fmla="*/ 979 w 10000"/>
              <a:gd name="connsiteY10" fmla="*/ 7400 h 10000"/>
              <a:gd name="connsiteX11" fmla="*/ 5000 w 10000"/>
              <a:gd name="connsiteY11" fmla="*/ 6720 h 10000"/>
              <a:gd name="connsiteX12" fmla="*/ 9021 w 10000"/>
              <a:gd name="connsiteY12" fmla="*/ 74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9021" y="7400"/>
                </a:moveTo>
                <a:cubicBezTo>
                  <a:pt x="8997" y="8267"/>
                  <a:pt x="8973" y="9133"/>
                  <a:pt x="8949" y="10000"/>
                </a:cubicBezTo>
                <a:lnTo>
                  <a:pt x="10000" y="5000"/>
                </a:lnTo>
                <a:lnTo>
                  <a:pt x="8949" y="0"/>
                </a:lnTo>
                <a:cubicBezTo>
                  <a:pt x="9021" y="2575"/>
                  <a:pt x="9004" y="2198"/>
                  <a:pt x="9021" y="2575"/>
                </a:cubicBezTo>
                <a:cubicBezTo>
                  <a:pt x="8919" y="2639"/>
                  <a:pt x="7025" y="3280"/>
                  <a:pt x="5000" y="3280"/>
                </a:cubicBezTo>
                <a:cubicBezTo>
                  <a:pt x="3002" y="3280"/>
                  <a:pt x="979" y="2575"/>
                  <a:pt x="979" y="2575"/>
                </a:cubicBezTo>
                <a:cubicBezTo>
                  <a:pt x="1003" y="1717"/>
                  <a:pt x="1027" y="858"/>
                  <a:pt x="1051" y="0"/>
                </a:cubicBezTo>
                <a:lnTo>
                  <a:pt x="0" y="5000"/>
                </a:lnTo>
                <a:lnTo>
                  <a:pt x="1051" y="10000"/>
                </a:lnTo>
                <a:cubicBezTo>
                  <a:pt x="1027" y="9133"/>
                  <a:pt x="1003" y="8267"/>
                  <a:pt x="979" y="7400"/>
                </a:cubicBezTo>
                <a:cubicBezTo>
                  <a:pt x="979" y="7400"/>
                  <a:pt x="2999" y="6720"/>
                  <a:pt x="5000" y="6720"/>
                </a:cubicBezTo>
                <a:cubicBezTo>
                  <a:pt x="7021" y="6720"/>
                  <a:pt x="9021" y="7400"/>
                  <a:pt x="9021" y="7400"/>
                </a:cubicBezTo>
                <a:close/>
              </a:path>
            </a:pathLst>
          </a:custGeom>
          <a:gradFill>
            <a:gsLst>
              <a:gs pos="0">
                <a:schemeClr val="accent1">
                  <a:lumMod val="40000"/>
                  <a:lumOff val="60000"/>
                </a:schemeClr>
              </a:gs>
              <a:gs pos="5000">
                <a:schemeClr val="accent1">
                  <a:lumMod val="60000"/>
                  <a:lumOff val="40000"/>
                </a:schemeClr>
              </a:gs>
              <a:gs pos="40000">
                <a:schemeClr val="accent1"/>
              </a:gs>
              <a:gs pos="60000">
                <a:schemeClr val="accent1"/>
              </a:gs>
              <a:gs pos="95000">
                <a:schemeClr val="accent1">
                  <a:lumMod val="60000"/>
                  <a:lumOff val="40000"/>
                </a:schemeClr>
              </a:gs>
              <a:gs pos="100000">
                <a:schemeClr val="accent1">
                  <a:lumMod val="40000"/>
                  <a:lumOff val="60000"/>
                </a:schemeClr>
              </a:gs>
            </a:gsLst>
            <a:lin ang="0" scaled="0"/>
          </a:gradFill>
          <a:ln>
            <a:noFill/>
            <a:headEnd type="none" w="med" len="med"/>
            <a:tailEnd type="none" w="med" len="med"/>
          </a:ln>
          <a:effectLst>
            <a:outerShdw blurRad="127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0000"/>
              </a:lnSpc>
              <a:spcBef>
                <a:spcPct val="0"/>
              </a:spcBef>
              <a:spcAft>
                <a:spcPct val="0"/>
              </a:spcAft>
              <a:defRPr/>
            </a:pPr>
            <a:endParaRPr lang="en-US" sz="2400" dirty="0">
              <a:solidFill>
                <a:srgbClr val="FFFFFF"/>
              </a:solidFill>
              <a:effectLst>
                <a:outerShdw blurRad="38100" dist="38100" dir="2700000" algn="tl">
                  <a:srgbClr val="000000">
                    <a:alpha val="43137"/>
                  </a:srgbClr>
                </a:outerShdw>
              </a:effectLst>
              <a:latin typeface="Segoe" pitchFamily="34" charset="0"/>
            </a:endParaRPr>
          </a:p>
        </p:txBody>
      </p:sp>
      <p:sp>
        <p:nvSpPr>
          <p:cNvPr id="14" name="Rectangle 13"/>
          <p:cNvSpPr/>
          <p:nvPr/>
        </p:nvSpPr>
        <p:spPr bwMode="auto">
          <a:xfrm>
            <a:off x="1" y="1787950"/>
            <a:ext cx="12188825" cy="1443928"/>
          </a:xfrm>
          <a:prstGeom prst="rect">
            <a:avLst/>
          </a:prstGeom>
          <a:gradFill>
            <a:gsLst>
              <a:gs pos="0">
                <a:srgbClr val="0F2F55">
                  <a:alpha val="0"/>
                </a:srgbClr>
              </a:gs>
              <a:gs pos="20000">
                <a:srgbClr val="0F2F55">
                  <a:alpha val="30000"/>
                </a:srgbClr>
              </a:gs>
              <a:gs pos="80000">
                <a:srgbClr val="0F2F55">
                  <a:alpha val="30000"/>
                </a:srgbClr>
              </a:gs>
              <a:gs pos="100000">
                <a:srgbClr val="0F2F55">
                  <a:alpha val="0"/>
                </a:srgbClr>
              </a:gs>
            </a:gsLst>
            <a:lin ang="0" scaled="0"/>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Rectangle 14"/>
          <p:cNvSpPr/>
          <p:nvPr/>
        </p:nvSpPr>
        <p:spPr bwMode="auto">
          <a:xfrm>
            <a:off x="1" y="3337698"/>
            <a:ext cx="12188825" cy="1443928"/>
          </a:xfrm>
          <a:prstGeom prst="rect">
            <a:avLst/>
          </a:prstGeom>
          <a:gradFill>
            <a:gsLst>
              <a:gs pos="0">
                <a:srgbClr val="0F2F55">
                  <a:alpha val="0"/>
                </a:srgbClr>
              </a:gs>
              <a:gs pos="20000">
                <a:srgbClr val="0F2F55">
                  <a:alpha val="30000"/>
                </a:srgbClr>
              </a:gs>
              <a:gs pos="80000">
                <a:srgbClr val="0F2F55">
                  <a:alpha val="30000"/>
                </a:srgbClr>
              </a:gs>
              <a:gs pos="100000">
                <a:srgbClr val="0F2F55">
                  <a:alpha val="0"/>
                </a:srgbClr>
              </a:gs>
            </a:gsLst>
            <a:lin ang="0" scaled="0"/>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Rectangle 15"/>
          <p:cNvSpPr/>
          <p:nvPr/>
        </p:nvSpPr>
        <p:spPr bwMode="auto">
          <a:xfrm>
            <a:off x="1" y="4887447"/>
            <a:ext cx="12188824" cy="1286694"/>
          </a:xfrm>
          <a:prstGeom prst="rect">
            <a:avLst/>
          </a:prstGeom>
          <a:gradFill>
            <a:gsLst>
              <a:gs pos="0">
                <a:srgbClr val="0F2F55">
                  <a:alpha val="0"/>
                </a:srgbClr>
              </a:gs>
              <a:gs pos="20000">
                <a:srgbClr val="0F2F55">
                  <a:alpha val="30000"/>
                </a:srgbClr>
              </a:gs>
              <a:gs pos="80000">
                <a:srgbClr val="0F2F55">
                  <a:alpha val="30000"/>
                </a:srgbClr>
              </a:gs>
              <a:gs pos="100000">
                <a:srgbClr val="0F2F55">
                  <a:alpha val="0"/>
                </a:srgbClr>
              </a:gs>
            </a:gsLst>
            <a:lin ang="0" scaled="0"/>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9" name="Group 57"/>
          <p:cNvGrpSpPr/>
          <p:nvPr/>
        </p:nvGrpSpPr>
        <p:grpSpPr>
          <a:xfrm>
            <a:off x="8501003" y="1969313"/>
            <a:ext cx="2500114" cy="1081202"/>
            <a:chOff x="6349370" y="2270419"/>
            <a:chExt cx="1960235" cy="1130006"/>
          </a:xfrm>
        </p:grpSpPr>
        <p:pic>
          <p:nvPicPr>
            <p:cNvPr id="27" name="Picture 4" descr="\\eventsql\dvd\Online_ART\DVD_ART36\Logos\Microsoft Online Services\Microsoft Online Services logo h w.png"/>
            <p:cNvPicPr>
              <a:picLocks noChangeAspect="1" noChangeArrowheads="1"/>
            </p:cNvPicPr>
            <p:nvPr/>
          </p:nvPicPr>
          <p:blipFill>
            <a:blip r:embed="rId8" cstate="email">
              <a:extLst>
                <a:ext uri="{28A0092B-C50C-407E-A947-70E740481C1C}">
                  <a14:useLocalDpi xmlns="" xmlns:a14="http://schemas.microsoft.com/office/drawing/2010/main"/>
                </a:ext>
              </a:extLst>
            </a:blip>
            <a:srcRect/>
            <a:stretch>
              <a:fillRect/>
            </a:stretch>
          </p:blipFill>
          <p:spPr bwMode="auto">
            <a:xfrm>
              <a:off x="6349370" y="2270419"/>
              <a:ext cx="1960235" cy="164600"/>
            </a:xfrm>
            <a:prstGeom prst="rect">
              <a:avLst/>
            </a:prstGeom>
            <a:extLst>
              <a:ext uri="{909E8E84-426E-40DD-AFC4-6F175D3DCCD1}">
                <a14:hiddenFill xmlns="" xmlns:a14="http://schemas.microsoft.com/office/drawing/2010/main">
                  <a:solidFill>
                    <a:srgbClr val="FFFFFF"/>
                  </a:solidFill>
                </a14:hiddenFill>
              </a:ext>
            </a:extLst>
          </p:spPr>
        </p:pic>
        <p:pic>
          <p:nvPicPr>
            <p:cNvPr id="31" name="Picture 23" descr="\\eventsql\dvd\Online_ART\DVD_ART36\Logos\Microsoft Office Live\Office Live (brand)\Office Live logo r.png"/>
            <p:cNvPicPr>
              <a:picLocks noChangeAspect="1" noChangeArrowheads="1"/>
            </p:cNvPicPr>
            <p:nvPr/>
          </p:nvPicPr>
          <p:blipFill>
            <a:blip r:embed="rId9" cstate="email">
              <a:extLst>
                <a:ext uri="{28A0092B-C50C-407E-A947-70E740481C1C}">
                  <a14:useLocalDpi xmlns="" xmlns:a14="http://schemas.microsoft.com/office/drawing/2010/main"/>
                </a:ext>
              </a:extLst>
            </a:blip>
            <a:srcRect/>
            <a:stretch>
              <a:fillRect/>
            </a:stretch>
          </p:blipFill>
          <p:spPr bwMode="auto">
            <a:xfrm>
              <a:off x="6712238" y="3074966"/>
              <a:ext cx="1234499" cy="325459"/>
            </a:xfrm>
            <a:prstGeom prst="rect">
              <a:avLst/>
            </a:prstGeom>
            <a:extLst>
              <a:ext uri="{909E8E84-426E-40DD-AFC4-6F175D3DCCD1}">
                <a14:hiddenFill xmlns="" xmlns:a14="http://schemas.microsoft.com/office/drawing/2010/main">
                  <a:solidFill>
                    <a:srgbClr val="FFFFFF"/>
                  </a:solidFill>
                </a14:hiddenFill>
              </a:ext>
            </a:extLst>
          </p:spPr>
        </p:pic>
        <p:pic>
          <p:nvPicPr>
            <p:cNvPr id="34" name="Picture 26" descr="\\eventsql\dvd\Online_ART\DVD_ART36\Logos\Azure Services Platform\SharePoint Services\SharePoint Services logo rh.png"/>
            <p:cNvPicPr>
              <a:picLocks noChangeAspect="1" noChangeArrowheads="1"/>
            </p:cNvPicPr>
            <p:nvPr/>
          </p:nvPicPr>
          <p:blipFill>
            <a:blip r:embed="rId10" cstate="email">
              <a:extLst>
                <a:ext uri="{28A0092B-C50C-407E-A947-70E740481C1C}">
                  <a14:useLocalDpi xmlns="" xmlns:a14="http://schemas.microsoft.com/office/drawing/2010/main"/>
                </a:ext>
              </a:extLst>
            </a:blip>
            <a:srcRect/>
            <a:stretch>
              <a:fillRect/>
            </a:stretch>
          </p:blipFill>
          <p:spPr bwMode="auto">
            <a:xfrm>
              <a:off x="6490028" y="2630629"/>
              <a:ext cx="1678919" cy="248728"/>
            </a:xfrm>
            <a:prstGeom prst="rect">
              <a:avLst/>
            </a:prstGeom>
            <a:extLst>
              <a:ext uri="{909E8E84-426E-40DD-AFC4-6F175D3DCCD1}">
                <a14:hiddenFill xmlns="" xmlns:a14="http://schemas.microsoft.com/office/drawing/2010/main">
                  <a:solidFill>
                    <a:srgbClr val="FFFFFF"/>
                  </a:solidFill>
                </a14:hiddenFill>
              </a:ext>
            </a:extLst>
          </p:spPr>
        </p:pic>
      </p:grpSp>
      <p:grpSp>
        <p:nvGrpSpPr>
          <p:cNvPr id="10" name="Group 93"/>
          <p:cNvGrpSpPr/>
          <p:nvPr/>
        </p:nvGrpSpPr>
        <p:grpSpPr>
          <a:xfrm>
            <a:off x="7979808" y="3497591"/>
            <a:ext cx="3542504" cy="1124145"/>
            <a:chOff x="5938790" y="3795615"/>
            <a:chExt cx="2657570" cy="1124145"/>
          </a:xfrm>
        </p:grpSpPr>
        <p:pic>
          <p:nvPicPr>
            <p:cNvPr id="26" name="Picture 25" descr="WinAzure_h_rgb_r.png"/>
            <p:cNvPicPr>
              <a:picLocks noChangeAspect="1"/>
            </p:cNvPicPr>
            <p:nvPr/>
          </p:nvPicPr>
          <p:blipFill>
            <a:blip r:embed="rId11" cstate="email">
              <a:extLst>
                <a:ext uri="{28A0092B-C50C-407E-A947-70E740481C1C}">
                  <a14:useLocalDpi xmlns="" xmlns:a14="http://schemas.microsoft.com/office/drawing/2010/main"/>
                </a:ext>
              </a:extLst>
            </a:blip>
            <a:stretch>
              <a:fillRect/>
            </a:stretch>
          </p:blipFill>
          <p:spPr>
            <a:xfrm>
              <a:off x="6499269" y="3795615"/>
              <a:ext cx="1536611" cy="286705"/>
            </a:xfrm>
            <a:prstGeom prst="rect">
              <a:avLst/>
            </a:prstGeom>
          </p:spPr>
        </p:pic>
        <p:pic>
          <p:nvPicPr>
            <p:cNvPr id="33" name="Picture 25" descr="\\eventsql\dvd\Online_ART\DVD_ART36\Logos\Azure Services Platform\Microsoft .NET Services\.Net Services logo r Net.png"/>
            <p:cNvPicPr>
              <a:picLocks noChangeAspect="1" noChangeArrowheads="1"/>
            </p:cNvPicPr>
            <p:nvPr/>
          </p:nvPicPr>
          <p:blipFill>
            <a:blip r:embed="rId12" cstate="email">
              <a:extLst>
                <a:ext uri="{28A0092B-C50C-407E-A947-70E740481C1C}">
                  <a14:useLocalDpi xmlns="" xmlns:a14="http://schemas.microsoft.com/office/drawing/2010/main"/>
                </a:ext>
              </a:extLst>
            </a:blip>
            <a:srcRect/>
            <a:stretch>
              <a:fillRect/>
            </a:stretch>
          </p:blipFill>
          <p:spPr bwMode="auto">
            <a:xfrm>
              <a:off x="6634727" y="4670400"/>
              <a:ext cx="1265695" cy="249360"/>
            </a:xfrm>
            <a:prstGeom prst="rect">
              <a:avLst/>
            </a:prstGeom>
            <a:extLst>
              <a:ext uri="{909E8E84-426E-40DD-AFC4-6F175D3DCCD1}">
                <a14:hiddenFill xmlns="" xmlns:a14="http://schemas.microsoft.com/office/drawing/2010/main">
                  <a:solidFill>
                    <a:srgbClr val="FFFFFF"/>
                  </a:solidFill>
                </a14:hiddenFill>
              </a:ext>
            </a:extLst>
          </p:spPr>
        </p:pic>
        <p:grpSp>
          <p:nvGrpSpPr>
            <p:cNvPr id="17" name="Group 54"/>
            <p:cNvGrpSpPr/>
            <p:nvPr/>
          </p:nvGrpSpPr>
          <p:grpSpPr>
            <a:xfrm>
              <a:off x="5938790" y="4217676"/>
              <a:ext cx="2657570" cy="302255"/>
              <a:chOff x="5893461" y="4203551"/>
              <a:chExt cx="2777531" cy="315899"/>
            </a:xfrm>
          </p:grpSpPr>
          <p:pic>
            <p:nvPicPr>
              <p:cNvPr id="32" name="Picture 24" descr="\\eventsql\dvd\Online_ART\DVD_ART36\Logos\Azure Services Platform\Live Services\Live Services logo hr.png"/>
              <p:cNvPicPr>
                <a:picLocks noChangeAspect="1" noChangeArrowheads="1"/>
              </p:cNvPicPr>
              <p:nvPr/>
            </p:nvPicPr>
            <p:blipFill>
              <a:blip r:embed="rId13" cstate="email">
                <a:extLst>
                  <a:ext uri="{28A0092B-C50C-407E-A947-70E740481C1C}">
                    <a14:useLocalDpi xmlns="" xmlns:a14="http://schemas.microsoft.com/office/drawing/2010/main"/>
                  </a:ext>
                </a:extLst>
              </a:blip>
              <a:srcRect/>
              <a:stretch>
                <a:fillRect/>
              </a:stretch>
            </p:blipFill>
            <p:spPr bwMode="auto">
              <a:xfrm>
                <a:off x="7367909" y="4203551"/>
                <a:ext cx="1303083" cy="315899"/>
              </a:xfrm>
              <a:prstGeom prst="rect">
                <a:avLst/>
              </a:prstGeom>
              <a:extLst>
                <a:ext uri="{909E8E84-426E-40DD-AFC4-6F175D3DCCD1}">
                  <a14:hiddenFill xmlns="" xmlns:a14="http://schemas.microsoft.com/office/drawing/2010/main">
                    <a:solidFill>
                      <a:srgbClr val="FFFFFF"/>
                    </a:solidFill>
                  </a14:hiddenFill>
                </a:ext>
              </a:extLst>
            </p:spPr>
          </p:pic>
          <p:pic>
            <p:nvPicPr>
              <p:cNvPr id="35" name="Picture 27" descr="\\eventsql\dvd\Online_ART\DVD_ART36\Logos\Azure Services Platform\SQL Services\SQL Services logo r.png"/>
              <p:cNvPicPr>
                <a:picLocks noChangeAspect="1" noChangeArrowheads="1"/>
              </p:cNvPicPr>
              <p:nvPr/>
            </p:nvPicPr>
            <p:blipFill>
              <a:blip r:embed="rId14" cstate="email">
                <a:extLst>
                  <a:ext uri="{28A0092B-C50C-407E-A947-70E740481C1C}">
                    <a14:useLocalDpi xmlns="" xmlns:a14="http://schemas.microsoft.com/office/drawing/2010/main"/>
                  </a:ext>
                </a:extLst>
              </a:blip>
              <a:srcRect/>
              <a:stretch>
                <a:fillRect/>
              </a:stretch>
            </p:blipFill>
            <p:spPr bwMode="auto">
              <a:xfrm>
                <a:off x="5893461" y="4211448"/>
                <a:ext cx="1216211" cy="300104"/>
              </a:xfrm>
              <a:prstGeom prst="rect">
                <a:avLst/>
              </a:prstGeom>
              <a:extLst>
                <a:ext uri="{909E8E84-426E-40DD-AFC4-6F175D3DCCD1}">
                  <a14:hiddenFill xmlns="" xmlns:a14="http://schemas.microsoft.com/office/drawing/2010/main">
                    <a:solidFill>
                      <a:srgbClr val="FFFFFF"/>
                    </a:solidFill>
                  </a14:hiddenFill>
                </a:ext>
              </a:extLst>
            </p:spPr>
          </p:pic>
        </p:grpSp>
      </p:grpSp>
      <p:grpSp>
        <p:nvGrpSpPr>
          <p:cNvPr id="19" name="Group 55"/>
          <p:cNvGrpSpPr/>
          <p:nvPr/>
        </p:nvGrpSpPr>
        <p:grpSpPr>
          <a:xfrm>
            <a:off x="7922736" y="4965534"/>
            <a:ext cx="3656648" cy="1188364"/>
            <a:chOff x="5895975" y="5273095"/>
            <a:chExt cx="2867025" cy="1242005"/>
          </a:xfrm>
        </p:grpSpPr>
        <p:pic>
          <p:nvPicPr>
            <p:cNvPr id="29" name="Picture 18" descr="\\eventsql\dvd\Online_ART\DVD_ART36\Logos\System Center\System Center generic brand Grid h r.png"/>
            <p:cNvPicPr>
              <a:picLocks noChangeAspect="1" noChangeArrowheads="1"/>
            </p:cNvPicPr>
            <p:nvPr/>
          </p:nvPicPr>
          <p:blipFill>
            <a:blip r:embed="rId15" cstate="email">
              <a:extLst>
                <a:ext uri="{28A0092B-C50C-407E-A947-70E740481C1C}">
                  <a14:useLocalDpi xmlns="" xmlns:a14="http://schemas.microsoft.com/office/drawing/2010/main"/>
                </a:ext>
              </a:extLst>
            </a:blip>
            <a:srcRect/>
            <a:stretch>
              <a:fillRect/>
            </a:stretch>
          </p:blipFill>
          <p:spPr bwMode="auto">
            <a:xfrm>
              <a:off x="6567487" y="5273095"/>
              <a:ext cx="1524000" cy="335028"/>
            </a:xfrm>
            <a:prstGeom prst="rect">
              <a:avLst/>
            </a:prstGeom>
            <a:extLst>
              <a:ext uri="{909E8E84-426E-40DD-AFC4-6F175D3DCCD1}">
                <a14:hiddenFill xmlns="" xmlns:a14="http://schemas.microsoft.com/office/drawing/2010/main">
                  <a:solidFill>
                    <a:srgbClr val="FFFFFF"/>
                  </a:solidFill>
                </a14:hiddenFill>
              </a:ext>
            </a:extLst>
          </p:spPr>
        </p:pic>
        <p:pic>
          <p:nvPicPr>
            <p:cNvPr id="30" name="Picture 20" descr="\\eventsql\dvd\Online_ART\DVD_ART36\Logos\Windows Server (brand)\Windows Server brand logo hr.png"/>
            <p:cNvPicPr>
              <a:picLocks noChangeAspect="1" noChangeArrowheads="1"/>
            </p:cNvPicPr>
            <p:nvPr/>
          </p:nvPicPr>
          <p:blipFill>
            <a:blip r:embed="rId16" cstate="email">
              <a:extLst>
                <a:ext uri="{28A0092B-C50C-407E-A947-70E740481C1C}">
                  <a14:useLocalDpi xmlns="" xmlns:a14="http://schemas.microsoft.com/office/drawing/2010/main"/>
                </a:ext>
              </a:extLst>
            </a:blip>
            <a:srcRect/>
            <a:stretch>
              <a:fillRect/>
            </a:stretch>
          </p:blipFill>
          <p:spPr bwMode="auto">
            <a:xfrm>
              <a:off x="6514842" y="5705445"/>
              <a:ext cx="1629290" cy="300852"/>
            </a:xfrm>
            <a:prstGeom prst="rect">
              <a:avLst/>
            </a:prstGeom>
            <a:extLst>
              <a:ext uri="{909E8E84-426E-40DD-AFC4-6F175D3DCCD1}">
                <a14:hiddenFill xmlns="" xmlns:a14="http://schemas.microsoft.com/office/drawing/2010/main">
                  <a:solidFill>
                    <a:srgbClr val="FFFFFF"/>
                  </a:solidFill>
                </a14:hiddenFill>
              </a:ext>
            </a:extLst>
          </p:spPr>
        </p:pic>
        <p:grpSp>
          <p:nvGrpSpPr>
            <p:cNvPr id="22" name="Group 46"/>
            <p:cNvGrpSpPr/>
            <p:nvPr/>
          </p:nvGrpSpPr>
          <p:grpSpPr>
            <a:xfrm>
              <a:off x="5895975" y="6103620"/>
              <a:ext cx="2867025" cy="411480"/>
              <a:chOff x="5895974" y="6160770"/>
              <a:chExt cx="2867025" cy="411480"/>
            </a:xfrm>
          </p:grpSpPr>
          <p:sp>
            <p:nvSpPr>
              <p:cNvPr id="45" name="Rounded Rectangle 44"/>
              <p:cNvSpPr/>
              <p:nvPr/>
            </p:nvSpPr>
            <p:spPr bwMode="auto">
              <a:xfrm>
                <a:off x="5895974" y="6160770"/>
                <a:ext cx="2867025" cy="411480"/>
              </a:xfrm>
              <a:prstGeom prst="roundRect">
                <a:avLst/>
              </a:prstGeom>
              <a:solidFill>
                <a:srgbClr val="000000">
                  <a:alpha val="30000"/>
                </a:srgbClr>
              </a:solidFill>
              <a:ln w="25400">
                <a:noFill/>
                <a:prstDash val="sysDot"/>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18288" tIns="0" rIns="18288" bIns="0" numCol="1" rtlCol="0" anchor="ctr" anchorCtr="0" compatLnSpc="1">
                <a:prstTxWarp prst="textNoShape">
                  <a:avLst/>
                </a:prstTxWarp>
              </a:bodyPr>
              <a:lstStyle/>
              <a:p>
                <a:pPr algn="ctr" fontAlgn="base">
                  <a:lnSpc>
                    <a:spcPct val="90000"/>
                  </a:lnSpc>
                  <a:spcBef>
                    <a:spcPct val="0"/>
                  </a:spcBef>
                  <a:spcAft>
                    <a:spcPts val="600"/>
                  </a:spcAft>
                  <a:defRPr/>
                </a:pPr>
                <a:endParaRPr lang="en-US" sz="1200" dirty="0" smtClean="0">
                  <a:gradFill>
                    <a:gsLst>
                      <a:gs pos="0">
                        <a:schemeClr val="tx1"/>
                      </a:gs>
                      <a:gs pos="100000">
                        <a:schemeClr val="tx1"/>
                      </a:gs>
                    </a:gsLst>
                    <a:lin ang="16200000" scaled="0"/>
                  </a:gradFill>
                  <a:latin typeface="Segoe UI" pitchFamily="34" charset="0"/>
                </a:endParaRPr>
              </a:p>
            </p:txBody>
          </p:sp>
          <p:grpSp>
            <p:nvGrpSpPr>
              <p:cNvPr id="23" name="Group 38"/>
              <p:cNvGrpSpPr/>
              <p:nvPr/>
            </p:nvGrpSpPr>
            <p:grpSpPr>
              <a:xfrm>
                <a:off x="5984545" y="6180951"/>
                <a:ext cx="1942355" cy="341150"/>
                <a:chOff x="5984545" y="6114276"/>
                <a:chExt cx="1942355" cy="341150"/>
              </a:xfrm>
            </p:grpSpPr>
            <p:pic>
              <p:nvPicPr>
                <p:cNvPr id="2050" name="Picture 2" descr="D:\SilverFox\DVD_ART36\Logos\MICROSOFT (brand)\Microsoft corporate logo white.png"/>
                <p:cNvPicPr>
                  <a:picLocks noChangeAspect="1" noChangeArrowheads="1"/>
                </p:cNvPicPr>
                <p:nvPr/>
              </p:nvPicPr>
              <p:blipFill>
                <a:blip r:embed="rId17" cstate="email">
                  <a:extLst>
                    <a:ext uri="{28A0092B-C50C-407E-A947-70E740481C1C}">
                      <a14:useLocalDpi xmlns="" xmlns:a14="http://schemas.microsoft.com/office/drawing/2010/main"/>
                    </a:ext>
                  </a:extLst>
                </a:blip>
                <a:srcRect/>
                <a:stretch>
                  <a:fillRect/>
                </a:stretch>
              </p:blipFill>
              <p:spPr bwMode="auto">
                <a:xfrm>
                  <a:off x="5984545" y="6170337"/>
                  <a:ext cx="736759" cy="126302"/>
                </a:xfrm>
                <a:prstGeom prst="rect">
                  <a:avLst/>
                </a:prstGeom>
                <a:noFill/>
              </p:spPr>
            </p:pic>
            <p:sp>
              <p:nvSpPr>
                <p:cNvPr id="37" name="TextBox 36"/>
                <p:cNvSpPr txBox="1"/>
                <p:nvPr/>
              </p:nvSpPr>
              <p:spPr>
                <a:xfrm>
                  <a:off x="6798251" y="6133756"/>
                  <a:ext cx="1128649" cy="321670"/>
                </a:xfrm>
                <a:prstGeom prst="rect">
                  <a:avLst/>
                </a:prstGeom>
                <a:noFill/>
              </p:spPr>
              <p:txBody>
                <a:bodyPr wrap="none" lIns="0" tIns="0" rIns="0" bIns="0" rtlCol="0">
                  <a:spAutoFit/>
                </a:bodyPr>
                <a:lstStyle/>
                <a:p>
                  <a:r>
                    <a:rPr lang="en-US" sz="1100" b="1" dirty="0" smtClean="0">
                      <a:effectLst>
                        <a:outerShdw blurRad="25400" dist="12700" dir="2700000" algn="tl" rotWithShape="0">
                          <a:prstClr val="black">
                            <a:alpha val="40000"/>
                          </a:prstClr>
                        </a:outerShdw>
                      </a:effectLst>
                      <a:latin typeface="Segoe UI" pitchFamily="34" charset="0"/>
                    </a:rPr>
                    <a:t>Dynamic Data Center</a:t>
                  </a:r>
                </a:p>
                <a:p>
                  <a:r>
                    <a:rPr lang="en-US" sz="900" b="1" dirty="0" smtClean="0">
                      <a:effectLst>
                        <a:outerShdw blurRad="25400" dist="12700" dir="2700000" algn="tl" rotWithShape="0">
                          <a:prstClr val="black">
                            <a:alpha val="40000"/>
                          </a:prstClr>
                        </a:outerShdw>
                      </a:effectLst>
                      <a:latin typeface="Segoe UI" pitchFamily="34" charset="0"/>
                    </a:rPr>
                    <a:t>For </a:t>
                  </a:r>
                  <a:r>
                    <a:rPr lang="en-US" sz="900" b="1" dirty="0" err="1" smtClean="0">
                      <a:effectLst>
                        <a:outerShdw blurRad="25400" dist="12700" dir="2700000" algn="tl" rotWithShape="0">
                          <a:prstClr val="black">
                            <a:alpha val="40000"/>
                          </a:prstClr>
                        </a:outerShdw>
                      </a:effectLst>
                      <a:latin typeface="Segoe UI" pitchFamily="34" charset="0"/>
                    </a:rPr>
                    <a:t>Hosters</a:t>
                  </a:r>
                  <a:endParaRPr lang="en-US" sz="900" b="1" dirty="0" smtClean="0">
                    <a:effectLst>
                      <a:outerShdw blurRad="25400" dist="12700" dir="2700000" algn="tl" rotWithShape="0">
                        <a:prstClr val="black">
                          <a:alpha val="40000"/>
                        </a:prstClr>
                      </a:outerShdw>
                    </a:effectLst>
                    <a:latin typeface="Segoe UI" pitchFamily="34" charset="0"/>
                  </a:endParaRPr>
                </a:p>
              </p:txBody>
            </p:sp>
            <p:sp>
              <p:nvSpPr>
                <p:cNvPr id="38" name="TextBox 37"/>
                <p:cNvSpPr txBox="1"/>
                <p:nvPr/>
              </p:nvSpPr>
              <p:spPr>
                <a:xfrm>
                  <a:off x="6734175" y="6114276"/>
                  <a:ext cx="56559" cy="176918"/>
                </a:xfrm>
                <a:prstGeom prst="rect">
                  <a:avLst/>
                </a:prstGeom>
                <a:noFill/>
              </p:spPr>
              <p:txBody>
                <a:bodyPr wrap="none" lIns="0" tIns="0" rIns="0" bIns="0" rtlCol="0">
                  <a:spAutoFit/>
                </a:bodyPr>
                <a:lstStyle/>
                <a:p>
                  <a:r>
                    <a:rPr lang="en-US" sz="1100" dirty="0" smtClean="0">
                      <a:gradFill>
                        <a:gsLst>
                          <a:gs pos="0">
                            <a:schemeClr val="bg1"/>
                          </a:gs>
                          <a:gs pos="100000">
                            <a:schemeClr val="bg1"/>
                          </a:gs>
                        </a:gsLst>
                        <a:lin ang="16200000" scaled="0"/>
                      </a:gradFill>
                      <a:effectLst>
                        <a:outerShdw blurRad="25400" dist="12700" dir="2700000" algn="tl" rotWithShape="0">
                          <a:prstClr val="black">
                            <a:alpha val="40000"/>
                          </a:prstClr>
                        </a:outerShdw>
                      </a:effectLst>
                      <a:latin typeface="Segoe UI" pitchFamily="34" charset="0"/>
                    </a:rPr>
                    <a:t>| </a:t>
                  </a:r>
                </a:p>
              </p:txBody>
            </p:sp>
          </p:grpSp>
        </p:grpSp>
      </p:grpSp>
      <p:grpSp>
        <p:nvGrpSpPr>
          <p:cNvPr id="92" name="Group 91"/>
          <p:cNvGrpSpPr/>
          <p:nvPr/>
        </p:nvGrpSpPr>
        <p:grpSpPr>
          <a:xfrm>
            <a:off x="4412684" y="1787950"/>
            <a:ext cx="487553" cy="4543425"/>
            <a:chOff x="3310375" y="2085974"/>
            <a:chExt cx="365760" cy="4543425"/>
          </a:xfrm>
        </p:grpSpPr>
        <p:sp>
          <p:nvSpPr>
            <p:cNvPr id="81" name="Rectangle 80"/>
            <p:cNvSpPr/>
            <p:nvPr/>
          </p:nvSpPr>
          <p:spPr bwMode="auto">
            <a:xfrm>
              <a:off x="3310375" y="2085974"/>
              <a:ext cx="365760" cy="4543425"/>
            </a:xfrm>
            <a:prstGeom prst="rect">
              <a:avLst/>
            </a:prstGeom>
            <a:solidFill>
              <a:srgbClr val="FFFFFF">
                <a:alpha val="15000"/>
              </a:srgbClr>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3" name="TextBox 82"/>
            <p:cNvSpPr txBox="1"/>
            <p:nvPr/>
          </p:nvSpPr>
          <p:spPr>
            <a:xfrm rot="16200000">
              <a:off x="2135942" y="4264174"/>
              <a:ext cx="2714626" cy="187023"/>
            </a:xfrm>
            <a:prstGeom prst="rect">
              <a:avLst/>
            </a:prstGeom>
            <a:noFill/>
          </p:spPr>
          <p:txBody>
            <a:bodyPr wrap="square" lIns="0" tIns="0" rIns="0" bIns="0" rtlCol="0">
              <a:spAutoFit/>
            </a:bodyPr>
            <a:lstStyle/>
            <a:p>
              <a:pPr algn="ctr">
                <a:lnSpc>
                  <a:spcPct val="90000"/>
                </a:lnSpc>
              </a:pPr>
              <a:r>
                <a:rPr lang="en-US" b="1" dirty="0" smtClean="0">
                  <a:effectLst>
                    <a:outerShdw blurRad="88900" algn="ctr" rotWithShape="0">
                      <a:schemeClr val="tx1">
                        <a:alpha val="62000"/>
                      </a:schemeClr>
                    </a:outerShdw>
                  </a:effectLst>
                  <a:latin typeface="Segoe UI" pitchFamily="34" charset="0"/>
                </a:rPr>
                <a:t>TI </a:t>
              </a:r>
              <a:r>
                <a:rPr lang="en-US" b="1" dirty="0" err="1" smtClean="0">
                  <a:effectLst>
                    <a:outerShdw blurRad="88900" algn="ctr" rotWithShape="0">
                      <a:schemeClr val="tx1">
                        <a:alpha val="62000"/>
                      </a:schemeClr>
                    </a:outerShdw>
                  </a:effectLst>
                  <a:latin typeface="Segoe UI" pitchFamily="34" charset="0"/>
                </a:rPr>
                <a:t>como</a:t>
              </a:r>
              <a:r>
                <a:rPr lang="en-US" b="1" dirty="0" smtClean="0">
                  <a:effectLst>
                    <a:outerShdw blurRad="88900" algn="ctr" rotWithShape="0">
                      <a:schemeClr val="tx1">
                        <a:alpha val="62000"/>
                      </a:schemeClr>
                    </a:outerShdw>
                  </a:effectLst>
                  <a:latin typeface="Segoe UI" pitchFamily="34" charset="0"/>
                </a:rPr>
                <a:t> </a:t>
              </a:r>
              <a:r>
                <a:rPr lang="en-US" b="1" dirty="0" err="1" smtClean="0">
                  <a:effectLst>
                    <a:outerShdw blurRad="88900" algn="ctr" rotWithShape="0">
                      <a:schemeClr val="tx1">
                        <a:alpha val="62000"/>
                      </a:schemeClr>
                    </a:outerShdw>
                  </a:effectLst>
                  <a:latin typeface="Segoe UI" pitchFamily="34" charset="0"/>
                </a:rPr>
                <a:t>Servicio</a:t>
              </a:r>
              <a:endParaRPr lang="en-US" b="1" dirty="0" smtClean="0">
                <a:effectLst>
                  <a:outerShdw blurRad="88900" algn="ctr" rotWithShape="0">
                    <a:schemeClr val="tx1">
                      <a:alpha val="62000"/>
                    </a:schemeClr>
                  </a:outerShdw>
                </a:effectLst>
                <a:latin typeface="Segoe UI" pitchFamily="34" charset="0"/>
              </a:endParaRPr>
            </a:p>
          </p:txBody>
        </p:sp>
      </p:grpSp>
      <p:grpSp>
        <p:nvGrpSpPr>
          <p:cNvPr id="2065" name="Group 106"/>
          <p:cNvGrpSpPr/>
          <p:nvPr/>
        </p:nvGrpSpPr>
        <p:grpSpPr>
          <a:xfrm>
            <a:off x="5800273" y="1787950"/>
            <a:ext cx="1955291" cy="1444752"/>
            <a:chOff x="4351338" y="2085975"/>
            <a:chExt cx="1466850" cy="1444752"/>
          </a:xfrm>
        </p:grpSpPr>
        <p:sp>
          <p:nvSpPr>
            <p:cNvPr id="103" name="Rectangle 102"/>
            <p:cNvSpPr/>
            <p:nvPr/>
          </p:nvSpPr>
          <p:spPr bwMode="auto">
            <a:xfrm>
              <a:off x="5465763" y="2085975"/>
              <a:ext cx="352425" cy="1444752"/>
            </a:xfrm>
            <a:prstGeom prst="rect">
              <a:avLst/>
            </a:prstGeom>
            <a:gradFill>
              <a:gsLst>
                <a:gs pos="0">
                  <a:srgbClr val="0F2F55">
                    <a:alpha val="0"/>
                  </a:srgbClr>
                </a:gs>
                <a:gs pos="100000">
                  <a:srgbClr val="0F2F55">
                    <a:alpha val="30000"/>
                  </a:srgbClr>
                </a:gs>
              </a:gsLst>
              <a:lin ang="0" scaled="0"/>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4" name="Rectangle 83"/>
            <p:cNvSpPr/>
            <p:nvPr/>
          </p:nvSpPr>
          <p:spPr bwMode="auto">
            <a:xfrm>
              <a:off x="4351338" y="2085975"/>
              <a:ext cx="352425" cy="1444752"/>
            </a:xfrm>
            <a:prstGeom prst="rect">
              <a:avLst/>
            </a:prstGeom>
            <a:gradFill>
              <a:gsLst>
                <a:gs pos="0">
                  <a:srgbClr val="0F2F55">
                    <a:alpha val="0"/>
                  </a:srgbClr>
                </a:gs>
                <a:gs pos="100000">
                  <a:srgbClr val="0F2F55">
                    <a:alpha val="30000"/>
                  </a:srgbClr>
                </a:gs>
              </a:gsLst>
              <a:lin ang="10800000" scaled="0"/>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TextBox 10"/>
            <p:cNvSpPr txBox="1"/>
            <p:nvPr/>
          </p:nvSpPr>
          <p:spPr>
            <a:xfrm>
              <a:off x="4519893" y="2558640"/>
              <a:ext cx="1129740" cy="581698"/>
            </a:xfrm>
            <a:prstGeom prst="rect">
              <a:avLst/>
            </a:prstGeom>
            <a:noFill/>
          </p:spPr>
          <p:txBody>
            <a:bodyPr wrap="square" lIns="0" tIns="0" rIns="0" bIns="0" rtlCol="0">
              <a:spAutoFit/>
            </a:bodyPr>
            <a:lstStyle/>
            <a:p>
              <a:pPr algn="ctr">
                <a:lnSpc>
                  <a:spcPct val="90000"/>
                </a:lnSpc>
              </a:pPr>
              <a:r>
                <a:rPr lang="en-US" sz="1400" b="1" dirty="0" smtClean="0">
                  <a:latin typeface="Segoe UI" pitchFamily="34" charset="0"/>
                </a:rPr>
                <a:t>Software </a:t>
              </a:r>
              <a:r>
                <a:rPr lang="en-US" sz="1400" b="1" dirty="0" err="1" smtClean="0">
                  <a:latin typeface="Segoe UI" pitchFamily="34" charset="0"/>
                </a:rPr>
                <a:t>como</a:t>
              </a:r>
              <a:r>
                <a:rPr lang="en-US" sz="1400" b="1" dirty="0" smtClean="0">
                  <a:latin typeface="Segoe UI" pitchFamily="34" charset="0"/>
                </a:rPr>
                <a:t> </a:t>
              </a:r>
              <a:r>
                <a:rPr lang="en-US" sz="1400" b="1" dirty="0" err="1" smtClean="0">
                  <a:latin typeface="Segoe UI" pitchFamily="34" charset="0"/>
                </a:rPr>
                <a:t>Servicio</a:t>
              </a:r>
              <a:endParaRPr lang="en-US" sz="1400" b="1" dirty="0" smtClean="0">
                <a:latin typeface="Segoe UI" pitchFamily="34" charset="0"/>
              </a:endParaRPr>
            </a:p>
            <a:p>
              <a:pPr algn="ctr">
                <a:lnSpc>
                  <a:spcPct val="90000"/>
                </a:lnSpc>
              </a:pPr>
              <a:r>
                <a:rPr lang="en-US" sz="1400" b="1" dirty="0" smtClean="0">
                  <a:latin typeface="Segoe UI" pitchFamily="34" charset="0"/>
                </a:rPr>
                <a:t>(</a:t>
              </a:r>
              <a:r>
                <a:rPr lang="en-US" sz="1400" b="1" dirty="0" err="1" smtClean="0">
                  <a:latin typeface="Segoe UI" pitchFamily="34" charset="0"/>
                </a:rPr>
                <a:t>SaaS</a:t>
              </a:r>
              <a:r>
                <a:rPr lang="en-US" sz="1400" b="1" dirty="0" smtClean="0">
                  <a:latin typeface="Segoe UI" pitchFamily="34" charset="0"/>
                </a:rPr>
                <a:t>)</a:t>
              </a:r>
            </a:p>
          </p:txBody>
        </p:sp>
      </p:grpSp>
      <p:grpSp>
        <p:nvGrpSpPr>
          <p:cNvPr id="2066" name="Group 105"/>
          <p:cNvGrpSpPr/>
          <p:nvPr/>
        </p:nvGrpSpPr>
        <p:grpSpPr>
          <a:xfrm>
            <a:off x="5800273" y="3337698"/>
            <a:ext cx="1955291" cy="1444752"/>
            <a:chOff x="4351338" y="3635723"/>
            <a:chExt cx="1466850" cy="1444752"/>
          </a:xfrm>
        </p:grpSpPr>
        <p:sp>
          <p:nvSpPr>
            <p:cNvPr id="104" name="Rectangle 103"/>
            <p:cNvSpPr/>
            <p:nvPr/>
          </p:nvSpPr>
          <p:spPr bwMode="auto">
            <a:xfrm>
              <a:off x="5465763" y="3635723"/>
              <a:ext cx="352425" cy="1444752"/>
            </a:xfrm>
            <a:prstGeom prst="rect">
              <a:avLst/>
            </a:prstGeom>
            <a:gradFill>
              <a:gsLst>
                <a:gs pos="0">
                  <a:srgbClr val="0F2F55">
                    <a:alpha val="0"/>
                  </a:srgbClr>
                </a:gs>
                <a:gs pos="100000">
                  <a:srgbClr val="0F2F55">
                    <a:alpha val="30000"/>
                  </a:srgbClr>
                </a:gs>
              </a:gsLst>
              <a:lin ang="0" scaled="0"/>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5" name="Rectangle 84"/>
            <p:cNvSpPr/>
            <p:nvPr/>
          </p:nvSpPr>
          <p:spPr bwMode="auto">
            <a:xfrm>
              <a:off x="4351338" y="3635723"/>
              <a:ext cx="352425" cy="1444752"/>
            </a:xfrm>
            <a:prstGeom prst="rect">
              <a:avLst/>
            </a:prstGeom>
            <a:gradFill>
              <a:gsLst>
                <a:gs pos="0">
                  <a:srgbClr val="0F2F55">
                    <a:alpha val="0"/>
                  </a:srgbClr>
                </a:gs>
                <a:gs pos="100000">
                  <a:srgbClr val="0F2F55">
                    <a:alpha val="30000"/>
                  </a:srgbClr>
                </a:gs>
              </a:gsLst>
              <a:lin ang="10800000" scaled="0"/>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TextBox 11"/>
            <p:cNvSpPr txBox="1"/>
            <p:nvPr/>
          </p:nvSpPr>
          <p:spPr>
            <a:xfrm>
              <a:off x="4519892" y="4108388"/>
              <a:ext cx="1129743" cy="581698"/>
            </a:xfrm>
            <a:prstGeom prst="rect">
              <a:avLst/>
            </a:prstGeom>
            <a:noFill/>
          </p:spPr>
          <p:txBody>
            <a:bodyPr wrap="square" lIns="0" tIns="0" rIns="0" bIns="0" rtlCol="0">
              <a:spAutoFit/>
            </a:bodyPr>
            <a:lstStyle/>
            <a:p>
              <a:pPr algn="ctr">
                <a:lnSpc>
                  <a:spcPct val="90000"/>
                </a:lnSpc>
              </a:pPr>
              <a:r>
                <a:rPr lang="en-US" sz="1400" b="1" dirty="0" err="1" smtClean="0">
                  <a:latin typeface="Segoe UI" pitchFamily="34" charset="0"/>
                </a:rPr>
                <a:t>Plataforma</a:t>
              </a:r>
              <a:r>
                <a:rPr lang="en-US" sz="1400" b="1" dirty="0" smtClean="0">
                  <a:latin typeface="Segoe UI" pitchFamily="34" charset="0"/>
                </a:rPr>
                <a:t> </a:t>
              </a:r>
              <a:r>
                <a:rPr lang="en-US" sz="1400" b="1" dirty="0" err="1" smtClean="0">
                  <a:latin typeface="Segoe UI" pitchFamily="34" charset="0"/>
                </a:rPr>
                <a:t>como</a:t>
              </a:r>
              <a:r>
                <a:rPr lang="en-US" sz="1400" b="1" dirty="0" smtClean="0">
                  <a:latin typeface="Segoe UI" pitchFamily="34" charset="0"/>
                </a:rPr>
                <a:t> </a:t>
              </a:r>
              <a:r>
                <a:rPr lang="en-US" sz="1400" b="1" dirty="0" err="1" smtClean="0">
                  <a:latin typeface="Segoe UI" pitchFamily="34" charset="0"/>
                </a:rPr>
                <a:t>Servicio</a:t>
              </a:r>
              <a:endParaRPr lang="en-US" sz="1400" b="1" dirty="0" smtClean="0">
                <a:latin typeface="Segoe UI" pitchFamily="34" charset="0"/>
              </a:endParaRPr>
            </a:p>
            <a:p>
              <a:pPr algn="ctr">
                <a:lnSpc>
                  <a:spcPct val="90000"/>
                </a:lnSpc>
              </a:pPr>
              <a:r>
                <a:rPr lang="en-US" sz="1400" b="1" dirty="0" smtClean="0">
                  <a:latin typeface="Segoe UI" pitchFamily="34" charset="0"/>
                </a:rPr>
                <a:t>(</a:t>
              </a:r>
              <a:r>
                <a:rPr lang="en-US" sz="1400" b="1" dirty="0" err="1" smtClean="0">
                  <a:latin typeface="Segoe UI" pitchFamily="34" charset="0"/>
                </a:rPr>
                <a:t>PaaS</a:t>
              </a:r>
              <a:r>
                <a:rPr lang="en-US" sz="1400" b="1" dirty="0" smtClean="0">
                  <a:latin typeface="Segoe UI" pitchFamily="34" charset="0"/>
                </a:rPr>
                <a:t>)</a:t>
              </a:r>
            </a:p>
          </p:txBody>
        </p:sp>
      </p:grpSp>
      <p:grpSp>
        <p:nvGrpSpPr>
          <p:cNvPr id="2067" name="Group 101"/>
          <p:cNvGrpSpPr/>
          <p:nvPr/>
        </p:nvGrpSpPr>
        <p:grpSpPr>
          <a:xfrm>
            <a:off x="5800273" y="4887447"/>
            <a:ext cx="1955291" cy="1286694"/>
            <a:chOff x="4351338" y="5185472"/>
            <a:chExt cx="1466850" cy="1286694"/>
          </a:xfrm>
        </p:grpSpPr>
        <p:sp>
          <p:nvSpPr>
            <p:cNvPr id="105" name="Rectangle 104"/>
            <p:cNvSpPr/>
            <p:nvPr/>
          </p:nvSpPr>
          <p:spPr bwMode="auto">
            <a:xfrm>
              <a:off x="5465763" y="5185472"/>
              <a:ext cx="352425" cy="1286694"/>
            </a:xfrm>
            <a:prstGeom prst="rect">
              <a:avLst/>
            </a:prstGeom>
            <a:gradFill>
              <a:gsLst>
                <a:gs pos="0">
                  <a:srgbClr val="0F2F55">
                    <a:alpha val="0"/>
                  </a:srgbClr>
                </a:gs>
                <a:gs pos="100000">
                  <a:srgbClr val="0F2F55">
                    <a:alpha val="30000"/>
                  </a:srgbClr>
                </a:gs>
              </a:gsLst>
              <a:lin ang="0" scaled="0"/>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6" name="Rectangle 85"/>
            <p:cNvSpPr/>
            <p:nvPr/>
          </p:nvSpPr>
          <p:spPr bwMode="auto">
            <a:xfrm>
              <a:off x="4351338" y="5185472"/>
              <a:ext cx="352425" cy="1286694"/>
            </a:xfrm>
            <a:prstGeom prst="rect">
              <a:avLst/>
            </a:prstGeom>
            <a:gradFill>
              <a:gsLst>
                <a:gs pos="0">
                  <a:srgbClr val="0F2F55">
                    <a:alpha val="0"/>
                  </a:srgbClr>
                </a:gs>
                <a:gs pos="100000">
                  <a:srgbClr val="0F2F55">
                    <a:alpha val="30000"/>
                  </a:srgbClr>
                </a:gs>
              </a:gsLst>
              <a:lin ang="10800000" scaled="0"/>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TextBox 12"/>
            <p:cNvSpPr txBox="1"/>
            <p:nvPr/>
          </p:nvSpPr>
          <p:spPr>
            <a:xfrm>
              <a:off x="4413251" y="5658137"/>
              <a:ext cx="1343024" cy="581698"/>
            </a:xfrm>
            <a:prstGeom prst="rect">
              <a:avLst/>
            </a:prstGeom>
            <a:noFill/>
          </p:spPr>
          <p:txBody>
            <a:bodyPr wrap="square" lIns="0" tIns="0" rIns="0" bIns="0" rtlCol="0">
              <a:spAutoFit/>
            </a:bodyPr>
            <a:lstStyle/>
            <a:p>
              <a:pPr algn="ctr">
                <a:lnSpc>
                  <a:spcPct val="90000"/>
                </a:lnSpc>
              </a:pPr>
              <a:r>
                <a:rPr lang="en-US" sz="1400" b="1" dirty="0" err="1" smtClean="0">
                  <a:latin typeface="Segoe UI" pitchFamily="34" charset="0"/>
                </a:rPr>
                <a:t>Infraestructura</a:t>
              </a:r>
              <a:r>
                <a:rPr lang="en-US" sz="1400" b="1" dirty="0" smtClean="0">
                  <a:latin typeface="Segoe UI" pitchFamily="34" charset="0"/>
                </a:rPr>
                <a:t> </a:t>
              </a:r>
              <a:r>
                <a:rPr lang="en-US" sz="1400" b="1" dirty="0" err="1" smtClean="0">
                  <a:latin typeface="Segoe UI" pitchFamily="34" charset="0"/>
                </a:rPr>
                <a:t>como</a:t>
              </a:r>
              <a:endParaRPr lang="en-US" sz="1400" b="1" dirty="0" smtClean="0">
                <a:latin typeface="Segoe UI" pitchFamily="34" charset="0"/>
              </a:endParaRPr>
            </a:p>
            <a:p>
              <a:pPr algn="ctr">
                <a:lnSpc>
                  <a:spcPct val="90000"/>
                </a:lnSpc>
              </a:pPr>
              <a:r>
                <a:rPr lang="en-US" sz="1400" b="1" dirty="0" smtClean="0">
                  <a:latin typeface="Segoe UI" pitchFamily="34" charset="0"/>
                </a:rPr>
                <a:t> </a:t>
              </a:r>
              <a:r>
                <a:rPr lang="en-US" sz="1400" b="1" dirty="0" err="1" smtClean="0">
                  <a:latin typeface="Segoe UI" pitchFamily="34" charset="0"/>
                </a:rPr>
                <a:t>Servicio</a:t>
              </a:r>
              <a:endParaRPr lang="en-US" sz="1400" b="1" dirty="0" smtClean="0">
                <a:latin typeface="Segoe UI" pitchFamily="34" charset="0"/>
              </a:endParaRPr>
            </a:p>
            <a:p>
              <a:pPr algn="ctr">
                <a:lnSpc>
                  <a:spcPct val="90000"/>
                </a:lnSpc>
              </a:pPr>
              <a:r>
                <a:rPr lang="en-US" sz="1400" b="1" dirty="0" smtClean="0">
                  <a:latin typeface="Segoe UI" pitchFamily="34" charset="0"/>
                </a:rPr>
                <a:t>(</a:t>
              </a:r>
              <a:r>
                <a:rPr lang="en-US" sz="1400" b="1" dirty="0" err="1" smtClean="0">
                  <a:latin typeface="Segoe UI" pitchFamily="34" charset="0"/>
                </a:rPr>
                <a:t>IaaS</a:t>
              </a:r>
              <a:r>
                <a:rPr lang="en-US" sz="1400" b="1" dirty="0" smtClean="0">
                  <a:latin typeface="Segoe UI" pitchFamily="34" charset="0"/>
                </a:rPr>
                <a:t>)</a:t>
              </a:r>
            </a:p>
          </p:txBody>
        </p:sp>
      </p:grpSp>
      <p:grpSp>
        <p:nvGrpSpPr>
          <p:cNvPr id="24" name="Group 114"/>
          <p:cNvGrpSpPr/>
          <p:nvPr/>
        </p:nvGrpSpPr>
        <p:grpSpPr>
          <a:xfrm>
            <a:off x="1040056" y="1787951"/>
            <a:ext cx="4625209" cy="1444753"/>
            <a:chOff x="780245" y="2085975"/>
            <a:chExt cx="3469810" cy="1444753"/>
          </a:xfrm>
        </p:grpSpPr>
        <p:sp>
          <p:nvSpPr>
            <p:cNvPr id="18" name="Rectangle 17"/>
            <p:cNvSpPr/>
            <p:nvPr/>
          </p:nvSpPr>
          <p:spPr bwMode="auto">
            <a:xfrm>
              <a:off x="2295525" y="2085975"/>
              <a:ext cx="1020762" cy="1444752"/>
            </a:xfrm>
            <a:prstGeom prst="rect">
              <a:avLst/>
            </a:prstGeom>
            <a:gradFill>
              <a:gsLst>
                <a:gs pos="0">
                  <a:srgbClr val="0F2F55">
                    <a:alpha val="0"/>
                  </a:srgbClr>
                </a:gs>
                <a:gs pos="100000">
                  <a:srgbClr val="0F2F55">
                    <a:alpha val="30000"/>
                  </a:srgbClr>
                </a:gs>
              </a:gsLst>
              <a:lin ang="0" scaled="0"/>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25" name="Group 125"/>
            <p:cNvGrpSpPr/>
            <p:nvPr/>
          </p:nvGrpSpPr>
          <p:grpSpPr>
            <a:xfrm>
              <a:off x="780245" y="2085976"/>
              <a:ext cx="3469810" cy="1444752"/>
              <a:chOff x="1942295" y="2085976"/>
              <a:chExt cx="3469810" cy="1444752"/>
            </a:xfrm>
          </p:grpSpPr>
          <p:grpSp>
            <p:nvGrpSpPr>
              <p:cNvPr id="28" name="Group 79"/>
              <p:cNvGrpSpPr/>
              <p:nvPr/>
            </p:nvGrpSpPr>
            <p:grpSpPr>
              <a:xfrm>
                <a:off x="1942295" y="2226327"/>
                <a:ext cx="1944710" cy="1163224"/>
                <a:chOff x="1414941" y="2204836"/>
                <a:chExt cx="2032492" cy="1215731"/>
              </a:xfrm>
            </p:grpSpPr>
            <p:pic>
              <p:nvPicPr>
                <p:cNvPr id="63" name="Picture 3" descr="\\eventsql\dvd\Online_ART\DVD_ART36\Logos\Exchange (brand)\Exchange brand h r .png"/>
                <p:cNvPicPr>
                  <a:picLocks noChangeAspect="1" noChangeArrowheads="1"/>
                </p:cNvPicPr>
                <p:nvPr/>
              </p:nvPicPr>
              <p:blipFill>
                <a:blip r:embed="rId18" cstate="email">
                  <a:extLst>
                    <a:ext uri="{28A0092B-C50C-407E-A947-70E740481C1C}">
                      <a14:useLocalDpi xmlns="" xmlns:a14="http://schemas.microsoft.com/office/drawing/2010/main"/>
                    </a:ext>
                  </a:extLst>
                </a:blip>
                <a:stretch>
                  <a:fillRect/>
                </a:stretch>
              </p:blipFill>
              <p:spPr bwMode="auto">
                <a:xfrm>
                  <a:off x="1849148" y="2646486"/>
                  <a:ext cx="1164079" cy="344364"/>
                </a:xfrm>
                <a:prstGeom prst="rect">
                  <a:avLst/>
                </a:prstGeom>
                <a:noFill/>
                <a:effectLst>
                  <a:outerShdw blurRad="88900" algn="ctr" rotWithShape="0">
                    <a:prstClr val="black">
                      <a:alpha val="50000"/>
                    </a:prstClr>
                  </a:outerShdw>
                </a:effectLst>
                <a:extLst>
                  <a:ext uri="{909E8E84-426E-40DD-AFC4-6F175D3DCCD1}">
                    <a14:hiddenFill xmlns="" xmlns:a14="http://schemas.microsoft.com/office/drawing/2010/main">
                      <a:solidFill>
                        <a:srgbClr val="FFFFFF"/>
                      </a:solidFill>
                    </a14:hiddenFill>
                  </a:ext>
                </a:extLst>
              </p:spPr>
            </p:pic>
            <p:pic>
              <p:nvPicPr>
                <p:cNvPr id="64" name="Picture 4" descr="\\eventsql\dvd\Online_ART\DVD_ART36\Logos\SharePoint Server\SharePoint Server generic brand Grid h r.png"/>
                <p:cNvPicPr>
                  <a:picLocks noChangeArrowheads="1"/>
                </p:cNvPicPr>
                <p:nvPr/>
              </p:nvPicPr>
              <p:blipFill>
                <a:blip r:embed="rId19" cstate="email">
                  <a:extLst>
                    <a:ext uri="{28A0092B-C50C-407E-A947-70E740481C1C}">
                      <a14:useLocalDpi xmlns="" xmlns:a14="http://schemas.microsoft.com/office/drawing/2010/main"/>
                    </a:ext>
                  </a:extLst>
                </a:blip>
                <a:srcRect/>
                <a:stretch>
                  <a:fillRect/>
                </a:stretch>
              </p:blipFill>
              <p:spPr bwMode="auto">
                <a:xfrm>
                  <a:off x="1560491" y="2204836"/>
                  <a:ext cx="1741393" cy="327946"/>
                </a:xfrm>
                <a:prstGeom prst="rect">
                  <a:avLst/>
                </a:prstGeom>
                <a:noFill/>
                <a:effectLst>
                  <a:outerShdw blurRad="88900" algn="ctr" rotWithShape="0">
                    <a:prstClr val="black">
                      <a:alpha val="50000"/>
                    </a:prstClr>
                  </a:outerShdw>
                </a:effectLst>
                <a:extLst>
                  <a:ext uri="{909E8E84-426E-40DD-AFC4-6F175D3DCCD1}">
                    <a14:hiddenFill xmlns="" xmlns:a14="http://schemas.microsoft.com/office/drawing/2010/main">
                      <a:solidFill>
                        <a:srgbClr val="FFFFFF"/>
                      </a:solidFill>
                    </a14:hiddenFill>
                  </a:ext>
                </a:extLst>
              </p:spPr>
            </p:pic>
            <p:pic>
              <p:nvPicPr>
                <p:cNvPr id="65" name="Picture 7" descr="\\eventsql\dvd\Online_ART\DVD_ART36\Logos\Microsoft Dynamics\Dynamics - overall brand\dynamics brand rev h.png"/>
                <p:cNvPicPr>
                  <a:picLocks noChangeAspect="1" noChangeArrowheads="1"/>
                </p:cNvPicPr>
                <p:nvPr/>
              </p:nvPicPr>
              <p:blipFill>
                <a:blip r:embed="rId20" cstate="email">
                  <a:extLst>
                    <a:ext uri="{28A0092B-C50C-407E-A947-70E740481C1C}">
                      <a14:useLocalDpi xmlns="" xmlns:a14="http://schemas.microsoft.com/office/drawing/2010/main"/>
                    </a:ext>
                  </a:extLst>
                </a:blip>
                <a:stretch>
                  <a:fillRect/>
                </a:stretch>
              </p:blipFill>
              <p:spPr bwMode="auto">
                <a:xfrm>
                  <a:off x="1414941" y="2964294"/>
                  <a:ext cx="2032492" cy="456273"/>
                </a:xfrm>
                <a:prstGeom prst="rect">
                  <a:avLst/>
                </a:prstGeom>
                <a:noFill/>
                <a:effectLst>
                  <a:outerShdw blurRad="88900" algn="ctr" rotWithShape="0">
                    <a:prstClr val="black">
                      <a:alpha val="50000"/>
                    </a:prstClr>
                  </a:outerShdw>
                </a:effectLst>
                <a:extLst>
                  <a:ext uri="{909E8E84-426E-40DD-AFC4-6F175D3DCCD1}">
                    <a14:hiddenFill xmlns="" xmlns:a14="http://schemas.microsoft.com/office/drawing/2010/main">
                      <a:solidFill>
                        <a:srgbClr val="FFFFFF"/>
                      </a:solidFill>
                    </a14:hiddenFill>
                  </a:ext>
                </a:extLst>
              </p:spPr>
            </p:pic>
          </p:grpSp>
          <p:grpSp>
            <p:nvGrpSpPr>
              <p:cNvPr id="2048" name="Group 96"/>
              <p:cNvGrpSpPr/>
              <p:nvPr/>
            </p:nvGrpSpPr>
            <p:grpSpPr>
              <a:xfrm>
                <a:off x="4772025" y="2085976"/>
                <a:ext cx="640080" cy="1444752"/>
                <a:chOff x="4343400" y="2085976"/>
                <a:chExt cx="640080" cy="1444752"/>
              </a:xfrm>
            </p:grpSpPr>
            <p:cxnSp>
              <p:nvCxnSpPr>
                <p:cNvPr id="82" name="Straight Connector 81"/>
                <p:cNvCxnSpPr/>
                <p:nvPr/>
              </p:nvCxnSpPr>
              <p:spPr>
                <a:xfrm rot="5400000">
                  <a:off x="3941064" y="2808350"/>
                  <a:ext cx="1444752" cy="3"/>
                </a:xfrm>
                <a:prstGeom prst="line">
                  <a:avLst/>
                </a:prstGeom>
                <a:ln w="60325">
                  <a:gradFill>
                    <a:gsLst>
                      <a:gs pos="0">
                        <a:schemeClr val="accent1">
                          <a:lumMod val="75000"/>
                          <a:alpha val="0"/>
                        </a:schemeClr>
                      </a:gs>
                      <a:gs pos="20000">
                        <a:schemeClr val="accent1">
                          <a:lumMod val="75000"/>
                        </a:schemeClr>
                      </a:gs>
                      <a:gs pos="80000">
                        <a:schemeClr val="accent1">
                          <a:lumMod val="75000"/>
                        </a:schemeClr>
                      </a:gs>
                      <a:gs pos="100000">
                        <a:schemeClr val="accent2">
                          <a:lumMod val="75000"/>
                          <a:alpha val="0"/>
                        </a:schemeClr>
                      </a:gs>
                    </a:gsLst>
                    <a:lin ang="0" scaled="0"/>
                  </a:gradFill>
                  <a:prstDash val="sysDot"/>
                </a:ln>
              </p:spPr>
              <p:style>
                <a:lnRef idx="1">
                  <a:schemeClr val="accent1"/>
                </a:lnRef>
                <a:fillRef idx="0">
                  <a:schemeClr val="accent1"/>
                </a:fillRef>
                <a:effectRef idx="0">
                  <a:schemeClr val="accent1"/>
                </a:effectRef>
                <a:fontRef idx="minor">
                  <a:schemeClr val="tx1"/>
                </a:fontRef>
              </p:style>
            </p:cxnSp>
            <p:pic>
              <p:nvPicPr>
                <p:cNvPr id="2056" name="Picture 8" descr="D:\SilverFox\Iconshock\Super Vista style\Super Vista - Networking\png\256\firewall_256.png"/>
                <p:cNvPicPr>
                  <a:picLocks noChangeAspect="1" noChangeArrowheads="1"/>
                </p:cNvPicPr>
                <p:nvPr/>
              </p:nvPicPr>
              <p:blipFill>
                <a:blip r:embed="rId21" cstate="email">
                  <a:extLst>
                    <a:ext uri="{28A0092B-C50C-407E-A947-70E740481C1C}">
                      <a14:useLocalDpi xmlns="" xmlns:a14="http://schemas.microsoft.com/office/drawing/2010/main"/>
                    </a:ext>
                  </a:extLst>
                </a:blip>
                <a:stretch>
                  <a:fillRect/>
                </a:stretch>
              </p:blipFill>
              <p:spPr bwMode="auto">
                <a:xfrm>
                  <a:off x="4343400" y="2432050"/>
                  <a:ext cx="640080" cy="640080"/>
                </a:xfrm>
                <a:prstGeom prst="rect">
                  <a:avLst/>
                </a:prstGeom>
                <a:noFill/>
                <a:effectLst>
                  <a:outerShdw blurRad="88900" algn="ctr" rotWithShape="0">
                    <a:prstClr val="black">
                      <a:alpha val="50000"/>
                    </a:prstClr>
                  </a:outerShdw>
                </a:effectLst>
              </p:spPr>
            </p:pic>
          </p:grpSp>
        </p:grpSp>
      </p:grpSp>
      <p:grpSp>
        <p:nvGrpSpPr>
          <p:cNvPr id="2049" name="Group 111"/>
          <p:cNvGrpSpPr/>
          <p:nvPr/>
        </p:nvGrpSpPr>
        <p:grpSpPr>
          <a:xfrm>
            <a:off x="1500786" y="3337699"/>
            <a:ext cx="4164478" cy="1444753"/>
            <a:chOff x="1125883" y="3635723"/>
            <a:chExt cx="3124172" cy="1444753"/>
          </a:xfrm>
        </p:grpSpPr>
        <p:sp>
          <p:nvSpPr>
            <p:cNvPr id="20" name="Rectangle 19"/>
            <p:cNvSpPr/>
            <p:nvPr/>
          </p:nvSpPr>
          <p:spPr bwMode="auto">
            <a:xfrm>
              <a:off x="2295525" y="3635723"/>
              <a:ext cx="1020762" cy="1444752"/>
            </a:xfrm>
            <a:prstGeom prst="rect">
              <a:avLst/>
            </a:prstGeom>
            <a:gradFill>
              <a:gsLst>
                <a:gs pos="0">
                  <a:srgbClr val="0F2F55">
                    <a:alpha val="0"/>
                  </a:srgbClr>
                </a:gs>
                <a:gs pos="100000">
                  <a:srgbClr val="0F2F55">
                    <a:alpha val="30000"/>
                  </a:srgbClr>
                </a:gs>
              </a:gsLst>
              <a:lin ang="0" scaled="0"/>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2051" name="Group 124"/>
            <p:cNvGrpSpPr/>
            <p:nvPr/>
          </p:nvGrpSpPr>
          <p:grpSpPr>
            <a:xfrm>
              <a:off x="1125883" y="3635724"/>
              <a:ext cx="3124172" cy="1444752"/>
              <a:chOff x="2287933" y="3635724"/>
              <a:chExt cx="3124172" cy="1444752"/>
            </a:xfrm>
          </p:grpSpPr>
          <p:grpSp>
            <p:nvGrpSpPr>
              <p:cNvPr id="2052" name="Group 78"/>
              <p:cNvGrpSpPr/>
              <p:nvPr/>
            </p:nvGrpSpPr>
            <p:grpSpPr>
              <a:xfrm>
                <a:off x="2287933" y="3804080"/>
                <a:ext cx="1253433" cy="753513"/>
                <a:chOff x="1776181" y="3732435"/>
                <a:chExt cx="1310012" cy="787530"/>
              </a:xfrm>
            </p:grpSpPr>
            <p:pic>
              <p:nvPicPr>
                <p:cNvPr id="59" name="Picture 12" descr="\\eventsql\dvd\Online_ART\DVD_ART36\Logos\SQL Server\SQL Server (brand)\SQL Server generic brand Grid h.png"/>
                <p:cNvPicPr>
                  <a:picLocks noChangeAspect="1" noChangeArrowheads="1"/>
                </p:cNvPicPr>
                <p:nvPr/>
              </p:nvPicPr>
              <p:blipFill>
                <a:blip r:embed="rId22" cstate="email">
                  <a:extLst>
                    <a:ext uri="{28A0092B-C50C-407E-A947-70E740481C1C}">
                      <a14:useLocalDpi xmlns="" xmlns:a14="http://schemas.microsoft.com/office/drawing/2010/main"/>
                    </a:ext>
                  </a:extLst>
                </a:blip>
                <a:stretch>
                  <a:fillRect/>
                </a:stretch>
              </p:blipFill>
              <p:spPr bwMode="auto">
                <a:xfrm>
                  <a:off x="1776181" y="3732435"/>
                  <a:ext cx="1310012" cy="361950"/>
                </a:xfrm>
                <a:prstGeom prst="rect">
                  <a:avLst/>
                </a:prstGeom>
                <a:noFill/>
                <a:effectLst>
                  <a:outerShdw blurRad="88900" algn="ctr" rotWithShape="0">
                    <a:prstClr val="black">
                      <a:alpha val="50000"/>
                    </a:prstClr>
                  </a:outerShdw>
                </a:effectLst>
                <a:extLst>
                  <a:ext uri="{909E8E84-426E-40DD-AFC4-6F175D3DCCD1}">
                    <a14:hiddenFill xmlns="" xmlns:a14="http://schemas.microsoft.com/office/drawing/2010/main">
                      <a:solidFill>
                        <a:srgbClr val="FFFFFF"/>
                      </a:solidFill>
                    </a14:hiddenFill>
                  </a:ext>
                </a:extLst>
              </p:spPr>
            </p:pic>
            <p:pic>
              <p:nvPicPr>
                <p:cNvPr id="60" name="Picture 13" descr="\\eventsql\dvd\Online_ART\DVD_ART36\Logos\Microsoft .NET - NET (brand)\.net bl h.png"/>
                <p:cNvPicPr>
                  <a:picLocks noChangeAspect="1" noChangeArrowheads="1"/>
                </p:cNvPicPr>
                <p:nvPr/>
              </p:nvPicPr>
              <p:blipFill>
                <a:blip r:embed="rId23" cstate="email">
                  <a:extLst>
                    <a:ext uri="{28A0092B-C50C-407E-A947-70E740481C1C}">
                      <a14:useLocalDpi xmlns="" xmlns:a14="http://schemas.microsoft.com/office/drawing/2010/main"/>
                    </a:ext>
                  </a:extLst>
                </a:blip>
                <a:stretch>
                  <a:fillRect/>
                </a:stretch>
              </p:blipFill>
              <p:spPr bwMode="auto">
                <a:xfrm>
                  <a:off x="1897787" y="4248548"/>
                  <a:ext cx="1066800" cy="271417"/>
                </a:xfrm>
                <a:prstGeom prst="rect">
                  <a:avLst/>
                </a:prstGeom>
                <a:noFill/>
                <a:effectLst>
                  <a:outerShdw blurRad="88900" algn="ctr" rotWithShape="0">
                    <a:prstClr val="black">
                      <a:alpha val="50000"/>
                    </a:prstClr>
                  </a:outerShdw>
                </a:effectLst>
                <a:extLst>
                  <a:ext uri="{909E8E84-426E-40DD-AFC4-6F175D3DCCD1}">
                    <a14:hiddenFill xmlns="" xmlns:a14="http://schemas.microsoft.com/office/drawing/2010/main">
                      <a:solidFill>
                        <a:srgbClr val="FFFFFF"/>
                      </a:solidFill>
                    </a14:hiddenFill>
                  </a:ext>
                </a:extLst>
              </p:spPr>
            </p:pic>
          </p:grpSp>
          <p:grpSp>
            <p:nvGrpSpPr>
              <p:cNvPr id="2053" name="Group 95"/>
              <p:cNvGrpSpPr/>
              <p:nvPr/>
            </p:nvGrpSpPr>
            <p:grpSpPr>
              <a:xfrm>
                <a:off x="4772025" y="3635724"/>
                <a:ext cx="640080" cy="1444752"/>
                <a:chOff x="4343400" y="3635724"/>
                <a:chExt cx="640080" cy="1444752"/>
              </a:xfrm>
            </p:grpSpPr>
            <p:cxnSp>
              <p:nvCxnSpPr>
                <p:cNvPr id="90" name="Straight Connector 89"/>
                <p:cNvCxnSpPr/>
                <p:nvPr/>
              </p:nvCxnSpPr>
              <p:spPr>
                <a:xfrm rot="5400000">
                  <a:off x="3941064" y="4358098"/>
                  <a:ext cx="1444752" cy="3"/>
                </a:xfrm>
                <a:prstGeom prst="line">
                  <a:avLst/>
                </a:prstGeom>
                <a:ln w="60325">
                  <a:gradFill>
                    <a:gsLst>
                      <a:gs pos="0">
                        <a:schemeClr val="accent1">
                          <a:lumMod val="75000"/>
                          <a:alpha val="0"/>
                        </a:schemeClr>
                      </a:gs>
                      <a:gs pos="20000">
                        <a:schemeClr val="accent1">
                          <a:lumMod val="75000"/>
                        </a:schemeClr>
                      </a:gs>
                      <a:gs pos="80000">
                        <a:schemeClr val="accent1">
                          <a:lumMod val="75000"/>
                        </a:schemeClr>
                      </a:gs>
                      <a:gs pos="100000">
                        <a:schemeClr val="accent2">
                          <a:lumMod val="75000"/>
                          <a:alpha val="0"/>
                        </a:schemeClr>
                      </a:gs>
                    </a:gsLst>
                    <a:lin ang="0" scaled="0"/>
                  </a:gradFill>
                  <a:prstDash val="sysDot"/>
                </a:ln>
              </p:spPr>
              <p:style>
                <a:lnRef idx="1">
                  <a:schemeClr val="accent1"/>
                </a:lnRef>
                <a:fillRef idx="0">
                  <a:schemeClr val="accent1"/>
                </a:fillRef>
                <a:effectRef idx="0">
                  <a:schemeClr val="accent1"/>
                </a:effectRef>
                <a:fontRef idx="minor">
                  <a:schemeClr val="tx1"/>
                </a:fontRef>
              </p:style>
            </p:cxnSp>
            <p:pic>
              <p:nvPicPr>
                <p:cNvPr id="88" name="Picture 8" descr="D:\SilverFox\Iconshock\Super Vista style\Super Vista - Networking\png\256\firewall_256.png"/>
                <p:cNvPicPr>
                  <a:picLocks noChangeAspect="1" noChangeArrowheads="1"/>
                </p:cNvPicPr>
                <p:nvPr/>
              </p:nvPicPr>
              <p:blipFill>
                <a:blip r:embed="rId21" cstate="email">
                  <a:extLst>
                    <a:ext uri="{28A0092B-C50C-407E-A947-70E740481C1C}">
                      <a14:useLocalDpi xmlns="" xmlns:a14="http://schemas.microsoft.com/office/drawing/2010/main"/>
                    </a:ext>
                  </a:extLst>
                </a:blip>
                <a:stretch>
                  <a:fillRect/>
                </a:stretch>
              </p:blipFill>
              <p:spPr bwMode="auto">
                <a:xfrm>
                  <a:off x="4343400" y="3981798"/>
                  <a:ext cx="640080" cy="640080"/>
                </a:xfrm>
                <a:prstGeom prst="rect">
                  <a:avLst/>
                </a:prstGeom>
                <a:noFill/>
                <a:effectLst>
                  <a:outerShdw blurRad="88900" algn="ctr" rotWithShape="0">
                    <a:prstClr val="black">
                      <a:alpha val="50000"/>
                    </a:prstClr>
                  </a:outerShdw>
                </a:effectLst>
              </p:spPr>
            </p:pic>
          </p:grpSp>
        </p:grpSp>
      </p:grpSp>
      <p:grpSp>
        <p:nvGrpSpPr>
          <p:cNvPr id="2054" name="Group 110"/>
          <p:cNvGrpSpPr/>
          <p:nvPr/>
        </p:nvGrpSpPr>
        <p:grpSpPr>
          <a:xfrm>
            <a:off x="571351" y="4887447"/>
            <a:ext cx="5093913" cy="1286694"/>
            <a:chOff x="428625" y="5245106"/>
            <a:chExt cx="3821430" cy="1286694"/>
          </a:xfrm>
        </p:grpSpPr>
        <p:sp>
          <p:nvSpPr>
            <p:cNvPr id="21" name="Rectangle 20"/>
            <p:cNvSpPr/>
            <p:nvPr/>
          </p:nvSpPr>
          <p:spPr bwMode="auto">
            <a:xfrm>
              <a:off x="2295525" y="5245106"/>
              <a:ext cx="1020762" cy="1286694"/>
            </a:xfrm>
            <a:prstGeom prst="rect">
              <a:avLst/>
            </a:prstGeom>
            <a:gradFill>
              <a:gsLst>
                <a:gs pos="0">
                  <a:srgbClr val="0F2F55">
                    <a:alpha val="0"/>
                  </a:srgbClr>
                </a:gs>
                <a:gs pos="100000">
                  <a:srgbClr val="0F2F55">
                    <a:alpha val="30000"/>
                  </a:srgbClr>
                </a:gs>
              </a:gsLst>
              <a:lin ang="0" scaled="0"/>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2055" name="Group 123"/>
            <p:cNvGrpSpPr/>
            <p:nvPr/>
          </p:nvGrpSpPr>
          <p:grpSpPr>
            <a:xfrm>
              <a:off x="428625" y="5245107"/>
              <a:ext cx="3821430" cy="1280160"/>
              <a:chOff x="1590675" y="5245107"/>
              <a:chExt cx="3821430" cy="1280160"/>
            </a:xfrm>
          </p:grpSpPr>
          <p:grpSp>
            <p:nvGrpSpPr>
              <p:cNvPr id="2057" name="Group 66"/>
              <p:cNvGrpSpPr/>
              <p:nvPr/>
            </p:nvGrpSpPr>
            <p:grpSpPr>
              <a:xfrm>
                <a:off x="1590675" y="5313255"/>
                <a:ext cx="2743200" cy="1188364"/>
                <a:chOff x="5398225" y="5273095"/>
                <a:chExt cx="2867025" cy="1242006"/>
              </a:xfrm>
            </p:grpSpPr>
            <p:pic>
              <p:nvPicPr>
                <p:cNvPr id="68" name="Picture 18" descr="\\eventsql\dvd\Online_ART\DVD_ART36\Logos\System Center\System Center generic brand Grid h r.png"/>
                <p:cNvPicPr>
                  <a:picLocks noChangeAspect="1" noChangeArrowheads="1"/>
                </p:cNvPicPr>
                <p:nvPr/>
              </p:nvPicPr>
              <p:blipFill>
                <a:blip r:embed="rId15" cstate="email">
                  <a:extLst>
                    <a:ext uri="{28A0092B-C50C-407E-A947-70E740481C1C}">
                      <a14:useLocalDpi xmlns="" xmlns:a14="http://schemas.microsoft.com/office/drawing/2010/main"/>
                    </a:ext>
                  </a:extLst>
                </a:blip>
                <a:srcRect/>
                <a:stretch>
                  <a:fillRect/>
                </a:stretch>
              </p:blipFill>
              <p:spPr bwMode="auto">
                <a:xfrm>
                  <a:off x="6069737" y="5273095"/>
                  <a:ext cx="1524000" cy="335028"/>
                </a:xfrm>
                <a:prstGeom prst="rect">
                  <a:avLst/>
                </a:prstGeom>
                <a:noFill/>
                <a:effectLst>
                  <a:outerShdw blurRad="88900" algn="ctr" rotWithShape="0">
                    <a:prstClr val="black">
                      <a:alpha val="50000"/>
                    </a:prstClr>
                  </a:outerShdw>
                </a:effectLst>
                <a:extLst>
                  <a:ext uri="{909E8E84-426E-40DD-AFC4-6F175D3DCCD1}">
                    <a14:hiddenFill xmlns="" xmlns:a14="http://schemas.microsoft.com/office/drawing/2010/main">
                      <a:solidFill>
                        <a:srgbClr val="FFFFFF"/>
                      </a:solidFill>
                    </a14:hiddenFill>
                  </a:ext>
                </a:extLst>
              </p:spPr>
            </p:pic>
            <p:pic>
              <p:nvPicPr>
                <p:cNvPr id="69" name="Picture 20" descr="\\eventsql\dvd\Online_ART\DVD_ART36\Logos\Windows Server (brand)\Windows Server brand logo hr.png"/>
                <p:cNvPicPr>
                  <a:picLocks noChangeAspect="1" noChangeArrowheads="1"/>
                </p:cNvPicPr>
                <p:nvPr/>
              </p:nvPicPr>
              <p:blipFill>
                <a:blip r:embed="rId16" cstate="email">
                  <a:extLst>
                    <a:ext uri="{28A0092B-C50C-407E-A947-70E740481C1C}">
                      <a14:useLocalDpi xmlns="" xmlns:a14="http://schemas.microsoft.com/office/drawing/2010/main"/>
                    </a:ext>
                  </a:extLst>
                </a:blip>
                <a:srcRect/>
                <a:stretch>
                  <a:fillRect/>
                </a:stretch>
              </p:blipFill>
              <p:spPr bwMode="auto">
                <a:xfrm>
                  <a:off x="6017092" y="5705445"/>
                  <a:ext cx="1629290" cy="300852"/>
                </a:xfrm>
                <a:prstGeom prst="rect">
                  <a:avLst/>
                </a:prstGeom>
                <a:noFill/>
                <a:effectLst>
                  <a:outerShdw blurRad="88900" algn="ctr" rotWithShape="0">
                    <a:prstClr val="black">
                      <a:alpha val="50000"/>
                    </a:prstClr>
                  </a:outerShdw>
                </a:effectLst>
                <a:extLst>
                  <a:ext uri="{909E8E84-426E-40DD-AFC4-6F175D3DCCD1}">
                    <a14:hiddenFill xmlns="" xmlns:a14="http://schemas.microsoft.com/office/drawing/2010/main">
                      <a:solidFill>
                        <a:srgbClr val="FFFFFF"/>
                      </a:solidFill>
                    </a14:hiddenFill>
                  </a:ext>
                </a:extLst>
              </p:spPr>
            </p:pic>
            <p:grpSp>
              <p:nvGrpSpPr>
                <p:cNvPr id="2059" name="Group 46"/>
                <p:cNvGrpSpPr/>
                <p:nvPr/>
              </p:nvGrpSpPr>
              <p:grpSpPr>
                <a:xfrm>
                  <a:off x="5398225" y="6093506"/>
                  <a:ext cx="2867025" cy="421595"/>
                  <a:chOff x="5398224" y="6150656"/>
                  <a:chExt cx="2867025" cy="421595"/>
                </a:xfrm>
              </p:grpSpPr>
              <p:sp>
                <p:nvSpPr>
                  <p:cNvPr id="71" name="Rounded Rectangle 70"/>
                  <p:cNvSpPr/>
                  <p:nvPr/>
                </p:nvSpPr>
                <p:spPr bwMode="auto">
                  <a:xfrm>
                    <a:off x="5398224" y="6160771"/>
                    <a:ext cx="2867025" cy="411480"/>
                  </a:xfrm>
                  <a:prstGeom prst="roundRect">
                    <a:avLst/>
                  </a:prstGeom>
                  <a:solidFill>
                    <a:srgbClr val="000000">
                      <a:alpha val="30000"/>
                    </a:srgbClr>
                  </a:solidFill>
                  <a:ln w="25400">
                    <a:noFill/>
                    <a:prstDash val="sysDot"/>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18288" tIns="0" rIns="18288" bIns="0" numCol="1" rtlCol="0" anchor="ctr" anchorCtr="0" compatLnSpc="1">
                    <a:prstTxWarp prst="textNoShape">
                      <a:avLst/>
                    </a:prstTxWarp>
                  </a:bodyPr>
                  <a:lstStyle/>
                  <a:p>
                    <a:pPr algn="ctr" fontAlgn="base">
                      <a:lnSpc>
                        <a:spcPct val="90000"/>
                      </a:lnSpc>
                      <a:spcBef>
                        <a:spcPct val="0"/>
                      </a:spcBef>
                      <a:spcAft>
                        <a:spcPts val="600"/>
                      </a:spcAft>
                      <a:defRPr/>
                    </a:pPr>
                    <a:endParaRPr lang="en-US" sz="1200" dirty="0" smtClean="0">
                      <a:gradFill>
                        <a:gsLst>
                          <a:gs pos="0">
                            <a:schemeClr val="tx1"/>
                          </a:gs>
                          <a:gs pos="100000">
                            <a:schemeClr val="tx1"/>
                          </a:gs>
                        </a:gsLst>
                        <a:lin ang="16200000" scaled="0"/>
                      </a:gradFill>
                      <a:latin typeface="Segoe UI" pitchFamily="34" charset="0"/>
                    </a:endParaRPr>
                  </a:p>
                </p:txBody>
              </p:sp>
              <p:grpSp>
                <p:nvGrpSpPr>
                  <p:cNvPr id="2062" name="Group 38"/>
                  <p:cNvGrpSpPr/>
                  <p:nvPr/>
                </p:nvGrpSpPr>
                <p:grpSpPr>
                  <a:xfrm>
                    <a:off x="5486795" y="6150656"/>
                    <a:ext cx="2257272" cy="394045"/>
                    <a:chOff x="5486795" y="6083981"/>
                    <a:chExt cx="2257272" cy="394045"/>
                  </a:xfrm>
                </p:grpSpPr>
                <p:pic>
                  <p:nvPicPr>
                    <p:cNvPr id="73" name="Picture 2" descr="D:\SilverFox\DVD_ART36\Logos\MICROSOFT (brand)\Microsoft corporate logo white.png"/>
                    <p:cNvPicPr>
                      <a:picLocks noChangeAspect="1" noChangeArrowheads="1"/>
                    </p:cNvPicPr>
                    <p:nvPr/>
                  </p:nvPicPr>
                  <p:blipFill>
                    <a:blip r:embed="rId17" cstate="email">
                      <a:extLst>
                        <a:ext uri="{28A0092B-C50C-407E-A947-70E740481C1C}">
                          <a14:useLocalDpi xmlns="" xmlns:a14="http://schemas.microsoft.com/office/drawing/2010/main"/>
                        </a:ext>
                      </a:extLst>
                    </a:blip>
                    <a:srcRect/>
                    <a:stretch>
                      <a:fillRect/>
                    </a:stretch>
                  </p:blipFill>
                  <p:spPr bwMode="auto">
                    <a:xfrm>
                      <a:off x="5486795" y="6170337"/>
                      <a:ext cx="736759" cy="126302"/>
                    </a:xfrm>
                    <a:prstGeom prst="rect">
                      <a:avLst/>
                    </a:prstGeom>
                    <a:noFill/>
                  </p:spPr>
                </p:pic>
                <p:sp>
                  <p:nvSpPr>
                    <p:cNvPr id="74" name="TextBox 73"/>
                    <p:cNvSpPr txBox="1"/>
                    <p:nvPr/>
                  </p:nvSpPr>
                  <p:spPr>
                    <a:xfrm>
                      <a:off x="6300501" y="6083981"/>
                      <a:ext cx="1443566" cy="394045"/>
                    </a:xfrm>
                    <a:prstGeom prst="rect">
                      <a:avLst/>
                    </a:prstGeom>
                    <a:noFill/>
                  </p:spPr>
                  <p:txBody>
                    <a:bodyPr wrap="none" lIns="0" tIns="0" rIns="0" bIns="0" rtlCol="0">
                      <a:spAutoFit/>
                    </a:bodyPr>
                    <a:lstStyle/>
                    <a:p>
                      <a:r>
                        <a:rPr lang="en-US" sz="1400" b="1" dirty="0" smtClean="0">
                          <a:solidFill>
                            <a:srgbClr val="FFFF66"/>
                          </a:solidFill>
                          <a:effectLst>
                            <a:outerShdw blurRad="25400" dist="12700" dir="2700000" algn="tl" rotWithShape="0">
                              <a:prstClr val="black">
                                <a:alpha val="40000"/>
                              </a:prstClr>
                            </a:outerShdw>
                          </a:effectLst>
                          <a:latin typeface="Segoe UI" pitchFamily="34" charset="0"/>
                        </a:rPr>
                        <a:t>Dynamic Data Center</a:t>
                      </a:r>
                    </a:p>
                    <a:p>
                      <a:r>
                        <a:rPr lang="en-US" sz="1050" b="1" dirty="0" smtClean="0">
                          <a:solidFill>
                            <a:srgbClr val="FFFF66"/>
                          </a:solidFill>
                          <a:effectLst>
                            <a:outerShdw blurRad="25400" dist="12700" dir="2700000" algn="tl" rotWithShape="0">
                              <a:prstClr val="black">
                                <a:alpha val="40000"/>
                              </a:prstClr>
                            </a:outerShdw>
                          </a:effectLst>
                          <a:latin typeface="Segoe UI" pitchFamily="34" charset="0"/>
                        </a:rPr>
                        <a:t>For Enterprises</a:t>
                      </a:r>
                    </a:p>
                  </p:txBody>
                </p:sp>
                <p:sp>
                  <p:nvSpPr>
                    <p:cNvPr id="75" name="TextBox 74"/>
                    <p:cNvSpPr txBox="1"/>
                    <p:nvPr/>
                  </p:nvSpPr>
                  <p:spPr>
                    <a:xfrm>
                      <a:off x="6235568" y="6114276"/>
                      <a:ext cx="56559" cy="176918"/>
                    </a:xfrm>
                    <a:prstGeom prst="rect">
                      <a:avLst/>
                    </a:prstGeom>
                    <a:noFill/>
                  </p:spPr>
                  <p:txBody>
                    <a:bodyPr wrap="none" lIns="0" tIns="0" rIns="0" bIns="0" rtlCol="0">
                      <a:spAutoFit/>
                    </a:bodyPr>
                    <a:lstStyle/>
                    <a:p>
                      <a:r>
                        <a:rPr lang="en-US" sz="1100" dirty="0" smtClean="0">
                          <a:gradFill>
                            <a:gsLst>
                              <a:gs pos="0">
                                <a:schemeClr val="bg1"/>
                              </a:gs>
                              <a:gs pos="100000">
                                <a:schemeClr val="bg1"/>
                              </a:gs>
                            </a:gsLst>
                            <a:lin ang="16200000" scaled="0"/>
                          </a:gradFill>
                          <a:effectLst>
                            <a:outerShdw blurRad="25400" dist="12700" dir="2700000" algn="tl" rotWithShape="0">
                              <a:prstClr val="black">
                                <a:alpha val="40000"/>
                              </a:prstClr>
                            </a:outerShdw>
                          </a:effectLst>
                          <a:latin typeface="Segoe UI" pitchFamily="34" charset="0"/>
                        </a:rPr>
                        <a:t>| </a:t>
                      </a:r>
                    </a:p>
                  </p:txBody>
                </p:sp>
              </p:grpSp>
            </p:grpSp>
          </p:grpSp>
          <p:grpSp>
            <p:nvGrpSpPr>
              <p:cNvPr id="2063" name="Group 94"/>
              <p:cNvGrpSpPr/>
              <p:nvPr/>
            </p:nvGrpSpPr>
            <p:grpSpPr>
              <a:xfrm>
                <a:off x="4772025" y="5245107"/>
                <a:ext cx="640080" cy="1280160"/>
                <a:chOff x="4343400" y="5245107"/>
                <a:chExt cx="640080" cy="1280160"/>
              </a:xfrm>
            </p:grpSpPr>
            <p:cxnSp>
              <p:nvCxnSpPr>
                <p:cNvPr id="91" name="Straight Connector 90"/>
                <p:cNvCxnSpPr/>
                <p:nvPr/>
              </p:nvCxnSpPr>
              <p:spPr>
                <a:xfrm rot="5400000">
                  <a:off x="4023360" y="5885185"/>
                  <a:ext cx="1280160" cy="3"/>
                </a:xfrm>
                <a:prstGeom prst="line">
                  <a:avLst/>
                </a:prstGeom>
                <a:ln w="60325">
                  <a:gradFill>
                    <a:gsLst>
                      <a:gs pos="0">
                        <a:schemeClr val="accent1">
                          <a:lumMod val="75000"/>
                          <a:alpha val="0"/>
                        </a:schemeClr>
                      </a:gs>
                      <a:gs pos="20000">
                        <a:schemeClr val="accent1">
                          <a:lumMod val="75000"/>
                        </a:schemeClr>
                      </a:gs>
                      <a:gs pos="80000">
                        <a:schemeClr val="accent1">
                          <a:lumMod val="75000"/>
                        </a:schemeClr>
                      </a:gs>
                      <a:gs pos="100000">
                        <a:schemeClr val="accent2">
                          <a:lumMod val="75000"/>
                          <a:alpha val="0"/>
                        </a:schemeClr>
                      </a:gs>
                    </a:gsLst>
                    <a:lin ang="0" scaled="0"/>
                  </a:gradFill>
                  <a:prstDash val="sysDot"/>
                </a:ln>
              </p:spPr>
              <p:style>
                <a:lnRef idx="1">
                  <a:schemeClr val="accent1"/>
                </a:lnRef>
                <a:fillRef idx="0">
                  <a:schemeClr val="accent1"/>
                </a:fillRef>
                <a:effectRef idx="0">
                  <a:schemeClr val="accent1"/>
                </a:effectRef>
                <a:fontRef idx="minor">
                  <a:schemeClr val="tx1"/>
                </a:fontRef>
              </p:style>
            </p:cxnSp>
            <p:pic>
              <p:nvPicPr>
                <p:cNvPr id="89" name="Picture 8" descr="D:\SilverFox\Iconshock\Super Vista style\Super Vista - Networking\png\256\firewall_256.png"/>
                <p:cNvPicPr>
                  <a:picLocks noChangeAspect="1" noChangeArrowheads="1"/>
                </p:cNvPicPr>
                <p:nvPr/>
              </p:nvPicPr>
              <p:blipFill>
                <a:blip r:embed="rId21" cstate="email">
                  <a:extLst>
                    <a:ext uri="{28A0092B-C50C-407E-A947-70E740481C1C}">
                      <a14:useLocalDpi xmlns="" xmlns:a14="http://schemas.microsoft.com/office/drawing/2010/main"/>
                    </a:ext>
                  </a:extLst>
                </a:blip>
                <a:stretch>
                  <a:fillRect/>
                </a:stretch>
              </p:blipFill>
              <p:spPr bwMode="auto">
                <a:xfrm>
                  <a:off x="4343400" y="5531959"/>
                  <a:ext cx="640080" cy="640080"/>
                </a:xfrm>
                <a:prstGeom prst="rect">
                  <a:avLst/>
                </a:prstGeom>
                <a:noFill/>
                <a:effectLst>
                  <a:outerShdw blurRad="88900" algn="ctr" rotWithShape="0">
                    <a:prstClr val="black">
                      <a:alpha val="50000"/>
                    </a:prstClr>
                  </a:outerShdw>
                </a:effectLst>
              </p:spPr>
            </p:pic>
          </p:grpSp>
        </p:grpSp>
      </p:grpSp>
      <p:pic>
        <p:nvPicPr>
          <p:cNvPr id="93" name="Picture 92" descr="VS_h_rgb_r.png"/>
          <p:cNvPicPr>
            <a:picLocks noChangeAspect="1"/>
          </p:cNvPicPr>
          <p:nvPr/>
        </p:nvPicPr>
        <p:blipFill>
          <a:blip r:embed="rId24" cstate="screen"/>
          <a:stretch>
            <a:fillRect/>
          </a:stretch>
        </p:blipFill>
        <p:spPr>
          <a:xfrm>
            <a:off x="1422029" y="4393257"/>
            <a:ext cx="2132778" cy="242286"/>
          </a:xfrm>
          <a:prstGeom prst="rect">
            <a:avLst/>
          </a:prstGeom>
          <a:noFill/>
          <a:effectLst>
            <a:outerShdw blurRad="25400" dist="12700" dir="2700000" algn="tl" rotWithShape="0">
              <a:prstClr val="black">
                <a:alpha val="57000"/>
              </a:prstClr>
            </a:outerShdw>
          </a:effectLst>
        </p:spPr>
      </p:pic>
    </p:spTree>
    <p:extLst>
      <p:ext uri="{BB962C8B-B14F-4D97-AF65-F5344CB8AC3E}">
        <p14:creationId xmlns="" xmlns:p14="http://schemas.microsoft.com/office/powerpoint/2010/main" val="742142253"/>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55"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0.70"/>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3"/>
                                        </p:tgtEl>
                                        <p:attrNameLst>
                                          <p:attrName>style.visibility</p:attrName>
                                        </p:attrNameLst>
                                      </p:cBhvr>
                                      <p:to>
                                        <p:strVal val="visible"/>
                                      </p:to>
                                    </p:set>
                                    <p:animEffect transition="in" filter="fade">
                                      <p:cBhvr>
                                        <p:cTn id="20" dur="1000"/>
                                        <p:tgtEl>
                                          <p:spTgt spid="113"/>
                                        </p:tgtEl>
                                      </p:cBhvr>
                                    </p:animEffect>
                                  </p:childTnLst>
                                </p:cTn>
                              </p:par>
                              <p:par>
                                <p:cTn id="21" presetID="10" presetClass="entr" presetSubtype="0" fill="hold" nodeType="with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fade">
                                      <p:cBhvr>
                                        <p:cTn id="23" dur="1000"/>
                                        <p:tgtEl>
                                          <p:spTgt spid="205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2067"/>
                                        </p:tgtEl>
                                        <p:attrNameLst>
                                          <p:attrName>style.visibility</p:attrName>
                                        </p:attrNameLst>
                                      </p:cBhvr>
                                      <p:to>
                                        <p:strVal val="visible"/>
                                      </p:to>
                                    </p:set>
                                    <p:animEffect transition="in" filter="fade">
                                      <p:cBhvr>
                                        <p:cTn id="30" dur="1000"/>
                                        <p:tgtEl>
                                          <p:spTgt spid="2067"/>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58"/>
                                        </p:tgtEl>
                                        <p:attrNameLst>
                                          <p:attrName>style.visibility</p:attrName>
                                        </p:attrNameLst>
                                      </p:cBhvr>
                                      <p:to>
                                        <p:strVal val="visible"/>
                                      </p:to>
                                    </p:set>
                                    <p:animEffect transition="in" filter="fade">
                                      <p:cBhvr>
                                        <p:cTn id="39" dur="1000"/>
                                        <p:tgtEl>
                                          <p:spTgt spid="2058"/>
                                        </p:tgtEl>
                                      </p:cBhvr>
                                    </p:animEffect>
                                  </p:childTnLst>
                                </p:cTn>
                              </p:par>
                              <p:par>
                                <p:cTn id="40" presetID="10" presetClass="entr" presetSubtype="0" fill="hold" nodeType="withEffect">
                                  <p:stCondLst>
                                    <p:cond delay="0"/>
                                  </p:stCondLst>
                                  <p:childTnLst>
                                    <p:set>
                                      <p:cBhvr>
                                        <p:cTn id="41" dur="1" fill="hold">
                                          <p:stCondLst>
                                            <p:cond delay="0"/>
                                          </p:stCondLst>
                                        </p:cTn>
                                        <p:tgtEl>
                                          <p:spTgt spid="2049"/>
                                        </p:tgtEl>
                                        <p:attrNameLst>
                                          <p:attrName>style.visibility</p:attrName>
                                        </p:attrNameLst>
                                      </p:cBhvr>
                                      <p:to>
                                        <p:strVal val="visible"/>
                                      </p:to>
                                    </p:set>
                                    <p:animEffect transition="in" filter="fade">
                                      <p:cBhvr>
                                        <p:cTn id="42" dur="1000"/>
                                        <p:tgtEl>
                                          <p:spTgt spid="204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2066"/>
                                        </p:tgtEl>
                                        <p:attrNameLst>
                                          <p:attrName>style.visibility</p:attrName>
                                        </p:attrNameLst>
                                      </p:cBhvr>
                                      <p:to>
                                        <p:strVal val="visible"/>
                                      </p:to>
                                    </p:set>
                                    <p:animEffect transition="in" filter="fade">
                                      <p:cBhvr>
                                        <p:cTn id="49" dur="1000"/>
                                        <p:tgtEl>
                                          <p:spTgt spid="2066"/>
                                        </p:tgtEl>
                                      </p:cBhvr>
                                    </p:animEffec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060"/>
                                        </p:tgtEl>
                                        <p:attrNameLst>
                                          <p:attrName>style.visibility</p:attrName>
                                        </p:attrNameLst>
                                      </p:cBhvr>
                                      <p:to>
                                        <p:strVal val="visible"/>
                                      </p:to>
                                    </p:set>
                                    <p:animEffect transition="in" filter="fade">
                                      <p:cBhvr>
                                        <p:cTn id="58" dur="1000"/>
                                        <p:tgtEl>
                                          <p:spTgt spid="2060"/>
                                        </p:tgtEl>
                                      </p:cBhvr>
                                    </p:animEffect>
                                  </p:childTnLst>
                                </p:cTn>
                              </p:par>
                              <p:par>
                                <p:cTn id="59" presetID="10"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1000"/>
                                        <p:tgtEl>
                                          <p:spTgt spid="2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2065"/>
                                        </p:tgtEl>
                                        <p:attrNameLst>
                                          <p:attrName>style.visibility</p:attrName>
                                        </p:attrNameLst>
                                      </p:cBhvr>
                                      <p:to>
                                        <p:strVal val="visible"/>
                                      </p:to>
                                    </p:set>
                                    <p:animEffect transition="in" filter="fade">
                                      <p:cBhvr>
                                        <p:cTn id="68" dur="1000"/>
                                        <p:tgtEl>
                                          <p:spTgt spid="2065"/>
                                        </p:tgtEl>
                                      </p:cBhvr>
                                    </p:animEffect>
                                  </p:childTnLst>
                                </p:cTn>
                              </p:par>
                            </p:childTnLst>
                          </p:cTn>
                        </p:par>
                        <p:par>
                          <p:cTn id="69" fill="hold">
                            <p:stCondLst>
                              <p:cond delay="2000"/>
                            </p:stCondLst>
                            <p:childTnLst>
                              <p:par>
                                <p:cTn id="70" presetID="10" presetClass="entr" presetSubtype="0"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1000"/>
                                        <p:tgtEl>
                                          <p:spTgt spid="9"/>
                                        </p:tgtEl>
                                      </p:cBhvr>
                                    </p:animEffect>
                                  </p:childTnLst>
                                </p:cTn>
                              </p:par>
                            </p:childTnLst>
                          </p:cTn>
                        </p:par>
                        <p:par>
                          <p:cTn id="73" fill="hold">
                            <p:stCondLst>
                              <p:cond delay="3000"/>
                            </p:stCondLst>
                            <p:childTnLst>
                              <p:par>
                                <p:cTn id="74" presetID="10" presetClass="entr" presetSubtype="0" fill="hold" nodeType="afterEffect">
                                  <p:stCondLst>
                                    <p:cond delay="0"/>
                                  </p:stCondLst>
                                  <p:childTnLst>
                                    <p:set>
                                      <p:cBhvr>
                                        <p:cTn id="75" dur="1" fill="hold">
                                          <p:stCondLst>
                                            <p:cond delay="0"/>
                                          </p:stCondLst>
                                        </p:cTn>
                                        <p:tgtEl>
                                          <p:spTgt spid="92"/>
                                        </p:tgtEl>
                                        <p:attrNameLst>
                                          <p:attrName>style.visibility</p:attrName>
                                        </p:attrNameLst>
                                      </p:cBhvr>
                                      <p:to>
                                        <p:strVal val="visible"/>
                                      </p:to>
                                    </p:set>
                                    <p:animEffect transition="in" filter="fade">
                                      <p:cBhvr>
                                        <p:cTn id="76" dur="1000"/>
                                        <p:tgtEl>
                                          <p:spTgt spid="92"/>
                                        </p:tgtEl>
                                      </p:cBhvr>
                                    </p:animEffect>
                                  </p:childTnLst>
                                </p:cTn>
                              </p:par>
                              <p:par>
                                <p:cTn id="77" presetID="10" presetClass="entr" presetSubtype="0" fill="hold" nodeType="withEffect">
                                  <p:stCondLst>
                                    <p:cond delay="0"/>
                                  </p:stCondLst>
                                  <p:childTnLst>
                                    <p:set>
                                      <p:cBhvr>
                                        <p:cTn id="78" dur="1" fill="hold">
                                          <p:stCondLst>
                                            <p:cond delay="0"/>
                                          </p:stCondLst>
                                        </p:cTn>
                                        <p:tgtEl>
                                          <p:spTgt spid="93"/>
                                        </p:tgtEl>
                                        <p:attrNameLst>
                                          <p:attrName>style.visibility</p:attrName>
                                        </p:attrNameLst>
                                      </p:cBhvr>
                                      <p:to>
                                        <p:strVal val="visible"/>
                                      </p:to>
                                    </p:set>
                                    <p:animEffect transition="in" filter="fade">
                                      <p:cBhvr>
                                        <p:cTn id="79"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12" descr="D:\SilverFox\DVD_ART36\Artwork_Imagery\Icons - Illustrations\Internet Clouds web\cloud 1.png"/>
          <p:cNvPicPr>
            <a:picLocks noChangeAspect="1" noChangeArrowheads="1"/>
          </p:cNvPicPr>
          <p:nvPr/>
        </p:nvPicPr>
        <p:blipFill>
          <a:blip r:embed="rId3" cstate="email"/>
          <a:srcRect/>
          <a:stretch>
            <a:fillRect/>
          </a:stretch>
        </p:blipFill>
        <p:spPr bwMode="auto">
          <a:xfrm flipH="1">
            <a:off x="2505608" y="2708655"/>
            <a:ext cx="6009535" cy="2545518"/>
          </a:xfrm>
          <a:prstGeom prst="rect">
            <a:avLst/>
          </a:prstGeom>
          <a:noFill/>
        </p:spPr>
      </p:pic>
      <p:sp>
        <p:nvSpPr>
          <p:cNvPr id="54" name="Freeform 13"/>
          <p:cNvSpPr>
            <a:spLocks/>
          </p:cNvSpPr>
          <p:nvPr/>
        </p:nvSpPr>
        <p:spPr bwMode="auto">
          <a:xfrm>
            <a:off x="0" y="1564641"/>
            <a:ext cx="12188825" cy="4599051"/>
          </a:xfrm>
          <a:custGeom>
            <a:avLst/>
            <a:gdLst/>
            <a:ahLst/>
            <a:cxnLst>
              <a:cxn ang="0">
                <a:pos x="0" y="0"/>
              </a:cxn>
              <a:cxn ang="0">
                <a:pos x="0" y="3816"/>
              </a:cxn>
              <a:cxn ang="0">
                <a:pos x="2871" y="2832"/>
              </a:cxn>
              <a:cxn ang="0">
                <a:pos x="5760" y="3816"/>
              </a:cxn>
              <a:cxn ang="0">
                <a:pos x="5760" y="0"/>
              </a:cxn>
              <a:cxn ang="0">
                <a:pos x="2871" y="993"/>
              </a:cxn>
              <a:cxn ang="0">
                <a:pos x="0" y="0"/>
              </a:cxn>
            </a:cxnLst>
            <a:rect l="0" t="0" r="r" b="b"/>
            <a:pathLst>
              <a:path w="5760" h="3816">
                <a:moveTo>
                  <a:pt x="0" y="0"/>
                </a:moveTo>
                <a:cubicBezTo>
                  <a:pt x="0" y="3816"/>
                  <a:pt x="0" y="3816"/>
                  <a:pt x="0" y="3816"/>
                </a:cubicBezTo>
                <a:cubicBezTo>
                  <a:pt x="0" y="3816"/>
                  <a:pt x="1032" y="2832"/>
                  <a:pt x="2871" y="2832"/>
                </a:cubicBezTo>
                <a:cubicBezTo>
                  <a:pt x="4640" y="2832"/>
                  <a:pt x="5760" y="3816"/>
                  <a:pt x="5760" y="3816"/>
                </a:cubicBezTo>
                <a:cubicBezTo>
                  <a:pt x="5760" y="0"/>
                  <a:pt x="5760" y="0"/>
                  <a:pt x="5760" y="0"/>
                </a:cubicBezTo>
                <a:cubicBezTo>
                  <a:pt x="5760" y="0"/>
                  <a:pt x="4760" y="993"/>
                  <a:pt x="2871" y="993"/>
                </a:cubicBezTo>
                <a:cubicBezTo>
                  <a:pt x="1104" y="993"/>
                  <a:pt x="0" y="0"/>
                  <a:pt x="0" y="0"/>
                </a:cubicBezTo>
                <a:close/>
              </a:path>
            </a:pathLst>
          </a:custGeom>
          <a:gradFill>
            <a:gsLst>
              <a:gs pos="0">
                <a:srgbClr val="000000">
                  <a:alpha val="0"/>
                </a:srgbClr>
              </a:gs>
              <a:gs pos="20000">
                <a:srgbClr val="000000">
                  <a:alpha val="30000"/>
                </a:srgbClr>
              </a:gs>
              <a:gs pos="80000">
                <a:srgbClr val="000000">
                  <a:alpha val="30000"/>
                </a:srgbClr>
              </a:gs>
              <a:gs pos="100000">
                <a:srgbClr val="000000">
                  <a:alpha val="0"/>
                </a:srgbClr>
              </a:gs>
            </a:gsLst>
            <a:lin ang="0" scaled="0"/>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0000"/>
              </a:lnSpc>
              <a:spcBef>
                <a:spcPct val="0"/>
              </a:spcBef>
              <a:spcAft>
                <a:spcPct val="0"/>
              </a:spcAft>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nvGrpSpPr>
          <p:cNvPr id="44" name="Group 46"/>
          <p:cNvGrpSpPr/>
          <p:nvPr/>
        </p:nvGrpSpPr>
        <p:grpSpPr>
          <a:xfrm>
            <a:off x="3509161" y="4513587"/>
            <a:ext cx="5240975" cy="556703"/>
            <a:chOff x="5895973" y="6160770"/>
            <a:chExt cx="2906104" cy="411480"/>
          </a:xfrm>
        </p:grpSpPr>
        <p:sp>
          <p:nvSpPr>
            <p:cNvPr id="47" name="Round Single Corner Rectangle 46"/>
            <p:cNvSpPr/>
            <p:nvPr/>
          </p:nvSpPr>
          <p:spPr bwMode="auto">
            <a:xfrm>
              <a:off x="5895973" y="6160770"/>
              <a:ext cx="2906104" cy="411480"/>
            </a:xfrm>
            <a:prstGeom prst="round1Rect">
              <a:avLst/>
            </a:prstGeom>
            <a:solidFill>
              <a:srgbClr val="000000">
                <a:alpha val="30000"/>
              </a:srgbClr>
            </a:solidFill>
            <a:ln w="25400">
              <a:noFill/>
              <a:prstDash val="sysDot"/>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18288" tIns="0" rIns="18288" bIns="0" numCol="1" rtlCol="0" anchor="ctr" anchorCtr="0" compatLnSpc="1">
              <a:prstTxWarp prst="textNoShape">
                <a:avLst/>
              </a:prstTxWarp>
            </a:bodyPr>
            <a:lstStyle/>
            <a:p>
              <a:pPr algn="ctr" fontAlgn="base">
                <a:lnSpc>
                  <a:spcPct val="90000"/>
                </a:lnSpc>
                <a:spcBef>
                  <a:spcPct val="0"/>
                </a:spcBef>
                <a:spcAft>
                  <a:spcPts val="600"/>
                </a:spcAft>
                <a:defRPr/>
              </a:pPr>
              <a:endParaRPr lang="en-US" dirty="0" smtClean="0">
                <a:gradFill>
                  <a:gsLst>
                    <a:gs pos="0">
                      <a:schemeClr val="tx1"/>
                    </a:gs>
                    <a:gs pos="100000">
                      <a:schemeClr val="tx1"/>
                    </a:gs>
                  </a:gsLst>
                  <a:lin ang="16200000" scaled="0"/>
                </a:gradFill>
                <a:latin typeface="Segoe UI" pitchFamily="34" charset="0"/>
              </a:endParaRPr>
            </a:p>
          </p:txBody>
        </p:sp>
        <p:grpSp>
          <p:nvGrpSpPr>
            <p:cNvPr id="48" name="Group 38"/>
            <p:cNvGrpSpPr/>
            <p:nvPr/>
          </p:nvGrpSpPr>
          <p:grpSpPr>
            <a:xfrm>
              <a:off x="5984545" y="6180951"/>
              <a:ext cx="2535002" cy="346633"/>
              <a:chOff x="5984545" y="6114276"/>
              <a:chExt cx="2535002" cy="346633"/>
            </a:xfrm>
          </p:grpSpPr>
          <p:pic>
            <p:nvPicPr>
              <p:cNvPr id="49" name="Picture 2" descr="D:\SilverFox\DVD_ART36\Logos\MICROSOFT (brand)\Microsoft corporate logo white.pn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5984545" y="6159950"/>
                <a:ext cx="736759" cy="126302"/>
              </a:xfrm>
              <a:prstGeom prst="rect">
                <a:avLst/>
              </a:prstGeom>
              <a:noFill/>
            </p:spPr>
          </p:pic>
          <p:sp>
            <p:nvSpPr>
              <p:cNvPr id="50" name="TextBox 49"/>
              <p:cNvSpPr txBox="1"/>
              <p:nvPr/>
            </p:nvSpPr>
            <p:spPr>
              <a:xfrm>
                <a:off x="6798251" y="6119675"/>
                <a:ext cx="1721296" cy="341234"/>
              </a:xfrm>
              <a:prstGeom prst="rect">
                <a:avLst/>
              </a:prstGeom>
              <a:noFill/>
            </p:spPr>
            <p:txBody>
              <a:bodyPr wrap="none" lIns="0" tIns="0" rIns="0" bIns="0" rtlCol="0">
                <a:spAutoFit/>
              </a:bodyPr>
              <a:lstStyle/>
              <a:p>
                <a:r>
                  <a:rPr lang="en-US" b="1" dirty="0" smtClean="0">
                    <a:solidFill>
                      <a:srgbClr val="FFFF66"/>
                    </a:solidFill>
                    <a:effectLst>
                      <a:outerShdw blurRad="25400" dist="12700" dir="2700000" algn="tl" rotWithShape="0">
                        <a:prstClr val="black">
                          <a:alpha val="40000"/>
                        </a:prstClr>
                      </a:outerShdw>
                    </a:effectLst>
                    <a:latin typeface="Segoe UI" pitchFamily="34" charset="0"/>
                  </a:rPr>
                  <a:t>Dynamic Data Center Toolkit</a:t>
                </a:r>
              </a:p>
              <a:p>
                <a:r>
                  <a:rPr lang="en-US" sz="1200" b="1" dirty="0" smtClean="0">
                    <a:solidFill>
                      <a:srgbClr val="FFFF66"/>
                    </a:solidFill>
                    <a:effectLst>
                      <a:outerShdw blurRad="25400" dist="12700" dir="2700000" algn="tl" rotWithShape="0">
                        <a:prstClr val="black">
                          <a:alpha val="40000"/>
                        </a:prstClr>
                      </a:outerShdw>
                    </a:effectLst>
                    <a:latin typeface="Segoe UI" pitchFamily="34" charset="0"/>
                  </a:rPr>
                  <a:t>For Enterprises</a:t>
                </a:r>
              </a:p>
            </p:txBody>
          </p:sp>
          <p:sp>
            <p:nvSpPr>
              <p:cNvPr id="51" name="TextBox 50"/>
              <p:cNvSpPr txBox="1"/>
              <p:nvPr/>
            </p:nvSpPr>
            <p:spPr>
              <a:xfrm>
                <a:off x="6734175" y="6114276"/>
                <a:ext cx="58665" cy="181991"/>
              </a:xfrm>
              <a:prstGeom prst="rect">
                <a:avLst/>
              </a:prstGeom>
              <a:noFill/>
            </p:spPr>
            <p:txBody>
              <a:bodyPr wrap="none" lIns="0" tIns="0" rIns="0" bIns="0" rtlCol="0">
                <a:spAutoFit/>
              </a:bodyPr>
              <a:lstStyle/>
              <a:p>
                <a:r>
                  <a:rPr lang="en-US" sz="1600" dirty="0" smtClean="0">
                    <a:gradFill>
                      <a:gsLst>
                        <a:gs pos="0">
                          <a:schemeClr val="bg1"/>
                        </a:gs>
                        <a:gs pos="100000">
                          <a:schemeClr val="bg1"/>
                        </a:gs>
                      </a:gsLst>
                      <a:lin ang="16200000" scaled="0"/>
                    </a:gradFill>
                    <a:effectLst>
                      <a:outerShdw blurRad="25400" dist="12700" dir="2700000" algn="tl" rotWithShape="0">
                        <a:prstClr val="black">
                          <a:alpha val="40000"/>
                        </a:prstClr>
                      </a:outerShdw>
                    </a:effectLst>
                    <a:latin typeface="Segoe UI" pitchFamily="34" charset="0"/>
                  </a:rPr>
                  <a:t>| </a:t>
                </a:r>
              </a:p>
            </p:txBody>
          </p:sp>
        </p:grpSp>
      </p:grpSp>
      <p:sp>
        <p:nvSpPr>
          <p:cNvPr id="94" name="TextBox 93"/>
          <p:cNvSpPr txBox="1"/>
          <p:nvPr/>
        </p:nvSpPr>
        <p:spPr>
          <a:xfrm>
            <a:off x="3209724" y="2000251"/>
            <a:ext cx="5769377" cy="249299"/>
          </a:xfrm>
          <a:prstGeom prst="rect">
            <a:avLst/>
          </a:prstGeom>
          <a:noFill/>
        </p:spPr>
        <p:txBody>
          <a:bodyPr wrap="square" lIns="0" tIns="0" rIns="0" bIns="0" rtlCol="0">
            <a:spAutoFit/>
          </a:bodyPr>
          <a:lstStyle/>
          <a:p>
            <a:pPr algn="ctr">
              <a:lnSpc>
                <a:spcPct val="90000"/>
              </a:lnSpc>
            </a:pPr>
            <a:r>
              <a:rPr lang="en-US" b="1" dirty="0" err="1" smtClean="0">
                <a:solidFill>
                  <a:srgbClr val="FFFF66"/>
                </a:solidFill>
                <a:latin typeface="Segoe UI" pitchFamily="34" charset="0"/>
              </a:rPr>
              <a:t>Infraestructura</a:t>
            </a:r>
            <a:r>
              <a:rPr lang="en-US" b="1" dirty="0" smtClean="0">
                <a:solidFill>
                  <a:srgbClr val="FFFF66"/>
                </a:solidFill>
                <a:latin typeface="Segoe UI" pitchFamily="34" charset="0"/>
              </a:rPr>
              <a:t> </a:t>
            </a:r>
            <a:r>
              <a:rPr lang="en-US" b="1" dirty="0" err="1" smtClean="0">
                <a:solidFill>
                  <a:srgbClr val="FFFF66"/>
                </a:solidFill>
                <a:latin typeface="Segoe UI" pitchFamily="34" charset="0"/>
              </a:rPr>
              <a:t>como</a:t>
            </a:r>
            <a:r>
              <a:rPr lang="en-US" b="1" dirty="0" smtClean="0">
                <a:solidFill>
                  <a:srgbClr val="FFFF66"/>
                </a:solidFill>
                <a:latin typeface="Segoe UI" pitchFamily="34" charset="0"/>
              </a:rPr>
              <a:t> </a:t>
            </a:r>
            <a:r>
              <a:rPr lang="en-US" b="1" dirty="0" err="1" smtClean="0">
                <a:solidFill>
                  <a:srgbClr val="FFFF66"/>
                </a:solidFill>
                <a:latin typeface="Segoe UI" pitchFamily="34" charset="0"/>
              </a:rPr>
              <a:t>Servicio</a:t>
            </a:r>
            <a:r>
              <a:rPr lang="en-US" b="1" dirty="0" smtClean="0">
                <a:solidFill>
                  <a:srgbClr val="FFFF66"/>
                </a:solidFill>
                <a:latin typeface="Segoe UI" pitchFamily="34" charset="0"/>
              </a:rPr>
              <a:t> (</a:t>
            </a:r>
            <a:r>
              <a:rPr lang="en-US" b="1" dirty="0" err="1" smtClean="0">
                <a:solidFill>
                  <a:srgbClr val="FFFF66"/>
                </a:solidFill>
                <a:latin typeface="Segoe UI" pitchFamily="34" charset="0"/>
              </a:rPr>
              <a:t>IaaS</a:t>
            </a:r>
            <a:r>
              <a:rPr lang="en-US" b="1" dirty="0" smtClean="0">
                <a:solidFill>
                  <a:srgbClr val="FFFF66"/>
                </a:solidFill>
                <a:latin typeface="Segoe UI" pitchFamily="34" charset="0"/>
              </a:rPr>
              <a:t>)</a:t>
            </a:r>
          </a:p>
        </p:txBody>
      </p:sp>
      <p:grpSp>
        <p:nvGrpSpPr>
          <p:cNvPr id="55" name="Group 54"/>
          <p:cNvGrpSpPr>
            <a:grpSpLocks noChangeAspect="1"/>
          </p:cNvGrpSpPr>
          <p:nvPr/>
        </p:nvGrpSpPr>
        <p:grpSpPr>
          <a:xfrm>
            <a:off x="531525" y="3974022"/>
            <a:ext cx="2316811" cy="690006"/>
            <a:chOff x="858655" y="4389935"/>
            <a:chExt cx="2303285" cy="914400"/>
          </a:xfrm>
        </p:grpSpPr>
        <p:sp>
          <p:nvSpPr>
            <p:cNvPr id="56" name="Rounded Rectangle 55" descr="DDTK-E"/>
            <p:cNvSpPr/>
            <p:nvPr/>
          </p:nvSpPr>
          <p:spPr bwMode="auto">
            <a:xfrm>
              <a:off x="912209" y="4481376"/>
              <a:ext cx="2194559" cy="731520"/>
            </a:xfrm>
            <a:prstGeom prst="roundRect">
              <a:avLst>
                <a:gd name="adj" fmla="val 50000"/>
              </a:avLst>
            </a:prstGeom>
            <a:solidFill>
              <a:srgbClr val="000000">
                <a:alpha val="30196"/>
              </a:srgbClr>
            </a:solidFill>
            <a:effectLst/>
            <a:scene3d>
              <a:camera prst="orthographicFront">
                <a:rot lat="0" lon="0" rev="0"/>
              </a:camera>
              <a:lightRig rig="threePt" dir="t"/>
            </a:scene3d>
            <a:sp3d prstMaterial="matte">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lnSpc>
                  <a:spcPct val="90000"/>
                </a:lnSpc>
                <a:spcBef>
                  <a:spcPct val="0"/>
                </a:spcBef>
                <a:spcAft>
                  <a:spcPct val="0"/>
                </a:spcAft>
              </a:pPr>
              <a:r>
                <a:rPr lang="en-US" sz="1600" b="1" spc="-30" dirty="0" err="1" smtClean="0">
                  <a:solidFill>
                    <a:schemeClr val="tx1"/>
                  </a:solidFill>
                  <a:latin typeface="Segoe UI" pitchFamily="34" charset="0"/>
                </a:rPr>
                <a:t>Configuración</a:t>
              </a:r>
              <a:endParaRPr lang="en-US" sz="1600" b="1" spc="-30" dirty="0" smtClean="0">
                <a:solidFill>
                  <a:schemeClr val="tx1"/>
                </a:solidFill>
                <a:latin typeface="Segoe UI" pitchFamily="34" charset="0"/>
              </a:endParaRPr>
            </a:p>
          </p:txBody>
        </p:sp>
        <p:pic>
          <p:nvPicPr>
            <p:cNvPr id="57" name="Picture 3" descr="D:\SilverFox\8-20190_IsaacRoybal\Art\oval circle frame edge - stretch by 800.png"/>
            <p:cNvPicPr>
              <a:picLocks noChangeAspect="1" noChangeArrowheads="1"/>
            </p:cNvPicPr>
            <p:nvPr/>
          </p:nvPicPr>
          <p:blipFill>
            <a:blip r:embed="rId5" cstate="email">
              <a:extLst>
                <a:ext uri="{28A0092B-C50C-407E-A947-70E740481C1C}">
                  <a14:useLocalDpi xmlns="" xmlns:a14="http://schemas.microsoft.com/office/drawing/2010/main"/>
                </a:ext>
              </a:extLst>
            </a:blip>
            <a:stretch>
              <a:fillRect/>
            </a:stretch>
          </p:blipFill>
          <p:spPr bwMode="auto">
            <a:xfrm>
              <a:off x="858655" y="4389935"/>
              <a:ext cx="2303285" cy="914400"/>
            </a:xfrm>
            <a:prstGeom prst="rect">
              <a:avLst/>
            </a:prstGeom>
            <a:noFill/>
            <a:effectLst>
              <a:outerShdw blurRad="127000" algn="ctr" rotWithShape="0">
                <a:prstClr val="black">
                  <a:alpha val="60000"/>
                </a:prstClr>
              </a:outerShdw>
            </a:effectLst>
          </p:spPr>
        </p:pic>
      </p:grpSp>
      <p:grpSp>
        <p:nvGrpSpPr>
          <p:cNvPr id="3" name="Group 2"/>
          <p:cNvGrpSpPr/>
          <p:nvPr/>
        </p:nvGrpSpPr>
        <p:grpSpPr>
          <a:xfrm>
            <a:off x="530724" y="4898240"/>
            <a:ext cx="2316801" cy="690006"/>
            <a:chOff x="530724" y="4898240"/>
            <a:chExt cx="2316801" cy="690006"/>
          </a:xfrm>
        </p:grpSpPr>
        <p:pic>
          <p:nvPicPr>
            <p:cNvPr id="62" name="Picture 3" descr="D:\SilverFox\8-20190_IsaacRoybal\Art\oval circle frame edge - stretch by 800.png"/>
            <p:cNvPicPr>
              <a:picLocks noChangeAspect="1" noChangeArrowheads="1"/>
            </p:cNvPicPr>
            <p:nvPr/>
          </p:nvPicPr>
          <p:blipFill>
            <a:blip r:embed="rId5" cstate="email">
              <a:extLst>
                <a:ext uri="{28A0092B-C50C-407E-A947-70E740481C1C}">
                  <a14:useLocalDpi xmlns="" xmlns:a14="http://schemas.microsoft.com/office/drawing/2010/main"/>
                </a:ext>
              </a:extLst>
            </a:blip>
            <a:stretch>
              <a:fillRect/>
            </a:stretch>
          </p:blipFill>
          <p:spPr bwMode="auto">
            <a:xfrm>
              <a:off x="530724" y="4898240"/>
              <a:ext cx="2316801" cy="690006"/>
            </a:xfrm>
            <a:prstGeom prst="rect">
              <a:avLst/>
            </a:prstGeom>
            <a:noFill/>
            <a:effectLst>
              <a:outerShdw blurRad="127000" algn="ctr" rotWithShape="0">
                <a:prstClr val="black">
                  <a:alpha val="60000"/>
                </a:prstClr>
              </a:outerShdw>
            </a:effectLst>
          </p:spPr>
        </p:pic>
        <p:sp>
          <p:nvSpPr>
            <p:cNvPr id="61" name="Rounded Rectangle 60" descr="DDTK-E"/>
            <p:cNvSpPr/>
            <p:nvPr/>
          </p:nvSpPr>
          <p:spPr bwMode="auto">
            <a:xfrm>
              <a:off x="585400" y="4967242"/>
              <a:ext cx="2207448" cy="552005"/>
            </a:xfrm>
            <a:prstGeom prst="roundRect">
              <a:avLst>
                <a:gd name="adj" fmla="val 50000"/>
              </a:avLst>
            </a:prstGeom>
            <a:solidFill>
              <a:srgbClr val="000000">
                <a:alpha val="30196"/>
              </a:srgbClr>
            </a:solidFill>
            <a:effectLst/>
            <a:scene3d>
              <a:camera prst="orthographicFront">
                <a:rot lat="0" lon="0" rev="0"/>
              </a:camera>
              <a:lightRig rig="threePt" dir="t"/>
            </a:scene3d>
            <a:sp3d prstMaterial="matte">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lnSpc>
                  <a:spcPct val="90000"/>
                </a:lnSpc>
                <a:spcBef>
                  <a:spcPct val="0"/>
                </a:spcBef>
                <a:spcAft>
                  <a:spcPct val="0"/>
                </a:spcAft>
              </a:pPr>
              <a:r>
                <a:rPr lang="en-US" sz="1600" b="1" spc="-30" dirty="0" err="1" smtClean="0">
                  <a:solidFill>
                    <a:schemeClr val="tx1"/>
                  </a:solidFill>
                  <a:latin typeface="Segoe UI" pitchFamily="34" charset="0"/>
                </a:rPr>
                <a:t>Infraestructura</a:t>
              </a:r>
              <a:endParaRPr lang="en-US" sz="1600" b="1" spc="-30" dirty="0" smtClean="0">
                <a:solidFill>
                  <a:schemeClr val="tx1"/>
                </a:solidFill>
                <a:latin typeface="Segoe UI" pitchFamily="34" charset="0"/>
              </a:endParaRPr>
            </a:p>
          </p:txBody>
        </p:sp>
      </p:grpSp>
      <p:grpSp>
        <p:nvGrpSpPr>
          <p:cNvPr id="66" name="Group 65"/>
          <p:cNvGrpSpPr>
            <a:grpSpLocks noChangeAspect="1"/>
          </p:cNvGrpSpPr>
          <p:nvPr/>
        </p:nvGrpSpPr>
        <p:grpSpPr>
          <a:xfrm>
            <a:off x="520271" y="3059721"/>
            <a:ext cx="2316801" cy="690006"/>
            <a:chOff x="847459" y="4403078"/>
            <a:chExt cx="2303274" cy="914400"/>
          </a:xfrm>
        </p:grpSpPr>
        <p:sp>
          <p:nvSpPr>
            <p:cNvPr id="67" name="Rounded Rectangle 66" descr="DDTK-E"/>
            <p:cNvSpPr/>
            <p:nvPr/>
          </p:nvSpPr>
          <p:spPr bwMode="auto">
            <a:xfrm>
              <a:off x="912209" y="4481375"/>
              <a:ext cx="2194560" cy="731520"/>
            </a:xfrm>
            <a:prstGeom prst="roundRect">
              <a:avLst>
                <a:gd name="adj" fmla="val 50000"/>
              </a:avLst>
            </a:prstGeom>
            <a:solidFill>
              <a:srgbClr val="000000">
                <a:alpha val="30196"/>
              </a:srgbClr>
            </a:solidFill>
            <a:effectLst/>
            <a:scene3d>
              <a:camera prst="orthographicFront">
                <a:rot lat="0" lon="0" rev="0"/>
              </a:camera>
              <a:lightRig rig="threePt" dir="t"/>
            </a:scene3d>
            <a:sp3d prstMaterial="matte">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lnSpc>
                  <a:spcPct val="90000"/>
                </a:lnSpc>
                <a:spcBef>
                  <a:spcPct val="0"/>
                </a:spcBef>
                <a:spcAft>
                  <a:spcPct val="0"/>
                </a:spcAft>
              </a:pPr>
              <a:r>
                <a:rPr lang="en-US" sz="1600" b="1" spc="-30" dirty="0" err="1" smtClean="0">
                  <a:solidFill>
                    <a:schemeClr val="tx1"/>
                  </a:solidFill>
                  <a:latin typeface="Segoe UI" pitchFamily="34" charset="0"/>
                </a:rPr>
                <a:t>Provisionamiento</a:t>
              </a:r>
              <a:endParaRPr lang="en-US" sz="1600" b="1" spc="-30" dirty="0" smtClean="0">
                <a:solidFill>
                  <a:schemeClr val="tx1"/>
                </a:solidFill>
                <a:latin typeface="Segoe UI" pitchFamily="34" charset="0"/>
              </a:endParaRPr>
            </a:p>
          </p:txBody>
        </p:sp>
        <p:pic>
          <p:nvPicPr>
            <p:cNvPr id="70" name="Picture 3" descr="D:\SilverFox\8-20190_IsaacRoybal\Art\oval circle frame edge - stretch by 800.png"/>
            <p:cNvPicPr>
              <a:picLocks noChangeAspect="1" noChangeArrowheads="1"/>
            </p:cNvPicPr>
            <p:nvPr/>
          </p:nvPicPr>
          <p:blipFill>
            <a:blip r:embed="rId5" cstate="email">
              <a:extLst>
                <a:ext uri="{28A0092B-C50C-407E-A947-70E740481C1C}">
                  <a14:useLocalDpi xmlns="" xmlns:a14="http://schemas.microsoft.com/office/drawing/2010/main"/>
                </a:ext>
              </a:extLst>
            </a:blip>
            <a:stretch>
              <a:fillRect/>
            </a:stretch>
          </p:blipFill>
          <p:spPr bwMode="auto">
            <a:xfrm>
              <a:off x="847459" y="4403078"/>
              <a:ext cx="2303274" cy="914400"/>
            </a:xfrm>
            <a:prstGeom prst="rect">
              <a:avLst/>
            </a:prstGeom>
            <a:noFill/>
            <a:effectLst>
              <a:outerShdw blurRad="127000" algn="ctr" rotWithShape="0">
                <a:prstClr val="black">
                  <a:alpha val="60000"/>
                </a:prstClr>
              </a:outerShdw>
            </a:effectLst>
          </p:spPr>
        </p:pic>
      </p:grpSp>
      <p:grpSp>
        <p:nvGrpSpPr>
          <p:cNvPr id="72" name="Group 71"/>
          <p:cNvGrpSpPr>
            <a:grpSpLocks noChangeAspect="1"/>
          </p:cNvGrpSpPr>
          <p:nvPr/>
        </p:nvGrpSpPr>
        <p:grpSpPr>
          <a:xfrm>
            <a:off x="542411" y="2125584"/>
            <a:ext cx="2316811" cy="690006"/>
            <a:chOff x="869477" y="4389935"/>
            <a:chExt cx="2303285" cy="914400"/>
          </a:xfrm>
        </p:grpSpPr>
        <p:sp>
          <p:nvSpPr>
            <p:cNvPr id="76" name="Rounded Rectangle 75" descr="DDTK-E"/>
            <p:cNvSpPr/>
            <p:nvPr/>
          </p:nvSpPr>
          <p:spPr bwMode="auto">
            <a:xfrm>
              <a:off x="912209" y="4481375"/>
              <a:ext cx="2194560" cy="731520"/>
            </a:xfrm>
            <a:prstGeom prst="roundRect">
              <a:avLst>
                <a:gd name="adj" fmla="val 50000"/>
              </a:avLst>
            </a:prstGeom>
            <a:solidFill>
              <a:srgbClr val="000000">
                <a:alpha val="30196"/>
              </a:srgbClr>
            </a:solidFill>
            <a:effectLst/>
            <a:scene3d>
              <a:camera prst="orthographicFront">
                <a:rot lat="0" lon="0" rev="0"/>
              </a:camera>
              <a:lightRig rig="threePt" dir="t"/>
            </a:scene3d>
            <a:sp3d prstMaterial="matte">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lnSpc>
                  <a:spcPct val="90000"/>
                </a:lnSpc>
                <a:spcBef>
                  <a:spcPct val="0"/>
                </a:spcBef>
                <a:spcAft>
                  <a:spcPct val="0"/>
                </a:spcAft>
              </a:pPr>
              <a:r>
                <a:rPr lang="en-US" sz="1600" b="1" spc="-30" dirty="0" err="1" smtClean="0">
                  <a:solidFill>
                    <a:schemeClr val="tx1"/>
                  </a:solidFill>
                  <a:latin typeface="Segoe UI" pitchFamily="34" charset="0"/>
                </a:rPr>
                <a:t>Monitoreo</a:t>
              </a:r>
              <a:endParaRPr lang="en-US" sz="1600" b="1" spc="-30" dirty="0" smtClean="0">
                <a:solidFill>
                  <a:schemeClr val="tx1"/>
                </a:solidFill>
                <a:latin typeface="Segoe UI" pitchFamily="34" charset="0"/>
              </a:endParaRPr>
            </a:p>
          </p:txBody>
        </p:sp>
        <p:pic>
          <p:nvPicPr>
            <p:cNvPr id="77" name="Picture 3" descr="D:\SilverFox\8-20190_IsaacRoybal\Art\oval circle frame edge - stretch by 800.png"/>
            <p:cNvPicPr>
              <a:picLocks noChangeAspect="1" noChangeArrowheads="1"/>
            </p:cNvPicPr>
            <p:nvPr/>
          </p:nvPicPr>
          <p:blipFill>
            <a:blip r:embed="rId5" cstate="email">
              <a:extLst>
                <a:ext uri="{28A0092B-C50C-407E-A947-70E740481C1C}">
                  <a14:useLocalDpi xmlns="" xmlns:a14="http://schemas.microsoft.com/office/drawing/2010/main"/>
                </a:ext>
              </a:extLst>
            </a:blip>
            <a:stretch>
              <a:fillRect/>
            </a:stretch>
          </p:blipFill>
          <p:spPr bwMode="auto">
            <a:xfrm>
              <a:off x="869477" y="4389935"/>
              <a:ext cx="2303285" cy="914400"/>
            </a:xfrm>
            <a:prstGeom prst="rect">
              <a:avLst/>
            </a:prstGeom>
            <a:noFill/>
            <a:effectLst>
              <a:outerShdw blurRad="127000" algn="ctr" rotWithShape="0">
                <a:prstClr val="black">
                  <a:alpha val="60000"/>
                </a:prstClr>
              </a:outerShdw>
            </a:effectLst>
          </p:spPr>
        </p:pic>
      </p:grpSp>
      <p:grpSp>
        <p:nvGrpSpPr>
          <p:cNvPr id="141" name="top two buckets"/>
          <p:cNvGrpSpPr/>
          <p:nvPr/>
        </p:nvGrpSpPr>
        <p:grpSpPr>
          <a:xfrm>
            <a:off x="3491799" y="1357003"/>
            <a:ext cx="5206113" cy="3390252"/>
            <a:chOff x="2530027" y="1781174"/>
            <a:chExt cx="3905602" cy="3390252"/>
          </a:xfrm>
        </p:grpSpPr>
        <p:grpSp>
          <p:nvGrpSpPr>
            <p:cNvPr id="108" name="Group 107"/>
            <p:cNvGrpSpPr>
              <a:grpSpLocks noChangeAspect="1"/>
            </p:cNvGrpSpPr>
            <p:nvPr/>
          </p:nvGrpSpPr>
          <p:grpSpPr>
            <a:xfrm>
              <a:off x="2530027" y="1781174"/>
              <a:ext cx="3904646" cy="1800225"/>
              <a:chOff x="1728729" y="2009774"/>
              <a:chExt cx="3904646" cy="1800225"/>
            </a:xfrm>
          </p:grpSpPr>
          <p:pic>
            <p:nvPicPr>
              <p:cNvPr id="109" name="Picture 12" descr="D:\SilverFox\DVD_ART36\Artwork_Imagery\Icons - Illustrations\Internet Clouds web\cloud 1.png"/>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1728729" y="2009774"/>
                <a:ext cx="3188349" cy="1800225"/>
              </a:xfrm>
              <a:prstGeom prst="rect">
                <a:avLst/>
              </a:prstGeom>
              <a:noFill/>
            </p:spPr>
          </p:pic>
          <p:sp>
            <p:nvSpPr>
              <p:cNvPr id="110" name="Round Single Corner Rectangle 109"/>
              <p:cNvSpPr/>
              <p:nvPr/>
            </p:nvSpPr>
            <p:spPr bwMode="auto">
              <a:xfrm>
                <a:off x="1893888" y="2085975"/>
                <a:ext cx="3739487" cy="1443928"/>
              </a:xfrm>
              <a:prstGeom prst="round1Rect">
                <a:avLst>
                  <a:gd name="adj" fmla="val 12445"/>
                </a:avLst>
              </a:prstGeom>
              <a:gradFill>
                <a:gsLst>
                  <a:gs pos="0">
                    <a:srgbClr val="0F2F55">
                      <a:alpha val="30000"/>
                    </a:srgbClr>
                  </a:gs>
                  <a:gs pos="20000">
                    <a:srgbClr val="0F2F55">
                      <a:alpha val="30000"/>
                    </a:srgbClr>
                  </a:gs>
                  <a:gs pos="80000">
                    <a:srgbClr val="0F2F55">
                      <a:alpha val="30000"/>
                    </a:srgbClr>
                  </a:gs>
                  <a:gs pos="100000">
                    <a:srgbClr val="0F2F55">
                      <a:alpha val="30000"/>
                    </a:srgbClr>
                  </a:gs>
                </a:gsLst>
                <a:lin ang="0" scaled="0"/>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1" name="Rectangle 110"/>
              <p:cNvSpPr/>
              <p:nvPr/>
            </p:nvSpPr>
            <p:spPr bwMode="auto">
              <a:xfrm>
                <a:off x="1893888" y="2085975"/>
                <a:ext cx="352425" cy="1444752"/>
              </a:xfrm>
              <a:prstGeom prst="rect">
                <a:avLst/>
              </a:prstGeom>
              <a:gradFill>
                <a:gsLst>
                  <a:gs pos="0">
                    <a:srgbClr val="0F2F55">
                      <a:alpha val="0"/>
                    </a:srgbClr>
                  </a:gs>
                  <a:gs pos="100000">
                    <a:srgbClr val="0F2F55">
                      <a:alpha val="30000"/>
                    </a:srgbClr>
                  </a:gs>
                </a:gsLst>
                <a:lin ang="10800000" scaled="0"/>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12" name="Picture 3" descr="\\eventsql\dvd\Online_ART\DVD_ART36\Logos\Exchange (brand)\Exchange brand h r .png"/>
              <p:cNvPicPr>
                <a:picLocks noChangeAspect="1" noChangeArrowheads="1"/>
              </p:cNvPicPr>
              <p:nvPr/>
            </p:nvPicPr>
            <p:blipFill>
              <a:blip r:embed="rId7" cstate="email">
                <a:extLst>
                  <a:ext uri="{28A0092B-C50C-407E-A947-70E740481C1C}">
                    <a14:useLocalDpi xmlns="" xmlns:a14="http://schemas.microsoft.com/office/drawing/2010/main"/>
                  </a:ext>
                </a:extLst>
              </a:blip>
              <a:stretch>
                <a:fillRect/>
              </a:stretch>
            </p:blipFill>
            <p:spPr bwMode="auto">
              <a:xfrm>
                <a:off x="2833999" y="2648902"/>
                <a:ext cx="1113803" cy="329491"/>
              </a:xfrm>
              <a:prstGeom prst="rect">
                <a:avLst/>
              </a:prstGeom>
              <a:noFill/>
              <a:effectLst>
                <a:outerShdw blurRad="88900" algn="ctr" rotWithShape="0">
                  <a:prstClr val="black">
                    <a:alpha val="50000"/>
                  </a:prstClr>
                </a:outerShdw>
              </a:effectLst>
              <a:extLst>
                <a:ext uri="{909E8E84-426E-40DD-AFC4-6F175D3DCCD1}">
                  <a14:hiddenFill xmlns="" xmlns:a14="http://schemas.microsoft.com/office/drawing/2010/main">
                    <a:solidFill>
                      <a:srgbClr val="FFFFFF"/>
                    </a:solidFill>
                  </a14:hiddenFill>
                </a:ext>
              </a:extLst>
            </p:spPr>
          </p:pic>
          <p:pic>
            <p:nvPicPr>
              <p:cNvPr id="114" name="Picture 4" descr="\\eventsql\dvd\Online_ART\DVD_ART36\Logos\SharePoint Server\SharePoint Server generic brand Grid h r.png"/>
              <p:cNvPicPr>
                <a:picLocks noChangeArrowheads="1"/>
              </p:cNvPicPr>
              <p:nvPr/>
            </p:nvPicPr>
            <p:blipFill>
              <a:blip r:embed="rId8" cstate="email">
                <a:extLst>
                  <a:ext uri="{28A0092B-C50C-407E-A947-70E740481C1C}">
                    <a14:useLocalDpi xmlns="" xmlns:a14="http://schemas.microsoft.com/office/drawing/2010/main"/>
                  </a:ext>
                </a:extLst>
              </a:blip>
              <a:srcRect/>
              <a:stretch>
                <a:fillRect/>
              </a:stretch>
            </p:blipFill>
            <p:spPr bwMode="auto">
              <a:xfrm>
                <a:off x="2557809" y="2226327"/>
                <a:ext cx="1666183" cy="313782"/>
              </a:xfrm>
              <a:prstGeom prst="rect">
                <a:avLst/>
              </a:prstGeom>
              <a:noFill/>
              <a:effectLst>
                <a:outerShdw blurRad="88900" algn="ctr" rotWithShape="0">
                  <a:prstClr val="black">
                    <a:alpha val="50000"/>
                  </a:prstClr>
                </a:outerShdw>
              </a:effectLst>
              <a:extLst>
                <a:ext uri="{909E8E84-426E-40DD-AFC4-6F175D3DCCD1}">
                  <a14:hiddenFill xmlns="" xmlns:a14="http://schemas.microsoft.com/office/drawing/2010/main">
                    <a:solidFill>
                      <a:srgbClr val="FFFFFF"/>
                    </a:solidFill>
                  </a14:hiddenFill>
                </a:ext>
              </a:extLst>
            </p:spPr>
          </p:pic>
          <p:pic>
            <p:nvPicPr>
              <p:cNvPr id="115" name="Picture 7" descr="\\eventsql\dvd\Online_ART\DVD_ART36\Logos\Microsoft Dynamics\Dynamics - overall brand\dynamics brand rev h.png"/>
              <p:cNvPicPr>
                <a:picLocks noChangeAspect="1" noChangeArrowheads="1"/>
              </p:cNvPicPr>
              <p:nvPr/>
            </p:nvPicPr>
            <p:blipFill>
              <a:blip r:embed="rId9" cstate="email">
                <a:extLst>
                  <a:ext uri="{28A0092B-C50C-407E-A947-70E740481C1C}">
                    <a14:useLocalDpi xmlns="" xmlns:a14="http://schemas.microsoft.com/office/drawing/2010/main"/>
                  </a:ext>
                </a:extLst>
              </a:blip>
              <a:stretch>
                <a:fillRect/>
              </a:stretch>
            </p:blipFill>
            <p:spPr bwMode="auto">
              <a:xfrm>
                <a:off x="2418545" y="2952984"/>
                <a:ext cx="1944710" cy="436567"/>
              </a:xfrm>
              <a:prstGeom prst="rect">
                <a:avLst/>
              </a:prstGeom>
              <a:noFill/>
              <a:effectLst>
                <a:outerShdw blurRad="88900" algn="ctr" rotWithShape="0">
                  <a:prstClr val="black">
                    <a:alpha val="50000"/>
                  </a:prstClr>
                </a:outerShdw>
              </a:effectLst>
              <a:extLst>
                <a:ext uri="{909E8E84-426E-40DD-AFC4-6F175D3DCCD1}">
                  <a14:hiddenFill xmlns="" xmlns:a14="http://schemas.microsoft.com/office/drawing/2010/main">
                    <a:solidFill>
                      <a:srgbClr val="FFFFFF"/>
                    </a:solidFill>
                  </a14:hiddenFill>
                </a:ext>
              </a:extLst>
            </p:spPr>
          </p:pic>
          <p:cxnSp>
            <p:nvCxnSpPr>
              <p:cNvPr id="116" name="Straight Connector 115"/>
              <p:cNvCxnSpPr/>
              <p:nvPr/>
            </p:nvCxnSpPr>
            <p:spPr>
              <a:xfrm rot="5400000">
                <a:off x="4322064" y="2808350"/>
                <a:ext cx="1444752" cy="3"/>
              </a:xfrm>
              <a:prstGeom prst="line">
                <a:avLst/>
              </a:prstGeom>
              <a:ln w="60325">
                <a:gradFill>
                  <a:gsLst>
                    <a:gs pos="0">
                      <a:schemeClr val="accent2">
                        <a:lumMod val="75000"/>
                        <a:alpha val="0"/>
                      </a:schemeClr>
                    </a:gs>
                    <a:gs pos="20000">
                      <a:schemeClr val="accent1"/>
                    </a:gs>
                    <a:gs pos="80000">
                      <a:schemeClr val="accent1"/>
                    </a:gs>
                    <a:gs pos="100000">
                      <a:schemeClr val="accent2">
                        <a:lumMod val="75000"/>
                        <a:alpha val="0"/>
                      </a:schemeClr>
                    </a:gs>
                  </a:gsLst>
                  <a:lin ang="0" scaled="0"/>
                </a:gradFill>
                <a:prstDash val="sysDot"/>
              </a:ln>
            </p:spPr>
            <p:style>
              <a:lnRef idx="1">
                <a:schemeClr val="accent1"/>
              </a:lnRef>
              <a:fillRef idx="0">
                <a:schemeClr val="accent1"/>
              </a:fillRef>
              <a:effectRef idx="0">
                <a:schemeClr val="accent1"/>
              </a:effectRef>
              <a:fontRef idx="minor">
                <a:schemeClr val="tx1"/>
              </a:fontRef>
            </p:style>
          </p:cxnSp>
          <p:pic>
            <p:nvPicPr>
              <p:cNvPr id="117" name="Picture 8" descr="D:\SilverFox\Iconshock\Super Vista style\Super Vista - Networking\png\256\firewall_256.png"/>
              <p:cNvPicPr>
                <a:picLocks noChangeAspect="1" noChangeArrowheads="1"/>
              </p:cNvPicPr>
              <p:nvPr/>
            </p:nvPicPr>
            <p:blipFill>
              <a:blip r:embed="rId10" cstate="email">
                <a:extLst>
                  <a:ext uri="{28A0092B-C50C-407E-A947-70E740481C1C}">
                    <a14:useLocalDpi xmlns="" xmlns:a14="http://schemas.microsoft.com/office/drawing/2010/main"/>
                  </a:ext>
                </a:extLst>
              </a:blip>
              <a:stretch>
                <a:fillRect/>
              </a:stretch>
            </p:blipFill>
            <p:spPr bwMode="auto">
              <a:xfrm>
                <a:off x="4724400" y="2432050"/>
                <a:ext cx="640080" cy="640080"/>
              </a:xfrm>
              <a:prstGeom prst="rect">
                <a:avLst/>
              </a:prstGeom>
              <a:noFill/>
              <a:effectLst>
                <a:outerShdw blurRad="88900" algn="ctr" rotWithShape="0">
                  <a:prstClr val="black">
                    <a:alpha val="50000"/>
                  </a:prstClr>
                </a:outerShdw>
              </a:effectLst>
            </p:spPr>
          </p:pic>
        </p:grpSp>
        <p:grpSp>
          <p:nvGrpSpPr>
            <p:cNvPr id="118" name="Group 117"/>
            <p:cNvGrpSpPr>
              <a:grpSpLocks noChangeAspect="1"/>
            </p:cNvGrpSpPr>
            <p:nvPr/>
          </p:nvGrpSpPr>
          <p:grpSpPr>
            <a:xfrm>
              <a:off x="2619351" y="3344081"/>
              <a:ext cx="3816278" cy="1827345"/>
              <a:chOff x="2708045" y="3344081"/>
              <a:chExt cx="3816278" cy="1827345"/>
            </a:xfrm>
          </p:grpSpPr>
          <p:pic>
            <p:nvPicPr>
              <p:cNvPr id="119" name="Picture 10" descr="D:\SilverFox\DVD_ART36\Artwork_Imagery\Icons - Illustrations\Internet Clouds web\cloud 2.png"/>
              <p:cNvPicPr>
                <a:picLocks noChangeAspect="1" noChangeArrowheads="1"/>
              </p:cNvPicPr>
              <p:nvPr/>
            </p:nvPicPr>
            <p:blipFill>
              <a:blip r:embed="rId11" cstate="email">
                <a:extLst>
                  <a:ext uri="{28A0092B-C50C-407E-A947-70E740481C1C}">
                    <a14:useLocalDpi xmlns="" xmlns:a14="http://schemas.microsoft.com/office/drawing/2010/main"/>
                  </a:ext>
                </a:extLst>
              </a:blip>
              <a:srcRect/>
              <a:stretch>
                <a:fillRect/>
              </a:stretch>
            </p:blipFill>
            <p:spPr bwMode="auto">
              <a:xfrm flipH="1">
                <a:off x="2708045" y="3344081"/>
                <a:ext cx="2978773" cy="1827345"/>
              </a:xfrm>
              <a:prstGeom prst="rect">
                <a:avLst/>
              </a:prstGeom>
              <a:noFill/>
            </p:spPr>
          </p:pic>
          <p:grpSp>
            <p:nvGrpSpPr>
              <p:cNvPr id="120" name="Group 91"/>
              <p:cNvGrpSpPr/>
              <p:nvPr/>
            </p:nvGrpSpPr>
            <p:grpSpPr>
              <a:xfrm>
                <a:off x="2784836" y="3407123"/>
                <a:ext cx="3739487" cy="1444753"/>
                <a:chOff x="1893888" y="3635723"/>
                <a:chExt cx="3739487" cy="1444753"/>
              </a:xfrm>
            </p:grpSpPr>
            <p:sp>
              <p:nvSpPr>
                <p:cNvPr id="121" name="Round Single Corner Rectangle 120"/>
                <p:cNvSpPr/>
                <p:nvPr/>
              </p:nvSpPr>
              <p:spPr bwMode="auto">
                <a:xfrm>
                  <a:off x="1893888" y="3635723"/>
                  <a:ext cx="3739487" cy="1443928"/>
                </a:xfrm>
                <a:prstGeom prst="round1Rect">
                  <a:avLst>
                    <a:gd name="adj" fmla="val 13149"/>
                  </a:avLst>
                </a:prstGeom>
                <a:gradFill>
                  <a:gsLst>
                    <a:gs pos="0">
                      <a:srgbClr val="0F2F55">
                        <a:alpha val="30000"/>
                      </a:srgbClr>
                    </a:gs>
                    <a:gs pos="20000">
                      <a:srgbClr val="0F2F55">
                        <a:alpha val="30000"/>
                      </a:srgbClr>
                    </a:gs>
                    <a:gs pos="80000">
                      <a:srgbClr val="0F2F55">
                        <a:alpha val="30000"/>
                      </a:srgbClr>
                    </a:gs>
                    <a:gs pos="100000">
                      <a:srgbClr val="0F2F55">
                        <a:alpha val="30000"/>
                      </a:srgbClr>
                    </a:gs>
                  </a:gsLst>
                  <a:lin ang="0" scaled="0"/>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2" name="Rectangle 121"/>
                <p:cNvSpPr/>
                <p:nvPr/>
              </p:nvSpPr>
              <p:spPr bwMode="auto">
                <a:xfrm>
                  <a:off x="1893888" y="3635723"/>
                  <a:ext cx="352425" cy="1444752"/>
                </a:xfrm>
                <a:prstGeom prst="rect">
                  <a:avLst/>
                </a:prstGeom>
                <a:gradFill>
                  <a:gsLst>
                    <a:gs pos="0">
                      <a:srgbClr val="0F2F55">
                        <a:alpha val="0"/>
                      </a:srgbClr>
                    </a:gs>
                    <a:gs pos="100000">
                      <a:srgbClr val="0F2F55">
                        <a:alpha val="30000"/>
                      </a:srgbClr>
                    </a:gs>
                  </a:gsLst>
                  <a:lin ang="10800000" scaled="0"/>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23" name="Picture 12" descr="\\eventsql\dvd\Online_ART\DVD_ART36\Logos\SQL Server\SQL Server (brand)\SQL Server generic brand Grid h.png"/>
                <p:cNvPicPr>
                  <a:picLocks noChangeAspect="1" noChangeArrowheads="1"/>
                </p:cNvPicPr>
                <p:nvPr/>
              </p:nvPicPr>
              <p:blipFill>
                <a:blip r:embed="rId12" cstate="email">
                  <a:extLst>
                    <a:ext uri="{28A0092B-C50C-407E-A947-70E740481C1C}">
                      <a14:useLocalDpi xmlns="" xmlns:a14="http://schemas.microsoft.com/office/drawing/2010/main"/>
                    </a:ext>
                  </a:extLst>
                </a:blip>
                <a:stretch>
                  <a:fillRect/>
                </a:stretch>
              </p:blipFill>
              <p:spPr bwMode="auto">
                <a:xfrm>
                  <a:off x="2764183" y="3942110"/>
                  <a:ext cx="1253433" cy="346317"/>
                </a:xfrm>
                <a:prstGeom prst="rect">
                  <a:avLst/>
                </a:prstGeom>
                <a:noFill/>
                <a:effectLst>
                  <a:outerShdw blurRad="88900" algn="ctr" rotWithShape="0">
                    <a:prstClr val="black">
                      <a:alpha val="50000"/>
                    </a:prstClr>
                  </a:outerShdw>
                </a:effectLst>
                <a:extLst>
                  <a:ext uri="{909E8E84-426E-40DD-AFC4-6F175D3DCCD1}">
                    <a14:hiddenFill xmlns="" xmlns:a14="http://schemas.microsoft.com/office/drawing/2010/main">
                      <a:solidFill>
                        <a:srgbClr val="FFFFFF"/>
                      </a:solidFill>
                    </a14:hiddenFill>
                  </a:ext>
                </a:extLst>
              </p:spPr>
            </p:pic>
            <p:pic>
              <p:nvPicPr>
                <p:cNvPr id="124" name="Picture 13" descr="\\eventsql\dvd\Online_ART\DVD_ART36\Logos\Microsoft .NET - NET (brand)\.net bl h.png"/>
                <p:cNvPicPr>
                  <a:picLocks noChangeAspect="1" noChangeArrowheads="1"/>
                </p:cNvPicPr>
                <p:nvPr/>
              </p:nvPicPr>
              <p:blipFill>
                <a:blip r:embed="rId13" cstate="email">
                  <a:extLst>
                    <a:ext uri="{28A0092B-C50C-407E-A947-70E740481C1C}">
                      <a14:useLocalDpi xmlns="" xmlns:a14="http://schemas.microsoft.com/office/drawing/2010/main"/>
                    </a:ext>
                  </a:extLst>
                </a:blip>
                <a:stretch>
                  <a:fillRect/>
                </a:stretch>
              </p:blipFill>
              <p:spPr bwMode="auto">
                <a:xfrm>
                  <a:off x="2880537" y="4513571"/>
                  <a:ext cx="1020725" cy="259694"/>
                </a:xfrm>
                <a:prstGeom prst="rect">
                  <a:avLst/>
                </a:prstGeom>
                <a:noFill/>
                <a:effectLst>
                  <a:outerShdw blurRad="88900" algn="ctr" rotWithShape="0">
                    <a:prstClr val="black">
                      <a:alpha val="50000"/>
                    </a:prstClr>
                  </a:outerShdw>
                </a:effectLst>
                <a:extLst>
                  <a:ext uri="{909E8E84-426E-40DD-AFC4-6F175D3DCCD1}">
                    <a14:hiddenFill xmlns="" xmlns:a14="http://schemas.microsoft.com/office/drawing/2010/main">
                      <a:solidFill>
                        <a:srgbClr val="FFFFFF"/>
                      </a:solidFill>
                    </a14:hiddenFill>
                  </a:ext>
                </a:extLst>
              </p:spPr>
            </p:pic>
            <p:cxnSp>
              <p:nvCxnSpPr>
                <p:cNvPr id="125" name="Straight Connector 124"/>
                <p:cNvCxnSpPr/>
                <p:nvPr/>
              </p:nvCxnSpPr>
              <p:spPr>
                <a:xfrm rot="5400000">
                  <a:off x="4322064" y="4358098"/>
                  <a:ext cx="1444752" cy="3"/>
                </a:xfrm>
                <a:prstGeom prst="line">
                  <a:avLst/>
                </a:prstGeom>
                <a:ln w="60325">
                  <a:gradFill>
                    <a:gsLst>
                      <a:gs pos="0">
                        <a:schemeClr val="accent2">
                          <a:lumMod val="75000"/>
                          <a:alpha val="0"/>
                        </a:schemeClr>
                      </a:gs>
                      <a:gs pos="20000">
                        <a:schemeClr val="accent1"/>
                      </a:gs>
                      <a:gs pos="80000">
                        <a:schemeClr val="accent1"/>
                      </a:gs>
                      <a:gs pos="100000">
                        <a:schemeClr val="accent2">
                          <a:lumMod val="75000"/>
                          <a:alpha val="0"/>
                        </a:schemeClr>
                      </a:gs>
                    </a:gsLst>
                    <a:lin ang="0" scaled="0"/>
                  </a:gradFill>
                  <a:prstDash val="sysDot"/>
                </a:ln>
              </p:spPr>
              <p:style>
                <a:lnRef idx="1">
                  <a:schemeClr val="accent1"/>
                </a:lnRef>
                <a:fillRef idx="0">
                  <a:schemeClr val="accent1"/>
                </a:fillRef>
                <a:effectRef idx="0">
                  <a:schemeClr val="accent1"/>
                </a:effectRef>
                <a:fontRef idx="minor">
                  <a:schemeClr val="tx1"/>
                </a:fontRef>
              </p:style>
            </p:cxnSp>
            <p:pic>
              <p:nvPicPr>
                <p:cNvPr id="126" name="Picture 8" descr="D:\SilverFox\Iconshock\Super Vista style\Super Vista - Networking\png\256\firewall_256.png"/>
                <p:cNvPicPr>
                  <a:picLocks noChangeAspect="1" noChangeArrowheads="1"/>
                </p:cNvPicPr>
                <p:nvPr/>
              </p:nvPicPr>
              <p:blipFill>
                <a:blip r:embed="rId10" cstate="email">
                  <a:extLst>
                    <a:ext uri="{28A0092B-C50C-407E-A947-70E740481C1C}">
                      <a14:useLocalDpi xmlns="" xmlns:a14="http://schemas.microsoft.com/office/drawing/2010/main"/>
                    </a:ext>
                  </a:extLst>
                </a:blip>
                <a:stretch>
                  <a:fillRect/>
                </a:stretch>
              </p:blipFill>
              <p:spPr bwMode="auto">
                <a:xfrm>
                  <a:off x="4724400" y="3981798"/>
                  <a:ext cx="640080" cy="640080"/>
                </a:xfrm>
                <a:prstGeom prst="rect">
                  <a:avLst/>
                </a:prstGeom>
                <a:noFill/>
                <a:effectLst>
                  <a:outerShdw blurRad="88900" algn="ctr" rotWithShape="0">
                    <a:prstClr val="black">
                      <a:alpha val="50000"/>
                    </a:prstClr>
                  </a:outerShdw>
                </a:effectLst>
              </p:spPr>
            </p:pic>
          </p:grpSp>
        </p:grpSp>
      </p:grpSp>
      <p:grpSp>
        <p:nvGrpSpPr>
          <p:cNvPr id="127" name="infrustructure bucket"/>
          <p:cNvGrpSpPr/>
          <p:nvPr/>
        </p:nvGrpSpPr>
        <p:grpSpPr>
          <a:xfrm>
            <a:off x="3551550" y="4397376"/>
            <a:ext cx="5141355" cy="1800225"/>
            <a:chOff x="1776354" y="5057775"/>
            <a:chExt cx="3857021" cy="1800225"/>
          </a:xfrm>
        </p:grpSpPr>
        <p:pic>
          <p:nvPicPr>
            <p:cNvPr id="128" name="Picture 12" descr="D:\SilverFox\DVD_ART36\Artwork_Imagery\Icons - Illustrations\Internet Clouds web\cloud 1.png"/>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flipH="1">
              <a:off x="1776354" y="5057775"/>
              <a:ext cx="3188349" cy="1800225"/>
            </a:xfrm>
            <a:prstGeom prst="rect">
              <a:avLst/>
            </a:prstGeom>
            <a:noFill/>
          </p:spPr>
        </p:pic>
        <p:sp>
          <p:nvSpPr>
            <p:cNvPr id="129" name="Round Single Corner Rectangle 128"/>
            <p:cNvSpPr/>
            <p:nvPr/>
          </p:nvSpPr>
          <p:spPr bwMode="auto">
            <a:xfrm>
              <a:off x="1893888" y="5185472"/>
              <a:ext cx="3739487" cy="1443928"/>
            </a:xfrm>
            <a:prstGeom prst="round1Rect">
              <a:avLst>
                <a:gd name="adj" fmla="val 11038"/>
              </a:avLst>
            </a:prstGeom>
            <a:gradFill>
              <a:gsLst>
                <a:gs pos="0">
                  <a:srgbClr val="0F2F55">
                    <a:alpha val="30000"/>
                  </a:srgbClr>
                </a:gs>
                <a:gs pos="20000">
                  <a:srgbClr val="0F2F55">
                    <a:alpha val="30000"/>
                  </a:srgbClr>
                </a:gs>
                <a:gs pos="80000">
                  <a:srgbClr val="0F2F55">
                    <a:alpha val="30000"/>
                  </a:srgbClr>
                </a:gs>
                <a:gs pos="100000">
                  <a:srgbClr val="0F2F55">
                    <a:alpha val="30000"/>
                  </a:srgbClr>
                </a:gs>
              </a:gsLst>
              <a:lin ang="0" scaled="0"/>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0" name="Rectangle 129"/>
            <p:cNvSpPr/>
            <p:nvPr/>
          </p:nvSpPr>
          <p:spPr bwMode="auto">
            <a:xfrm>
              <a:off x="1893888" y="5185472"/>
              <a:ext cx="352425" cy="1444752"/>
            </a:xfrm>
            <a:prstGeom prst="rect">
              <a:avLst/>
            </a:prstGeom>
            <a:gradFill>
              <a:gsLst>
                <a:gs pos="0">
                  <a:srgbClr val="0F2F55">
                    <a:alpha val="0"/>
                  </a:srgbClr>
                </a:gs>
                <a:gs pos="100000">
                  <a:srgbClr val="0F2F55">
                    <a:alpha val="30000"/>
                  </a:srgbClr>
                </a:gs>
              </a:gsLst>
              <a:lin ang="10800000" scaled="0"/>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31" name="Picture 18" descr="\\eventsql\dvd\Online_ART\DVD_ART36\Logos\System Center\System Center generic brand Grid h r.png"/>
            <p:cNvPicPr>
              <a:picLocks noChangeAspect="1" noChangeArrowheads="1"/>
            </p:cNvPicPr>
            <p:nvPr/>
          </p:nvPicPr>
          <p:blipFill>
            <a:blip r:embed="rId14" cstate="email">
              <a:extLst>
                <a:ext uri="{28A0092B-C50C-407E-A947-70E740481C1C}">
                  <a14:useLocalDpi xmlns="" xmlns:a14="http://schemas.microsoft.com/office/drawing/2010/main"/>
                </a:ext>
              </a:extLst>
            </a:blip>
            <a:srcRect/>
            <a:stretch>
              <a:fillRect/>
            </a:stretch>
          </p:blipFill>
          <p:spPr bwMode="auto">
            <a:xfrm>
              <a:off x="2709435" y="5313255"/>
              <a:ext cx="1458179" cy="320558"/>
            </a:xfrm>
            <a:prstGeom prst="rect">
              <a:avLst/>
            </a:prstGeom>
            <a:noFill/>
            <a:effectLst>
              <a:outerShdw blurRad="88900" algn="ctr" rotWithShape="0">
                <a:prstClr val="black">
                  <a:alpha val="50000"/>
                </a:prstClr>
              </a:outerShdw>
            </a:effectLst>
            <a:extLst>
              <a:ext uri="{909E8E84-426E-40DD-AFC4-6F175D3DCCD1}">
                <a14:hiddenFill xmlns="" xmlns:a14="http://schemas.microsoft.com/office/drawing/2010/main">
                  <a:solidFill>
                    <a:srgbClr val="FFFFFF"/>
                  </a:solidFill>
                </a14:hiddenFill>
              </a:ext>
            </a:extLst>
          </p:spPr>
        </p:pic>
        <p:pic>
          <p:nvPicPr>
            <p:cNvPr id="132" name="Picture 20" descr="\\eventsql\dvd\Online_ART\DVD_ART36\Logos\Windows Server (brand)\Windows Server brand logo hr.png"/>
            <p:cNvPicPr>
              <a:picLocks noChangeAspect="1" noChangeArrowheads="1"/>
            </p:cNvPicPr>
            <p:nvPr/>
          </p:nvPicPr>
          <p:blipFill>
            <a:blip r:embed="rId15" cstate="email">
              <a:extLst>
                <a:ext uri="{28A0092B-C50C-407E-A947-70E740481C1C}">
                  <a14:useLocalDpi xmlns="" xmlns:a14="http://schemas.microsoft.com/office/drawing/2010/main"/>
                </a:ext>
              </a:extLst>
            </a:blip>
            <a:srcRect/>
            <a:stretch>
              <a:fillRect/>
            </a:stretch>
          </p:blipFill>
          <p:spPr bwMode="auto">
            <a:xfrm>
              <a:off x="2659064" y="5726932"/>
              <a:ext cx="1558922" cy="287858"/>
            </a:xfrm>
            <a:prstGeom prst="rect">
              <a:avLst/>
            </a:prstGeom>
            <a:noFill/>
            <a:effectLst>
              <a:outerShdw blurRad="88900" algn="ctr" rotWithShape="0">
                <a:prstClr val="black">
                  <a:alpha val="50000"/>
                </a:prstClr>
              </a:outerShdw>
            </a:effectLst>
            <a:extLst>
              <a:ext uri="{909E8E84-426E-40DD-AFC4-6F175D3DCCD1}">
                <a14:hiddenFill xmlns="" xmlns:a14="http://schemas.microsoft.com/office/drawing/2010/main">
                  <a:solidFill>
                    <a:srgbClr val="FFFFFF"/>
                  </a:solidFill>
                </a14:hiddenFill>
              </a:ext>
            </a:extLst>
          </p:spPr>
        </p:pic>
        <p:grpSp>
          <p:nvGrpSpPr>
            <p:cNvPr id="133" name="Group 46"/>
            <p:cNvGrpSpPr/>
            <p:nvPr/>
          </p:nvGrpSpPr>
          <p:grpSpPr>
            <a:xfrm>
              <a:off x="2066925" y="6107910"/>
              <a:ext cx="2743200" cy="393708"/>
              <a:chOff x="5895974" y="6160770"/>
              <a:chExt cx="2867025" cy="411480"/>
            </a:xfrm>
          </p:grpSpPr>
          <p:sp>
            <p:nvSpPr>
              <p:cNvPr id="136" name="Rounded Rectangle 135"/>
              <p:cNvSpPr/>
              <p:nvPr/>
            </p:nvSpPr>
            <p:spPr bwMode="auto">
              <a:xfrm>
                <a:off x="5895974" y="6160770"/>
                <a:ext cx="2867025" cy="411480"/>
              </a:xfrm>
              <a:prstGeom prst="roundRect">
                <a:avLst/>
              </a:prstGeom>
              <a:solidFill>
                <a:srgbClr val="000000">
                  <a:alpha val="30000"/>
                </a:srgbClr>
              </a:solidFill>
              <a:ln w="25400">
                <a:noFill/>
                <a:prstDash val="sysDot"/>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18288" tIns="0" rIns="18288" bIns="0" numCol="1" rtlCol="0" anchor="ctr" anchorCtr="0" compatLnSpc="1">
                <a:prstTxWarp prst="textNoShape">
                  <a:avLst/>
                </a:prstTxWarp>
              </a:bodyPr>
              <a:lstStyle/>
              <a:p>
                <a:pPr algn="ctr" fontAlgn="base">
                  <a:lnSpc>
                    <a:spcPct val="90000"/>
                  </a:lnSpc>
                  <a:spcBef>
                    <a:spcPct val="0"/>
                  </a:spcBef>
                  <a:spcAft>
                    <a:spcPts val="600"/>
                  </a:spcAft>
                  <a:defRPr/>
                </a:pPr>
                <a:endParaRPr lang="en-US" sz="1200" dirty="0" smtClean="0">
                  <a:gradFill>
                    <a:gsLst>
                      <a:gs pos="0">
                        <a:schemeClr val="tx1"/>
                      </a:gs>
                      <a:gs pos="100000">
                        <a:schemeClr val="tx1"/>
                      </a:gs>
                    </a:gsLst>
                    <a:lin ang="16200000" scaled="0"/>
                  </a:gradFill>
                  <a:latin typeface="Segoe UI" pitchFamily="34" charset="0"/>
                </a:endParaRPr>
              </a:p>
            </p:txBody>
          </p:sp>
          <p:grpSp>
            <p:nvGrpSpPr>
              <p:cNvPr id="137" name="Group 38"/>
              <p:cNvGrpSpPr/>
              <p:nvPr/>
            </p:nvGrpSpPr>
            <p:grpSpPr>
              <a:xfrm>
                <a:off x="5984545" y="6180951"/>
                <a:ext cx="1942356" cy="341150"/>
                <a:chOff x="5984545" y="6114276"/>
                <a:chExt cx="1942356" cy="341150"/>
              </a:xfrm>
            </p:grpSpPr>
            <p:pic>
              <p:nvPicPr>
                <p:cNvPr id="138" name="Picture 2" descr="D:\SilverFox\DVD_ART36\Logos\MICROSOFT (brand)\Microsoft corporate logo white.png"/>
                <p:cNvPicPr>
                  <a:picLocks noChangeAspect="1" noChangeArrowheads="1"/>
                </p:cNvPicPr>
                <p:nvPr/>
              </p:nvPicPr>
              <p:blipFill>
                <a:blip r:embed="rId16" cstate="email">
                  <a:extLst>
                    <a:ext uri="{28A0092B-C50C-407E-A947-70E740481C1C}">
                      <a14:useLocalDpi xmlns="" xmlns:a14="http://schemas.microsoft.com/office/drawing/2010/main"/>
                    </a:ext>
                  </a:extLst>
                </a:blip>
                <a:srcRect/>
                <a:stretch>
                  <a:fillRect/>
                </a:stretch>
              </p:blipFill>
              <p:spPr bwMode="auto">
                <a:xfrm>
                  <a:off x="5984545" y="6159950"/>
                  <a:ext cx="736759" cy="126302"/>
                </a:xfrm>
                <a:prstGeom prst="rect">
                  <a:avLst/>
                </a:prstGeom>
                <a:noFill/>
              </p:spPr>
            </p:pic>
            <p:sp>
              <p:nvSpPr>
                <p:cNvPr id="139" name="TextBox 138"/>
                <p:cNvSpPr txBox="1"/>
                <p:nvPr/>
              </p:nvSpPr>
              <p:spPr>
                <a:xfrm>
                  <a:off x="6798251" y="6133756"/>
                  <a:ext cx="1128650" cy="321670"/>
                </a:xfrm>
                <a:prstGeom prst="rect">
                  <a:avLst/>
                </a:prstGeom>
                <a:noFill/>
              </p:spPr>
              <p:txBody>
                <a:bodyPr wrap="none" lIns="0" tIns="0" rIns="0" bIns="0" rtlCol="0">
                  <a:spAutoFit/>
                </a:bodyPr>
                <a:lstStyle/>
                <a:p>
                  <a:r>
                    <a:rPr lang="en-US" sz="1100" b="1" dirty="0" smtClean="0">
                      <a:solidFill>
                        <a:srgbClr val="FFFF66"/>
                      </a:solidFill>
                      <a:effectLst>
                        <a:outerShdw blurRad="25400" dist="12700" dir="2700000" algn="tl" rotWithShape="0">
                          <a:prstClr val="black">
                            <a:alpha val="40000"/>
                          </a:prstClr>
                        </a:outerShdw>
                      </a:effectLst>
                      <a:latin typeface="Segoe UI" pitchFamily="34" charset="0"/>
                    </a:rPr>
                    <a:t>Dynamic Data Center</a:t>
                  </a:r>
                </a:p>
                <a:p>
                  <a:r>
                    <a:rPr lang="en-US" sz="900" b="1" dirty="0" smtClean="0">
                      <a:solidFill>
                        <a:srgbClr val="FFFF66"/>
                      </a:solidFill>
                      <a:effectLst>
                        <a:outerShdw blurRad="25400" dist="12700" dir="2700000" algn="tl" rotWithShape="0">
                          <a:prstClr val="black">
                            <a:alpha val="40000"/>
                          </a:prstClr>
                        </a:outerShdw>
                      </a:effectLst>
                      <a:latin typeface="Segoe UI" pitchFamily="34" charset="0"/>
                    </a:rPr>
                    <a:t>For Enterprises</a:t>
                  </a:r>
                </a:p>
              </p:txBody>
            </p:sp>
            <p:sp>
              <p:nvSpPr>
                <p:cNvPr id="140" name="TextBox 139"/>
                <p:cNvSpPr txBox="1"/>
                <p:nvPr/>
              </p:nvSpPr>
              <p:spPr>
                <a:xfrm>
                  <a:off x="6734175" y="6114276"/>
                  <a:ext cx="56559" cy="176918"/>
                </a:xfrm>
                <a:prstGeom prst="rect">
                  <a:avLst/>
                </a:prstGeom>
                <a:noFill/>
              </p:spPr>
              <p:txBody>
                <a:bodyPr wrap="none" lIns="0" tIns="0" rIns="0" bIns="0" rtlCol="0">
                  <a:spAutoFit/>
                </a:bodyPr>
                <a:lstStyle/>
                <a:p>
                  <a:r>
                    <a:rPr lang="en-US" sz="1100" dirty="0" smtClean="0">
                      <a:gradFill>
                        <a:gsLst>
                          <a:gs pos="0">
                            <a:schemeClr val="bg1"/>
                          </a:gs>
                          <a:gs pos="100000">
                            <a:schemeClr val="bg1"/>
                          </a:gs>
                        </a:gsLst>
                        <a:lin ang="16200000" scaled="0"/>
                      </a:gradFill>
                      <a:effectLst>
                        <a:outerShdw blurRad="25400" dist="12700" dir="2700000" algn="tl" rotWithShape="0">
                          <a:prstClr val="black">
                            <a:alpha val="40000"/>
                          </a:prstClr>
                        </a:outerShdw>
                      </a:effectLst>
                      <a:latin typeface="Segoe UI" pitchFamily="34" charset="0"/>
                    </a:rPr>
                    <a:t>|</a:t>
                  </a:r>
                  <a:r>
                    <a:rPr lang="en-US" sz="1100" dirty="0" smtClean="0">
                      <a:gradFill>
                        <a:gsLst>
                          <a:gs pos="0">
                            <a:schemeClr val="tx1"/>
                          </a:gs>
                          <a:gs pos="100000">
                            <a:schemeClr val="tx1"/>
                          </a:gs>
                        </a:gsLst>
                        <a:lin ang="16200000" scaled="0"/>
                      </a:gradFill>
                      <a:effectLst>
                        <a:outerShdw blurRad="25400" dist="12700" dir="2700000" algn="tl" rotWithShape="0">
                          <a:prstClr val="black">
                            <a:alpha val="40000"/>
                          </a:prstClr>
                        </a:outerShdw>
                      </a:effectLst>
                      <a:latin typeface="Segoe UI" pitchFamily="34" charset="0"/>
                    </a:rPr>
                    <a:t> </a:t>
                  </a:r>
                </a:p>
              </p:txBody>
            </p:sp>
          </p:grpSp>
        </p:grpSp>
        <p:cxnSp>
          <p:nvCxnSpPr>
            <p:cNvPr id="134" name="Straight Connector 133"/>
            <p:cNvCxnSpPr/>
            <p:nvPr/>
          </p:nvCxnSpPr>
          <p:spPr>
            <a:xfrm rot="5400000">
              <a:off x="4322064" y="5907847"/>
              <a:ext cx="1444752" cy="3"/>
            </a:xfrm>
            <a:prstGeom prst="line">
              <a:avLst/>
            </a:prstGeom>
            <a:ln w="60325">
              <a:gradFill>
                <a:gsLst>
                  <a:gs pos="0">
                    <a:schemeClr val="accent2">
                      <a:lumMod val="75000"/>
                      <a:alpha val="0"/>
                    </a:schemeClr>
                  </a:gs>
                  <a:gs pos="20000">
                    <a:schemeClr val="accent1"/>
                  </a:gs>
                  <a:gs pos="80000">
                    <a:schemeClr val="accent1"/>
                  </a:gs>
                  <a:gs pos="100000">
                    <a:schemeClr val="accent2">
                      <a:lumMod val="75000"/>
                      <a:alpha val="0"/>
                    </a:schemeClr>
                  </a:gs>
                </a:gsLst>
                <a:lin ang="0" scaled="0"/>
              </a:gradFill>
              <a:prstDash val="sysDot"/>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35" name="Picture 8" descr="D:\SilverFox\Iconshock\Super Vista style\Super Vista - Networking\png\256\firewall_256.png"/>
            <p:cNvPicPr>
              <a:picLocks noChangeAspect="1" noChangeArrowheads="1"/>
            </p:cNvPicPr>
            <p:nvPr/>
          </p:nvPicPr>
          <p:blipFill>
            <a:blip r:embed="rId10" cstate="email">
              <a:extLst>
                <a:ext uri="{28A0092B-C50C-407E-A947-70E740481C1C}">
                  <a14:useLocalDpi xmlns="" xmlns:a14="http://schemas.microsoft.com/office/drawing/2010/main"/>
                </a:ext>
              </a:extLst>
            </a:blip>
            <a:stretch>
              <a:fillRect/>
            </a:stretch>
          </p:blipFill>
          <p:spPr bwMode="auto">
            <a:xfrm>
              <a:off x="4724400" y="5531959"/>
              <a:ext cx="640080" cy="640080"/>
            </a:xfrm>
            <a:prstGeom prst="rect">
              <a:avLst/>
            </a:prstGeom>
            <a:noFill/>
            <a:effectLst>
              <a:outerShdw blurRad="88900" algn="ctr" rotWithShape="0">
                <a:prstClr val="black">
                  <a:alpha val="50000"/>
                </a:prstClr>
              </a:outerShdw>
            </a:effectLst>
          </p:spPr>
        </p:pic>
      </p:grpSp>
      <p:sp>
        <p:nvSpPr>
          <p:cNvPr id="165" name="Oval Base"/>
          <p:cNvSpPr>
            <a:spLocks noEditPoints="1"/>
          </p:cNvSpPr>
          <p:nvPr/>
        </p:nvSpPr>
        <p:spPr bwMode="auto">
          <a:xfrm>
            <a:off x="3277982" y="2952751"/>
            <a:ext cx="5632861" cy="1312849"/>
          </a:xfrm>
          <a:custGeom>
            <a:avLst/>
            <a:gdLst/>
            <a:ahLst/>
            <a:cxnLst>
              <a:cxn ang="0">
                <a:pos x="1395" y="0"/>
              </a:cxn>
              <a:cxn ang="0">
                <a:pos x="0" y="334"/>
              </a:cxn>
              <a:cxn ang="0">
                <a:pos x="1395" y="669"/>
              </a:cxn>
              <a:cxn ang="0">
                <a:pos x="2790" y="334"/>
              </a:cxn>
              <a:cxn ang="0">
                <a:pos x="1395" y="0"/>
              </a:cxn>
              <a:cxn ang="0">
                <a:pos x="1382" y="428"/>
              </a:cxn>
              <a:cxn ang="0">
                <a:pos x="630" y="247"/>
              </a:cxn>
              <a:cxn ang="0">
                <a:pos x="1382" y="67"/>
              </a:cxn>
              <a:cxn ang="0">
                <a:pos x="2133" y="247"/>
              </a:cxn>
              <a:cxn ang="0">
                <a:pos x="1382" y="428"/>
              </a:cxn>
            </a:cxnLst>
            <a:rect l="0" t="0" r="r" b="b"/>
            <a:pathLst>
              <a:path w="2790" h="669">
                <a:moveTo>
                  <a:pt x="1395" y="0"/>
                </a:moveTo>
                <a:cubicBezTo>
                  <a:pt x="625" y="0"/>
                  <a:pt x="0" y="150"/>
                  <a:pt x="0" y="334"/>
                </a:cubicBezTo>
                <a:cubicBezTo>
                  <a:pt x="0" y="519"/>
                  <a:pt x="625" y="669"/>
                  <a:pt x="1395" y="669"/>
                </a:cubicBezTo>
                <a:cubicBezTo>
                  <a:pt x="2165" y="669"/>
                  <a:pt x="2790" y="519"/>
                  <a:pt x="2790" y="334"/>
                </a:cubicBezTo>
                <a:cubicBezTo>
                  <a:pt x="2790" y="150"/>
                  <a:pt x="2165" y="0"/>
                  <a:pt x="1395" y="0"/>
                </a:cubicBezTo>
                <a:close/>
                <a:moveTo>
                  <a:pt x="1382" y="428"/>
                </a:moveTo>
                <a:cubicBezTo>
                  <a:pt x="967" y="428"/>
                  <a:pt x="630" y="347"/>
                  <a:pt x="630" y="247"/>
                </a:cubicBezTo>
                <a:cubicBezTo>
                  <a:pt x="630" y="148"/>
                  <a:pt x="967" y="67"/>
                  <a:pt x="1382" y="67"/>
                </a:cubicBezTo>
                <a:cubicBezTo>
                  <a:pt x="1797" y="67"/>
                  <a:pt x="2133" y="148"/>
                  <a:pt x="2133" y="247"/>
                </a:cubicBezTo>
                <a:cubicBezTo>
                  <a:pt x="2133" y="347"/>
                  <a:pt x="1797" y="428"/>
                  <a:pt x="1382" y="428"/>
                </a:cubicBezTo>
                <a:close/>
              </a:path>
            </a:pathLst>
          </a:custGeom>
          <a:gradFill>
            <a:gsLst>
              <a:gs pos="18000">
                <a:schemeClr val="accent1">
                  <a:lumMod val="75000"/>
                </a:schemeClr>
              </a:gs>
              <a:gs pos="54000">
                <a:schemeClr val="accent1">
                  <a:lumMod val="50000"/>
                </a:schemeClr>
              </a:gs>
              <a:gs pos="87000">
                <a:schemeClr val="tx2">
                  <a:lumMod val="20000"/>
                  <a:lumOff val="80000"/>
                </a:schemeClr>
              </a:gs>
            </a:gsLst>
            <a:lin ang="16200000" scaled="1"/>
          </a:gradFill>
          <a:ln>
            <a:noFill/>
            <a:headEnd type="none" w="med" len="med"/>
            <a:tailEnd type="none" w="med" len="med"/>
          </a:ln>
          <a:effectLst/>
          <a:scene3d>
            <a:camera prst="orthographicFront" fov="0">
              <a:rot lat="0" lon="0" rev="0"/>
            </a:camera>
            <a:lightRig rig="glow" dir="t">
              <a:rot lat="0" lon="0" rev="6360000"/>
            </a:lightRig>
          </a:scene3d>
          <a:sp3d prstMaterial="flat">
            <a:contourClr>
              <a:srgbClr val="B2B2B2">
                <a:satMod val="300000"/>
              </a:srgbClr>
            </a:contourClr>
          </a:sp3d>
        </p:spPr>
        <p:txBody>
          <a:bodyPr vert="horz" wrap="square" lIns="109728" tIns="54864" rIns="109728" bIns="54864" numCol="1" rtlCol="0" anchor="ctr" anchorCtr="0" compatLnSpc="1">
            <a:prstTxWarp prst="textNoShape">
              <a:avLst/>
            </a:prstTxWarp>
          </a:bodyPr>
          <a:lstStyle/>
          <a:p>
            <a:pPr algn="ctr" defTabSz="1096707">
              <a:lnSpc>
                <a:spcPct val="70000"/>
              </a:lnSpc>
              <a:defRPr/>
            </a:pPr>
            <a:endParaRPr lang="en-US" sz="2000" dirty="0">
              <a:solidFill>
                <a:prstClr val="white"/>
              </a:solidFill>
              <a:effectLst>
                <a:outerShdw blurRad="38100" dist="38100" dir="2700000" algn="tl">
                  <a:srgbClr val="000000">
                    <a:alpha val="43137"/>
                  </a:srgbClr>
                </a:outerShdw>
              </a:effectLst>
            </a:endParaRPr>
          </a:p>
        </p:txBody>
      </p:sp>
      <p:pic>
        <p:nvPicPr>
          <p:cNvPr id="42" name="Picture 18" descr="\\eventsql\dvd\Online_ART\DVD_ART36\Logos\System Center\System Center generic brand Grid h r.png"/>
          <p:cNvPicPr>
            <a:picLocks noChangeAspect="1" noChangeArrowheads="1"/>
          </p:cNvPicPr>
          <p:nvPr/>
        </p:nvPicPr>
        <p:blipFill>
          <a:blip r:embed="rId17" cstate="email">
            <a:extLst>
              <a:ext uri="{28A0092B-C50C-407E-A947-70E740481C1C}">
                <a14:useLocalDpi xmlns="" xmlns:a14="http://schemas.microsoft.com/office/drawing/2010/main"/>
              </a:ext>
            </a:extLst>
          </a:blip>
          <a:srcRect/>
          <a:stretch>
            <a:fillRect/>
          </a:stretch>
        </p:blipFill>
        <p:spPr bwMode="auto">
          <a:xfrm>
            <a:off x="6736417" y="3336291"/>
            <a:ext cx="2748437" cy="453269"/>
          </a:xfrm>
          <a:prstGeom prst="rect">
            <a:avLst/>
          </a:prstGeom>
          <a:noFill/>
          <a:effectLst>
            <a:outerShdw blurRad="88900" algn="ctr" rotWithShape="0">
              <a:prstClr val="black">
                <a:alpha val="50000"/>
              </a:prstClr>
            </a:outerShdw>
          </a:effectLst>
          <a:extLst>
            <a:ext uri="{909E8E84-426E-40DD-AFC4-6F175D3DCCD1}">
              <a14:hiddenFill xmlns="" xmlns:a14="http://schemas.microsoft.com/office/drawing/2010/main">
                <a:solidFill>
                  <a:srgbClr val="FFFFFF"/>
                </a:solidFill>
              </a14:hiddenFill>
            </a:ext>
          </a:extLst>
        </p:spPr>
      </p:pic>
      <p:pic>
        <p:nvPicPr>
          <p:cNvPr id="43" name="Picture 20" descr="\\eventsql\dvd\Online_ART\DVD_ART36\Logos\Windows Server (brand)\Windows Server brand logo hr.png"/>
          <p:cNvPicPr>
            <a:picLocks noChangeAspect="1" noChangeArrowheads="1"/>
          </p:cNvPicPr>
          <p:nvPr/>
        </p:nvPicPr>
        <p:blipFill>
          <a:blip r:embed="rId18" cstate="email">
            <a:extLst>
              <a:ext uri="{28A0092B-C50C-407E-A947-70E740481C1C}">
                <a14:useLocalDpi xmlns="" xmlns:a14="http://schemas.microsoft.com/office/drawing/2010/main"/>
              </a:ext>
            </a:extLst>
          </a:blip>
          <a:srcRect/>
          <a:stretch>
            <a:fillRect/>
          </a:stretch>
        </p:blipFill>
        <p:spPr bwMode="auto">
          <a:xfrm>
            <a:off x="6094413" y="3761524"/>
            <a:ext cx="2938321" cy="407031"/>
          </a:xfrm>
          <a:prstGeom prst="rect">
            <a:avLst/>
          </a:prstGeom>
          <a:noFill/>
          <a:effectLst>
            <a:outerShdw blurRad="88900" algn="ctr" rotWithShape="0">
              <a:prstClr val="black">
                <a:alpha val="50000"/>
              </a:prstClr>
            </a:outerShdw>
          </a:effectLst>
          <a:extLst>
            <a:ext uri="{909E8E84-426E-40DD-AFC4-6F175D3DCCD1}">
              <a14:hiddenFill xmlns="" xmlns:a14="http://schemas.microsoft.com/office/drawing/2010/main">
                <a:solidFill>
                  <a:srgbClr val="FFFFFF"/>
                </a:solidFill>
              </a14:hiddenFill>
            </a:ext>
          </a:extLst>
        </p:spPr>
      </p:pic>
      <p:grpSp>
        <p:nvGrpSpPr>
          <p:cNvPr id="153" name="Group 68"/>
          <p:cNvGrpSpPr/>
          <p:nvPr/>
        </p:nvGrpSpPr>
        <p:grpSpPr>
          <a:xfrm>
            <a:off x="4274228" y="2095975"/>
            <a:ext cx="3640370" cy="2297750"/>
            <a:chOff x="1254185" y="1209976"/>
            <a:chExt cx="7480126" cy="4721325"/>
          </a:xfrm>
        </p:grpSpPr>
        <p:pic>
          <p:nvPicPr>
            <p:cNvPr id="154" name="Picture 5"/>
            <p:cNvPicPr>
              <a:picLocks noChangeAspect="1" noChangeArrowheads="1"/>
            </p:cNvPicPr>
            <p:nvPr/>
          </p:nvPicPr>
          <p:blipFill>
            <a:blip r:embed="rId19" cstate="email">
              <a:extLst>
                <a:ext uri="{28A0092B-C50C-407E-A947-70E740481C1C}">
                  <a14:useLocalDpi xmlns="" xmlns:a14="http://schemas.microsoft.com/office/drawing/2010/main"/>
                </a:ext>
              </a:extLst>
            </a:blip>
            <a:srcRect/>
            <a:stretch>
              <a:fillRect/>
            </a:stretch>
          </p:blipFill>
          <p:spPr bwMode="auto">
            <a:xfrm>
              <a:off x="2334190" y="1209976"/>
              <a:ext cx="5186187" cy="3760778"/>
            </a:xfrm>
            <a:prstGeom prst="rect">
              <a:avLst/>
            </a:prstGeom>
            <a:noFill/>
            <a:ln>
              <a:noFill/>
            </a:ln>
          </p:spPr>
        </p:pic>
        <p:pic>
          <p:nvPicPr>
            <p:cNvPr id="155" name="Picture 2" descr="C:\Users\mitchelld\Desktop\Icons\For DVD\_Real Vista Style\batch_process_256.png"/>
            <p:cNvPicPr>
              <a:picLocks noChangeAspect="1" noChangeArrowheads="1"/>
            </p:cNvPicPr>
            <p:nvPr/>
          </p:nvPicPr>
          <p:blipFill>
            <a:blip r:embed="rId20" cstate="email"/>
            <a:stretch>
              <a:fillRect/>
            </a:stretch>
          </p:blipFill>
          <p:spPr bwMode="auto">
            <a:xfrm>
              <a:off x="4321461" y="2461138"/>
              <a:ext cx="1761699" cy="1761694"/>
            </a:xfrm>
            <a:prstGeom prst="rect">
              <a:avLst/>
            </a:prstGeom>
            <a:noFill/>
            <a:ln>
              <a:noFill/>
            </a:ln>
          </p:spPr>
        </p:pic>
        <p:grpSp>
          <p:nvGrpSpPr>
            <p:cNvPr id="156" name="Group 21"/>
            <p:cNvGrpSpPr/>
            <p:nvPr/>
          </p:nvGrpSpPr>
          <p:grpSpPr>
            <a:xfrm>
              <a:off x="6718406" y="2180697"/>
              <a:ext cx="2015905" cy="1653407"/>
              <a:chOff x="2291101" y="2477894"/>
              <a:chExt cx="1710190" cy="1402667"/>
            </a:xfrm>
          </p:grpSpPr>
          <p:pic>
            <p:nvPicPr>
              <p:cNvPr id="163" name="Picture 5" descr="C:\Users\mitchelld\Desktop\Icons\For DVD\_Real Vista Style\server_256.png"/>
              <p:cNvPicPr>
                <a:picLocks noChangeAspect="1" noChangeArrowheads="1"/>
              </p:cNvPicPr>
              <p:nvPr/>
            </p:nvPicPr>
            <p:blipFill>
              <a:blip r:embed="rId21" cstate="email">
                <a:extLst>
                  <a:ext uri="{28A0092B-C50C-407E-A947-70E740481C1C}">
                    <a14:useLocalDpi xmlns="" xmlns:a14="http://schemas.microsoft.com/office/drawing/2010/main"/>
                  </a:ext>
                </a:extLst>
              </a:blip>
              <a:srcRect/>
              <a:stretch>
                <a:fillRect/>
              </a:stretch>
            </p:blipFill>
            <p:spPr bwMode="auto">
              <a:xfrm flipH="1">
                <a:off x="2677543" y="2477894"/>
                <a:ext cx="1323748" cy="1323745"/>
              </a:xfrm>
              <a:prstGeom prst="rect">
                <a:avLst/>
              </a:prstGeom>
              <a:noFill/>
              <a:ln>
                <a:noFill/>
              </a:ln>
            </p:spPr>
          </p:pic>
          <p:pic>
            <p:nvPicPr>
              <p:cNvPr id="164" name="Picture 5" descr="C:\Users\mitchelld\Desktop\Icons\For DVD\_Real Vista Style\server_256.png"/>
              <p:cNvPicPr>
                <a:picLocks noChangeAspect="1" noChangeArrowheads="1"/>
              </p:cNvPicPr>
              <p:nvPr/>
            </p:nvPicPr>
            <p:blipFill>
              <a:blip r:embed="rId21" cstate="email">
                <a:extLst>
                  <a:ext uri="{28A0092B-C50C-407E-A947-70E740481C1C}">
                    <a14:useLocalDpi xmlns="" xmlns:a14="http://schemas.microsoft.com/office/drawing/2010/main"/>
                  </a:ext>
                </a:extLst>
              </a:blip>
              <a:srcRect/>
              <a:stretch>
                <a:fillRect/>
              </a:stretch>
            </p:blipFill>
            <p:spPr bwMode="auto">
              <a:xfrm flipH="1">
                <a:off x="2291101" y="2556817"/>
                <a:ext cx="1323748" cy="1323744"/>
              </a:xfrm>
              <a:prstGeom prst="rect">
                <a:avLst/>
              </a:prstGeom>
              <a:noFill/>
              <a:ln>
                <a:noFill/>
              </a:ln>
            </p:spPr>
          </p:pic>
        </p:grpSp>
        <p:grpSp>
          <p:nvGrpSpPr>
            <p:cNvPr id="157" name="Group 21"/>
            <p:cNvGrpSpPr/>
            <p:nvPr/>
          </p:nvGrpSpPr>
          <p:grpSpPr>
            <a:xfrm>
              <a:off x="1254185" y="2232788"/>
              <a:ext cx="2015904" cy="1653412"/>
              <a:chOff x="2633136" y="2522084"/>
              <a:chExt cx="1710190" cy="1402671"/>
            </a:xfrm>
          </p:grpSpPr>
          <p:pic>
            <p:nvPicPr>
              <p:cNvPr id="161" name="Picture 5" descr="C:\Users\mitchelld\Desktop\Icons\For DVD\_Real Vista Style\server_256.png"/>
              <p:cNvPicPr>
                <a:picLocks noChangeAspect="1" noChangeArrowheads="1"/>
              </p:cNvPicPr>
              <p:nvPr/>
            </p:nvPicPr>
            <p:blipFill>
              <a:blip r:embed="rId21" cstate="email">
                <a:extLst>
                  <a:ext uri="{28A0092B-C50C-407E-A947-70E740481C1C}">
                    <a14:useLocalDpi xmlns="" xmlns:a14="http://schemas.microsoft.com/office/drawing/2010/main"/>
                  </a:ext>
                </a:extLst>
              </a:blip>
              <a:srcRect/>
              <a:stretch>
                <a:fillRect/>
              </a:stretch>
            </p:blipFill>
            <p:spPr bwMode="auto">
              <a:xfrm flipH="1">
                <a:off x="3019577" y="2522084"/>
                <a:ext cx="1323749" cy="1323748"/>
              </a:xfrm>
              <a:prstGeom prst="rect">
                <a:avLst/>
              </a:prstGeom>
              <a:noFill/>
              <a:ln>
                <a:noFill/>
              </a:ln>
            </p:spPr>
          </p:pic>
          <p:pic>
            <p:nvPicPr>
              <p:cNvPr id="162" name="Picture 5" descr="C:\Users\mitchelld\Desktop\Icons\For DVD\_Real Vista Style\server_256.png"/>
              <p:cNvPicPr>
                <a:picLocks noChangeAspect="1" noChangeArrowheads="1"/>
              </p:cNvPicPr>
              <p:nvPr/>
            </p:nvPicPr>
            <p:blipFill>
              <a:blip r:embed="rId21" cstate="email">
                <a:extLst>
                  <a:ext uri="{28A0092B-C50C-407E-A947-70E740481C1C}">
                    <a14:useLocalDpi xmlns="" xmlns:a14="http://schemas.microsoft.com/office/drawing/2010/main"/>
                  </a:ext>
                </a:extLst>
              </a:blip>
              <a:srcRect/>
              <a:stretch>
                <a:fillRect/>
              </a:stretch>
            </p:blipFill>
            <p:spPr bwMode="auto">
              <a:xfrm flipH="1">
                <a:off x="2633136" y="2601007"/>
                <a:ext cx="1323749" cy="1323748"/>
              </a:xfrm>
              <a:prstGeom prst="rect">
                <a:avLst/>
              </a:prstGeom>
              <a:noFill/>
              <a:ln>
                <a:noFill/>
              </a:ln>
            </p:spPr>
          </p:pic>
        </p:grpSp>
        <p:grpSp>
          <p:nvGrpSpPr>
            <p:cNvPr id="158" name="Group 21"/>
            <p:cNvGrpSpPr/>
            <p:nvPr/>
          </p:nvGrpSpPr>
          <p:grpSpPr>
            <a:xfrm>
              <a:off x="2611718" y="4277894"/>
              <a:ext cx="2015903" cy="1653407"/>
              <a:chOff x="2863619" y="2333888"/>
              <a:chExt cx="1710190" cy="1402666"/>
            </a:xfrm>
          </p:grpSpPr>
          <p:pic>
            <p:nvPicPr>
              <p:cNvPr id="159" name="Picture 5" descr="C:\Users\mitchelld\Desktop\Icons\For DVD\_Real Vista Style\server_256.png"/>
              <p:cNvPicPr>
                <a:picLocks noChangeAspect="1" noChangeArrowheads="1"/>
              </p:cNvPicPr>
              <p:nvPr/>
            </p:nvPicPr>
            <p:blipFill>
              <a:blip r:embed="rId21" cstate="email">
                <a:extLst>
                  <a:ext uri="{28A0092B-C50C-407E-A947-70E740481C1C}">
                    <a14:useLocalDpi xmlns="" xmlns:a14="http://schemas.microsoft.com/office/drawing/2010/main"/>
                  </a:ext>
                </a:extLst>
              </a:blip>
              <a:srcRect/>
              <a:stretch>
                <a:fillRect/>
              </a:stretch>
            </p:blipFill>
            <p:spPr bwMode="auto">
              <a:xfrm flipH="1">
                <a:off x="3250060" y="2333888"/>
                <a:ext cx="1323749" cy="1323743"/>
              </a:xfrm>
              <a:prstGeom prst="rect">
                <a:avLst/>
              </a:prstGeom>
              <a:noFill/>
              <a:ln>
                <a:noFill/>
              </a:ln>
            </p:spPr>
          </p:pic>
          <p:pic>
            <p:nvPicPr>
              <p:cNvPr id="160" name="Picture 5" descr="C:\Users\mitchelld\Desktop\Icons\For DVD\_Real Vista Style\server_256.png"/>
              <p:cNvPicPr>
                <a:picLocks noChangeAspect="1" noChangeArrowheads="1"/>
              </p:cNvPicPr>
              <p:nvPr/>
            </p:nvPicPr>
            <p:blipFill>
              <a:blip r:embed="rId21" cstate="email">
                <a:extLst>
                  <a:ext uri="{28A0092B-C50C-407E-A947-70E740481C1C}">
                    <a14:useLocalDpi xmlns="" xmlns:a14="http://schemas.microsoft.com/office/drawing/2010/main"/>
                  </a:ext>
                </a:extLst>
              </a:blip>
              <a:srcRect/>
              <a:stretch>
                <a:fillRect/>
              </a:stretch>
            </p:blipFill>
            <p:spPr bwMode="auto">
              <a:xfrm flipH="1">
                <a:off x="2863619" y="2412810"/>
                <a:ext cx="1323749" cy="1323744"/>
              </a:xfrm>
              <a:prstGeom prst="rect">
                <a:avLst/>
              </a:prstGeom>
              <a:noFill/>
              <a:ln>
                <a:noFill/>
              </a:ln>
            </p:spPr>
          </p:pic>
        </p:grpSp>
      </p:grpSp>
      <p:sp>
        <p:nvSpPr>
          <p:cNvPr id="2" name="Title 1"/>
          <p:cNvSpPr>
            <a:spLocks noGrp="1"/>
          </p:cNvSpPr>
          <p:nvPr>
            <p:ph type="title"/>
          </p:nvPr>
        </p:nvSpPr>
        <p:spPr>
          <a:xfrm>
            <a:off x="507868" y="142876"/>
            <a:ext cx="11173090" cy="997196"/>
          </a:xfrm>
        </p:spPr>
        <p:txBody>
          <a:bodyPr/>
          <a:lstStyle/>
          <a:p>
            <a:pPr algn="ctr"/>
            <a:r>
              <a:rPr lang="en-US" sz="4000" dirty="0" err="1" smtClean="0"/>
              <a:t>Cimientos</a:t>
            </a:r>
            <a:r>
              <a:rPr lang="en-US" sz="4000" dirty="0" smtClean="0"/>
              <a:t> para la </a:t>
            </a:r>
            <a:r>
              <a:rPr lang="en-US" sz="4000" dirty="0" err="1" smtClean="0"/>
              <a:t>Nube</a:t>
            </a:r>
            <a:r>
              <a:rPr lang="en-US" sz="4000" dirty="0" smtClean="0"/>
              <a:t> </a:t>
            </a:r>
            <a:r>
              <a:rPr lang="en-US" sz="4000" dirty="0" err="1" smtClean="0"/>
              <a:t>Privada</a:t>
            </a:r>
            <a:r>
              <a:rPr lang="en-US" sz="4000" dirty="0" smtClean="0"/>
              <a:t/>
            </a:r>
            <a:br>
              <a:rPr lang="en-US" sz="4000" dirty="0" smtClean="0"/>
            </a:br>
            <a:r>
              <a:rPr lang="en-US" dirty="0" smtClean="0">
                <a:solidFill>
                  <a:schemeClr val="tx1"/>
                </a:solidFill>
                <a:latin typeface="Segoe" pitchFamily="34" charset="0"/>
              </a:rPr>
              <a:t>El Centro de </a:t>
            </a:r>
            <a:r>
              <a:rPr lang="en-US" dirty="0" err="1" smtClean="0">
                <a:solidFill>
                  <a:schemeClr val="tx1"/>
                </a:solidFill>
                <a:latin typeface="Segoe" pitchFamily="34" charset="0"/>
              </a:rPr>
              <a:t>Datos</a:t>
            </a:r>
            <a:r>
              <a:rPr lang="en-US" dirty="0" smtClean="0">
                <a:solidFill>
                  <a:schemeClr val="tx1"/>
                </a:solidFill>
                <a:latin typeface="Segoe" pitchFamily="34" charset="0"/>
              </a:rPr>
              <a:t> </a:t>
            </a:r>
            <a:r>
              <a:rPr lang="en-US" dirty="0" err="1" smtClean="0">
                <a:solidFill>
                  <a:schemeClr val="tx1"/>
                </a:solidFill>
                <a:latin typeface="Segoe" pitchFamily="34" charset="0"/>
              </a:rPr>
              <a:t>Dinámico</a:t>
            </a:r>
            <a:endParaRPr lang="en-US" dirty="0">
              <a:solidFill>
                <a:schemeClr val="tx1"/>
              </a:solidFill>
              <a:latin typeface="Segoe" pitchFamily="34" charset="0"/>
            </a:endParaRPr>
          </a:p>
        </p:txBody>
      </p:sp>
    </p:spTree>
    <p:extLst>
      <p:ext uri="{BB962C8B-B14F-4D97-AF65-F5344CB8AC3E}">
        <p14:creationId xmlns="" xmlns:p14="http://schemas.microsoft.com/office/powerpoint/2010/main" val="460154786"/>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1000"/>
                                        <p:tgtEl>
                                          <p:spTgt spid="141"/>
                                        </p:tgtEl>
                                        <p:attrNameLst>
                                          <p:attrName>ppt_w</p:attrName>
                                        </p:attrNameLst>
                                      </p:cBhvr>
                                      <p:tavLst>
                                        <p:tav tm="0">
                                          <p:val>
                                            <p:strVal val="ppt_w"/>
                                          </p:val>
                                        </p:tav>
                                        <p:tav tm="100000">
                                          <p:val>
                                            <p:fltVal val="0"/>
                                          </p:val>
                                        </p:tav>
                                      </p:tavLst>
                                    </p:anim>
                                    <p:anim calcmode="lin" valueType="num">
                                      <p:cBhvr>
                                        <p:cTn id="7" dur="1000"/>
                                        <p:tgtEl>
                                          <p:spTgt spid="141"/>
                                        </p:tgtEl>
                                        <p:attrNameLst>
                                          <p:attrName>ppt_h</p:attrName>
                                        </p:attrNameLst>
                                      </p:cBhvr>
                                      <p:tavLst>
                                        <p:tav tm="0">
                                          <p:val>
                                            <p:strVal val="ppt_h"/>
                                          </p:val>
                                        </p:tav>
                                        <p:tav tm="100000">
                                          <p:val>
                                            <p:fltVal val="0"/>
                                          </p:val>
                                        </p:tav>
                                      </p:tavLst>
                                    </p:anim>
                                    <p:animEffect transition="out" filter="fade">
                                      <p:cBhvr>
                                        <p:cTn id="8" dur="1000"/>
                                        <p:tgtEl>
                                          <p:spTgt spid="141"/>
                                        </p:tgtEl>
                                      </p:cBhvr>
                                    </p:animEffect>
                                    <p:set>
                                      <p:cBhvr>
                                        <p:cTn id="9" dur="1" fill="hold">
                                          <p:stCondLst>
                                            <p:cond delay="999"/>
                                          </p:stCondLst>
                                        </p:cTn>
                                        <p:tgtEl>
                                          <p:spTgt spid="141"/>
                                        </p:tgtEl>
                                        <p:attrNameLst>
                                          <p:attrName>style.visibility</p:attrName>
                                        </p:attrNameLst>
                                      </p:cBhvr>
                                      <p:to>
                                        <p:strVal val="hidden"/>
                                      </p:to>
                                    </p:set>
                                  </p:childTnLst>
                                </p:cTn>
                              </p:par>
                              <p:par>
                                <p:cTn id="10" presetID="64" presetClass="path" presetSubtype="0" accel="50000" decel="50000" fill="hold" nodeType="withEffect">
                                  <p:stCondLst>
                                    <p:cond delay="0"/>
                                  </p:stCondLst>
                                  <p:childTnLst>
                                    <p:animMotion origin="layout" path="M -1.94444E-6 3.33333E-6 L -1.94444E-6 -0.2044 " pathEditMode="relative" rAng="0" ptsTypes="AA">
                                      <p:cBhvr>
                                        <p:cTn id="11" dur="2000" fill="hold"/>
                                        <p:tgtEl>
                                          <p:spTgt spid="127"/>
                                        </p:tgtEl>
                                        <p:attrNameLst>
                                          <p:attrName>ppt_x</p:attrName>
                                          <p:attrName>ppt_y</p:attrName>
                                        </p:attrNameLst>
                                      </p:cBhvr>
                                      <p:rCtr x="0" y="-102"/>
                                    </p:animMotion>
                                  </p:childTnLst>
                                </p:cTn>
                              </p:par>
                              <p:par>
                                <p:cTn id="12" presetID="10" presetClass="exit" presetSubtype="0" fill="hold" nodeType="withEffect">
                                  <p:stCondLst>
                                    <p:cond delay="0"/>
                                  </p:stCondLst>
                                  <p:childTnLst>
                                    <p:animEffect transition="out" filter="fade">
                                      <p:cBhvr>
                                        <p:cTn id="13" dur="2000"/>
                                        <p:tgtEl>
                                          <p:spTgt spid="127"/>
                                        </p:tgtEl>
                                      </p:cBhvr>
                                    </p:animEffect>
                                    <p:set>
                                      <p:cBhvr>
                                        <p:cTn id="14" dur="1" fill="hold">
                                          <p:stCondLst>
                                            <p:cond delay="1999"/>
                                          </p:stCondLst>
                                        </p:cTn>
                                        <p:tgtEl>
                                          <p:spTgt spid="127"/>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childTnLst>
                                </p:cTn>
                              </p:par>
                              <p:par>
                                <p:cTn id="18" presetID="10"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childTnLst>
                                </p:cTn>
                              </p:par>
                              <p:par>
                                <p:cTn id="21" presetID="10"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1000"/>
                                        <p:tgtEl>
                                          <p:spTgt spid="43"/>
                                        </p:tgtEl>
                                      </p:cBhvr>
                                    </p:animEffect>
                                  </p:childTnLst>
                                </p:cTn>
                              </p:par>
                              <p:par>
                                <p:cTn id="24" presetID="10"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anim calcmode="lin" valueType="num">
                                      <p:cBhvr>
                                        <p:cTn id="29" dur="1000" fill="hold"/>
                                        <p:tgtEl>
                                          <p:spTgt spid="54"/>
                                        </p:tgtEl>
                                        <p:attrNameLst>
                                          <p:attrName>ppt_w</p:attrName>
                                        </p:attrNameLst>
                                      </p:cBhvr>
                                      <p:tavLst>
                                        <p:tav tm="0">
                                          <p:val>
                                            <p:strVal val="#ppt_w*0.70"/>
                                          </p:val>
                                        </p:tav>
                                        <p:tav tm="100000">
                                          <p:val>
                                            <p:strVal val="#ppt_w"/>
                                          </p:val>
                                        </p:tav>
                                      </p:tavLst>
                                    </p:anim>
                                    <p:anim calcmode="lin" valueType="num">
                                      <p:cBhvr>
                                        <p:cTn id="30" dur="1000" fill="hold"/>
                                        <p:tgtEl>
                                          <p:spTgt spid="54"/>
                                        </p:tgtEl>
                                        <p:attrNameLst>
                                          <p:attrName>ppt_h</p:attrName>
                                        </p:attrNameLst>
                                      </p:cBhvr>
                                      <p:tavLst>
                                        <p:tav tm="0">
                                          <p:val>
                                            <p:strVal val="#ppt_h"/>
                                          </p:val>
                                        </p:tav>
                                        <p:tav tm="100000">
                                          <p:val>
                                            <p:strVal val="#ppt_h"/>
                                          </p:val>
                                        </p:tav>
                                      </p:tavLst>
                                    </p:anim>
                                    <p:animEffect transition="in" filter="fade">
                                      <p:cBhvr>
                                        <p:cTn id="31" dur="1000"/>
                                        <p:tgtEl>
                                          <p:spTgt spid="5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5"/>
                                        </p:tgtEl>
                                        <p:attrNameLst>
                                          <p:attrName>style.visibility</p:attrName>
                                        </p:attrNameLst>
                                      </p:cBhvr>
                                      <p:to>
                                        <p:strVal val="visible"/>
                                      </p:to>
                                    </p:set>
                                    <p:animEffect transition="in" filter="fade">
                                      <p:cBhvr>
                                        <p:cTn id="34" dur="1000"/>
                                        <p:tgtEl>
                                          <p:spTgt spid="165"/>
                                        </p:tgtEl>
                                      </p:cBhvr>
                                    </p:animEffect>
                                  </p:childTnLst>
                                </p:cTn>
                              </p:par>
                              <p:par>
                                <p:cTn id="35" presetID="10" presetClass="entr" presetSubtype="0" fill="hold" nodeType="withEffect">
                                  <p:stCondLst>
                                    <p:cond delay="0"/>
                                  </p:stCondLst>
                                  <p:childTnLst>
                                    <p:set>
                                      <p:cBhvr>
                                        <p:cTn id="36" dur="1" fill="hold">
                                          <p:stCondLst>
                                            <p:cond delay="0"/>
                                          </p:stCondLst>
                                        </p:cTn>
                                        <p:tgtEl>
                                          <p:spTgt spid="153"/>
                                        </p:tgtEl>
                                        <p:attrNameLst>
                                          <p:attrName>style.visibility</p:attrName>
                                        </p:attrNameLst>
                                      </p:cBhvr>
                                      <p:to>
                                        <p:strVal val="visible"/>
                                      </p:to>
                                    </p:set>
                                    <p:animEffect transition="in" filter="fade">
                                      <p:cBhvr>
                                        <p:cTn id="37" dur="1000"/>
                                        <p:tgtEl>
                                          <p:spTgt spid="153"/>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94"/>
                                        </p:tgtEl>
                                        <p:attrNameLst>
                                          <p:attrName>style.visibility</p:attrName>
                                        </p:attrNameLst>
                                      </p:cBhvr>
                                      <p:to>
                                        <p:strVal val="visible"/>
                                      </p:to>
                                    </p:set>
                                    <p:animEffect transition="in" filter="fade">
                                      <p:cBhvr>
                                        <p:cTn id="41" dur="1000"/>
                                        <p:tgtEl>
                                          <p:spTgt spid="94"/>
                                        </p:tgtEl>
                                      </p:cBhvr>
                                    </p:animEffect>
                                  </p:childTnLst>
                                </p:cTn>
                              </p:par>
                              <p:par>
                                <p:cTn id="42" presetID="10"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childTnLst>
                                </p:cTn>
                              </p:par>
                              <p:par>
                                <p:cTn id="45" presetID="10" presetClass="entr" presetSubtype="0" fill="hold" nodeType="with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fade">
                                      <p:cBhvr>
                                        <p:cTn id="47" dur="1000"/>
                                        <p:tgtEl>
                                          <p:spTgt spid="72"/>
                                        </p:tgtEl>
                                      </p:cBhvr>
                                    </p:animEffect>
                                  </p:childTnLst>
                                </p:cTn>
                              </p:par>
                              <p:par>
                                <p:cTn id="48" presetID="10" presetClass="entr" presetSubtype="0" fill="hold" nodeType="with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fade">
                                      <p:cBhvr>
                                        <p:cTn id="50" dur="1000"/>
                                        <p:tgtEl>
                                          <p:spTgt spid="66"/>
                                        </p:tgtEl>
                                      </p:cBhvr>
                                    </p:animEffect>
                                  </p:childTnLst>
                                </p:cTn>
                              </p:par>
                              <p:par>
                                <p:cTn id="51" presetID="10" presetClass="entr" presetSubtype="0"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94" grpId="0"/>
      <p:bldP spid="16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57500" y="869668"/>
            <a:ext cx="4525348" cy="4588616"/>
            <a:chOff x="662473" y="1606449"/>
            <a:chExt cx="4945225" cy="4699000"/>
          </a:xfrm>
        </p:grpSpPr>
        <p:sp>
          <p:nvSpPr>
            <p:cNvPr id="4" name="Rectangle 3"/>
            <p:cNvSpPr/>
            <p:nvPr/>
          </p:nvSpPr>
          <p:spPr>
            <a:xfrm>
              <a:off x="1059136" y="2114449"/>
              <a:ext cx="4153385" cy="4038600"/>
            </a:xfrm>
            <a:prstGeom prst="rect">
              <a:avLst/>
            </a:prstGeom>
            <a:gradFill>
              <a:gsLst>
                <a:gs pos="0">
                  <a:schemeClr val="bg2">
                    <a:lumMod val="50000"/>
                  </a:schemeClr>
                </a:gs>
                <a:gs pos="49000">
                  <a:srgbClr val="D4DEFF"/>
                </a:gs>
                <a:gs pos="83000">
                  <a:schemeClr val="bg2">
                    <a:lumMod val="60000"/>
                    <a:lumOff val="40000"/>
                  </a:schemeClr>
                </a:gs>
                <a:gs pos="100000">
                  <a:srgbClr val="96AB94"/>
                </a:gs>
              </a:gsLst>
              <a:lin ang="5400000" scaled="0"/>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bwMode="auto">
            <a:xfrm>
              <a:off x="1239425" y="5619649"/>
              <a:ext cx="3787606" cy="409068"/>
            </a:xfrm>
            <a:prstGeom prst="roundRect">
              <a:avLst/>
            </a:prstGeom>
            <a:solidFill>
              <a:srgbClr val="FF0000"/>
            </a:solidFill>
            <a:ln>
              <a:solidFill>
                <a:schemeClr val="tx1">
                  <a:lumMod val="95000"/>
                  <a:lumOff val="5000"/>
                </a:schemeClr>
              </a:solidFill>
              <a:headEnd type="none" w="med" len="med"/>
              <a:tailEnd type="none" w="med" len="med"/>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b" anchorCtr="1" compatLnSpc="1">
              <a:prstTxWarp prst="textNoShape">
                <a:avLst/>
              </a:prstTxWarp>
            </a:bodyPr>
            <a:lstStyle/>
            <a:p>
              <a:pPr algn="ctr" defTabSz="914061" fontAlgn="base">
                <a:spcBef>
                  <a:spcPct val="0"/>
                </a:spcBef>
                <a:spcAft>
                  <a:spcPct val="0"/>
                </a:spcAft>
              </a:pPr>
              <a:r>
                <a:rPr lang="en-US" sz="2000" dirty="0">
                  <a:solidFill>
                    <a:srgbClr val="FFFFFF"/>
                  </a:solidFill>
                  <a:effectLst>
                    <a:outerShdw blurRad="38100" dist="38100" dir="2700000" algn="tl">
                      <a:srgbClr val="000000">
                        <a:alpha val="43137"/>
                      </a:srgbClr>
                    </a:outerShdw>
                  </a:effectLst>
                  <a:latin typeface="Segoe" pitchFamily="34" charset="0"/>
                </a:rPr>
                <a:t>Hardware</a:t>
              </a:r>
            </a:p>
          </p:txBody>
        </p:sp>
        <p:sp>
          <p:nvSpPr>
            <p:cNvPr id="6" name="Rounded Rectangle 5"/>
            <p:cNvSpPr/>
            <p:nvPr/>
          </p:nvSpPr>
          <p:spPr bwMode="auto">
            <a:xfrm>
              <a:off x="1252692" y="5162449"/>
              <a:ext cx="3774338" cy="381000"/>
            </a:xfrm>
            <a:prstGeom prst="roundRect">
              <a:avLst/>
            </a:prstGeom>
            <a:solidFill>
              <a:srgbClr val="FFFF00"/>
            </a:solidFill>
            <a:ln w="19050">
              <a:solidFill>
                <a:schemeClr val="bg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1" fontAlgn="base">
                <a:spcBef>
                  <a:spcPct val="0"/>
                </a:spcBef>
                <a:spcAft>
                  <a:spcPct val="0"/>
                </a:spcAft>
              </a:pPr>
              <a:r>
                <a:rPr lang="en-US" sz="2400" b="1" dirty="0" smtClean="0">
                  <a:solidFill>
                    <a:schemeClr val="bg2">
                      <a:lumMod val="50000"/>
                    </a:schemeClr>
                  </a:solidFill>
                  <a:effectLst>
                    <a:outerShdw blurRad="38100" dist="38100" dir="2700000" algn="tl">
                      <a:srgbClr val="000000">
                        <a:alpha val="43137"/>
                      </a:srgbClr>
                    </a:outerShdw>
                  </a:effectLst>
                  <a:latin typeface="Segoe" pitchFamily="34" charset="0"/>
                </a:rPr>
                <a:t>Hypervisor</a:t>
              </a:r>
              <a:endParaRPr lang="en-US" sz="2400" b="1" dirty="0">
                <a:solidFill>
                  <a:schemeClr val="bg2">
                    <a:lumMod val="50000"/>
                  </a:schemeClr>
                </a:solidFill>
                <a:effectLst>
                  <a:outerShdw blurRad="38100" dist="38100" dir="2700000" algn="tl">
                    <a:srgbClr val="000000">
                      <a:alpha val="43137"/>
                    </a:srgbClr>
                  </a:outerShdw>
                </a:effectLst>
                <a:latin typeface="Segoe" pitchFamily="34" charset="0"/>
              </a:endParaRPr>
            </a:p>
          </p:txBody>
        </p:sp>
        <p:sp>
          <p:nvSpPr>
            <p:cNvPr id="8" name="Rounded Rectangle 7"/>
            <p:cNvSpPr/>
            <p:nvPr/>
          </p:nvSpPr>
          <p:spPr bwMode="auto">
            <a:xfrm>
              <a:off x="1313423" y="2591087"/>
              <a:ext cx="1874826" cy="2418961"/>
            </a:xfrm>
            <a:prstGeom prst="roundRect">
              <a:avLst/>
            </a:prstGeom>
            <a:solidFill>
              <a:srgbClr val="00B0F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1" compatLnSpc="1">
              <a:prstTxWarp prst="textNoShape">
                <a:avLst/>
              </a:prstTxWarp>
            </a:bodyPr>
            <a:lstStyle/>
            <a:p>
              <a:pPr algn="ctr" defTabSz="914061" fontAlgn="base">
                <a:spcBef>
                  <a:spcPct val="0"/>
                </a:spcBef>
                <a:spcAft>
                  <a:spcPct val="0"/>
                </a:spcAft>
              </a:pPr>
              <a:r>
                <a:rPr lang="en-US" sz="1600" dirty="0" err="1">
                  <a:solidFill>
                    <a:srgbClr val="FFFFFF"/>
                  </a:solidFill>
                  <a:effectLst>
                    <a:outerShdw blurRad="38100" dist="38100" dir="2700000" algn="tl">
                      <a:srgbClr val="000000">
                        <a:alpha val="43137"/>
                      </a:srgbClr>
                    </a:outerShdw>
                  </a:effectLst>
                  <a:latin typeface="Segoe" pitchFamily="34" charset="0"/>
                </a:rPr>
                <a:t>Sistema</a:t>
              </a:r>
              <a:endParaRPr lang="en-US" sz="1600" dirty="0">
                <a:solidFill>
                  <a:srgbClr val="FFFFFF"/>
                </a:solidFill>
                <a:effectLst>
                  <a:outerShdw blurRad="38100" dist="38100" dir="2700000" algn="tl">
                    <a:srgbClr val="000000">
                      <a:alpha val="43137"/>
                    </a:srgbClr>
                  </a:outerShdw>
                </a:effectLst>
                <a:latin typeface="Segoe" pitchFamily="34" charset="0"/>
              </a:endParaRPr>
            </a:p>
            <a:p>
              <a:pPr algn="ctr" defTabSz="914061" fontAlgn="base">
                <a:spcBef>
                  <a:spcPct val="0"/>
                </a:spcBef>
                <a:spcAft>
                  <a:spcPct val="0"/>
                </a:spcAft>
              </a:pPr>
              <a:r>
                <a:rPr lang="es-MX" sz="1600" dirty="0">
                  <a:solidFill>
                    <a:srgbClr val="FFFFFF"/>
                  </a:solidFill>
                  <a:effectLst>
                    <a:outerShdw blurRad="38100" dist="38100" dir="2700000" algn="tl">
                      <a:srgbClr val="000000">
                        <a:alpha val="43137"/>
                      </a:srgbClr>
                    </a:outerShdw>
                  </a:effectLst>
                  <a:latin typeface="Segoe" pitchFamily="34" charset="0"/>
                </a:rPr>
                <a:t>Operativo 1</a:t>
              </a:r>
              <a:endParaRPr lang="en-US" sz="1600" dirty="0">
                <a:solidFill>
                  <a:srgbClr val="FFFFFF"/>
                </a:solidFill>
                <a:effectLst>
                  <a:outerShdw blurRad="38100" dist="38100" dir="2700000" algn="tl">
                    <a:srgbClr val="000000">
                      <a:alpha val="43137"/>
                    </a:srgbClr>
                  </a:outerShdw>
                </a:effectLst>
                <a:latin typeface="Segoe" pitchFamily="34" charset="0"/>
              </a:endParaRPr>
            </a:p>
          </p:txBody>
        </p:sp>
        <p:sp>
          <p:nvSpPr>
            <p:cNvPr id="9" name="Rounded Rectangle 8"/>
            <p:cNvSpPr/>
            <p:nvPr/>
          </p:nvSpPr>
          <p:spPr bwMode="auto">
            <a:xfrm>
              <a:off x="1483861" y="3375615"/>
              <a:ext cx="1533947" cy="1438301"/>
            </a:xfrm>
            <a:prstGeom prst="roundRect">
              <a:avLst/>
            </a:prstGeom>
            <a:solidFill>
              <a:schemeClr val="accent3">
                <a:lumMod val="75000"/>
              </a:schemeClr>
            </a:solidFill>
            <a:ln w="25400">
              <a:solidFill>
                <a:schemeClr val="tx1">
                  <a:lumMod val="85000"/>
                  <a:lumOff val="15000"/>
                </a:schemeClr>
              </a:solidFill>
              <a:headEnd type="none" w="med" len="med"/>
              <a:tailEnd type="none" w="med" len="med"/>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1" compatLnSpc="1">
              <a:prstTxWarp prst="textNoShape">
                <a:avLst/>
              </a:prstTxWarp>
            </a:bodyPr>
            <a:lstStyle/>
            <a:p>
              <a:pPr algn="ctr" defTabSz="914061" fontAlgn="base">
                <a:spcBef>
                  <a:spcPct val="0"/>
                </a:spcBef>
                <a:spcAft>
                  <a:spcPct val="0"/>
                </a:spcAft>
              </a:pPr>
              <a:r>
                <a:rPr lang="en-US" sz="1200" dirty="0" err="1">
                  <a:solidFill>
                    <a:srgbClr val="FFFFFF"/>
                  </a:solidFill>
                  <a:effectLst>
                    <a:outerShdw blurRad="38100" dist="38100" dir="2700000" algn="tl">
                      <a:srgbClr val="000000">
                        <a:alpha val="43137"/>
                      </a:srgbClr>
                    </a:outerShdw>
                  </a:effectLst>
                  <a:latin typeface="Segoe" pitchFamily="34" charset="0"/>
                </a:rPr>
                <a:t>Aplicación</a:t>
              </a:r>
              <a:r>
                <a:rPr lang="en-US" sz="1200" dirty="0">
                  <a:solidFill>
                    <a:srgbClr val="FFFFFF"/>
                  </a:solidFill>
                  <a:effectLst>
                    <a:outerShdw blurRad="38100" dist="38100" dir="2700000" algn="tl">
                      <a:srgbClr val="000000">
                        <a:alpha val="43137"/>
                      </a:srgbClr>
                    </a:outerShdw>
                  </a:effectLst>
                  <a:latin typeface="Segoe" pitchFamily="34" charset="0"/>
                </a:rPr>
                <a:t> 1</a:t>
              </a:r>
            </a:p>
          </p:txBody>
        </p:sp>
        <p:sp>
          <p:nvSpPr>
            <p:cNvPr id="11" name="Rounded Rectangle 10"/>
            <p:cNvSpPr/>
            <p:nvPr/>
          </p:nvSpPr>
          <p:spPr bwMode="auto">
            <a:xfrm>
              <a:off x="3311410" y="2591087"/>
              <a:ext cx="1627987" cy="2418961"/>
            </a:xfrm>
            <a:prstGeom prst="roundRect">
              <a:avLst/>
            </a:prstGeom>
            <a:solidFill>
              <a:srgbClr val="00B0F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1" compatLnSpc="1">
              <a:prstTxWarp prst="textNoShape">
                <a:avLst/>
              </a:prstTxWarp>
            </a:bodyPr>
            <a:lstStyle/>
            <a:p>
              <a:pPr algn="ctr" defTabSz="914061" fontAlgn="base">
                <a:spcBef>
                  <a:spcPct val="0"/>
                </a:spcBef>
                <a:spcAft>
                  <a:spcPct val="0"/>
                </a:spcAft>
              </a:pPr>
              <a:r>
                <a:rPr lang="en-US" sz="1600" dirty="0" err="1">
                  <a:solidFill>
                    <a:srgbClr val="FFFFFF"/>
                  </a:solidFill>
                  <a:effectLst>
                    <a:outerShdw blurRad="38100" dist="38100" dir="2700000" algn="tl">
                      <a:srgbClr val="000000">
                        <a:alpha val="43137"/>
                      </a:srgbClr>
                    </a:outerShdw>
                  </a:effectLst>
                  <a:latin typeface="Segoe" pitchFamily="34" charset="0"/>
                </a:rPr>
                <a:t>Sistema</a:t>
              </a:r>
              <a:endParaRPr lang="en-US" sz="1600" dirty="0">
                <a:solidFill>
                  <a:srgbClr val="FFFFFF"/>
                </a:solidFill>
                <a:effectLst>
                  <a:outerShdw blurRad="38100" dist="38100" dir="2700000" algn="tl">
                    <a:srgbClr val="000000">
                      <a:alpha val="43137"/>
                    </a:srgbClr>
                  </a:outerShdw>
                </a:effectLst>
                <a:latin typeface="Segoe" pitchFamily="34" charset="0"/>
              </a:endParaRPr>
            </a:p>
            <a:p>
              <a:pPr algn="ctr" defTabSz="914061" fontAlgn="base">
                <a:spcBef>
                  <a:spcPct val="0"/>
                </a:spcBef>
                <a:spcAft>
                  <a:spcPct val="0"/>
                </a:spcAft>
              </a:pPr>
              <a:r>
                <a:rPr lang="es-MX" sz="1600" dirty="0">
                  <a:solidFill>
                    <a:srgbClr val="FFFFFF"/>
                  </a:solidFill>
                  <a:effectLst>
                    <a:outerShdw blurRad="38100" dist="38100" dir="2700000" algn="tl">
                      <a:srgbClr val="000000">
                        <a:alpha val="43137"/>
                      </a:srgbClr>
                    </a:outerShdw>
                  </a:effectLst>
                  <a:latin typeface="Segoe" pitchFamily="34" charset="0"/>
                </a:rPr>
                <a:t>Operativo 2</a:t>
              </a:r>
              <a:endParaRPr lang="en-US" sz="1600" dirty="0">
                <a:solidFill>
                  <a:srgbClr val="FFFFFF"/>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3478584" y="3638449"/>
              <a:ext cx="1331989" cy="588396"/>
            </a:xfrm>
            <a:prstGeom prst="roundRect">
              <a:avLst/>
            </a:prstGeom>
            <a:solidFill>
              <a:schemeClr val="accent3">
                <a:lumMod val="75000"/>
              </a:schemeClr>
            </a:solidFill>
            <a:ln w="25400">
              <a:solidFill>
                <a:schemeClr val="tx1">
                  <a:lumMod val="85000"/>
                  <a:lumOff val="15000"/>
                </a:schemeClr>
              </a:solidFill>
              <a:headEnd type="none" w="med" len="med"/>
              <a:tailEnd type="none" w="med" len="med"/>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1" compatLnSpc="1">
              <a:prstTxWarp prst="textNoShape">
                <a:avLst/>
              </a:prstTxWarp>
            </a:bodyPr>
            <a:lstStyle/>
            <a:p>
              <a:pPr algn="ctr" defTabSz="914061" fontAlgn="base">
                <a:spcBef>
                  <a:spcPct val="0"/>
                </a:spcBef>
                <a:spcAft>
                  <a:spcPct val="0"/>
                </a:spcAft>
              </a:pPr>
              <a:r>
                <a:rPr lang="en-US" sz="1200" dirty="0" err="1">
                  <a:solidFill>
                    <a:srgbClr val="FFFFFF"/>
                  </a:solidFill>
                  <a:effectLst>
                    <a:outerShdw blurRad="38100" dist="38100" dir="2700000" algn="tl">
                      <a:srgbClr val="000000">
                        <a:alpha val="43137"/>
                      </a:srgbClr>
                    </a:outerShdw>
                  </a:effectLst>
                  <a:latin typeface="Segoe" pitchFamily="34" charset="0"/>
                </a:rPr>
                <a:t>Aplicación</a:t>
              </a:r>
              <a:r>
                <a:rPr lang="en-US" sz="1200" dirty="0">
                  <a:solidFill>
                    <a:srgbClr val="FFFFFF"/>
                  </a:solidFill>
                  <a:effectLst>
                    <a:outerShdw blurRad="38100" dist="38100" dir="2700000" algn="tl">
                      <a:srgbClr val="000000">
                        <a:alpha val="43137"/>
                      </a:srgbClr>
                    </a:outerShdw>
                  </a:effectLst>
                  <a:latin typeface="Segoe" pitchFamily="34" charset="0"/>
                </a:rPr>
                <a:t> 2</a:t>
              </a:r>
            </a:p>
          </p:txBody>
        </p:sp>
        <p:sp>
          <p:nvSpPr>
            <p:cNvPr id="13" name="Rounded Rectangle 12"/>
            <p:cNvSpPr/>
            <p:nvPr/>
          </p:nvSpPr>
          <p:spPr bwMode="auto">
            <a:xfrm>
              <a:off x="3478584" y="4324249"/>
              <a:ext cx="1331991" cy="524384"/>
            </a:xfrm>
            <a:prstGeom prst="roundRect">
              <a:avLst/>
            </a:prstGeom>
            <a:solidFill>
              <a:schemeClr val="accent3">
                <a:lumMod val="75000"/>
              </a:schemeClr>
            </a:solidFill>
            <a:ln w="25400">
              <a:solidFill>
                <a:schemeClr val="tx1">
                  <a:lumMod val="85000"/>
                  <a:lumOff val="15000"/>
                </a:schemeClr>
              </a:solidFill>
              <a:headEnd type="none" w="med" len="med"/>
              <a:tailEnd type="none" w="med" len="med"/>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1" compatLnSpc="1">
              <a:prstTxWarp prst="textNoShape">
                <a:avLst/>
              </a:prstTxWarp>
            </a:bodyPr>
            <a:lstStyle/>
            <a:p>
              <a:pPr algn="ctr" defTabSz="914061" fontAlgn="base">
                <a:spcBef>
                  <a:spcPct val="0"/>
                </a:spcBef>
                <a:spcAft>
                  <a:spcPct val="0"/>
                </a:spcAft>
              </a:pPr>
              <a:r>
                <a:rPr lang="en-US" sz="1200" dirty="0" err="1">
                  <a:solidFill>
                    <a:srgbClr val="FFFFFF"/>
                  </a:solidFill>
                  <a:effectLst>
                    <a:outerShdw blurRad="38100" dist="38100" dir="2700000" algn="tl">
                      <a:srgbClr val="000000">
                        <a:alpha val="43137"/>
                      </a:srgbClr>
                    </a:outerShdw>
                  </a:effectLst>
                  <a:latin typeface="Segoe" pitchFamily="34" charset="0"/>
                </a:rPr>
                <a:t>Aplicación</a:t>
              </a:r>
              <a:r>
                <a:rPr lang="en-US" sz="1200" dirty="0">
                  <a:solidFill>
                    <a:srgbClr val="FFFFFF"/>
                  </a:solidFill>
                  <a:effectLst>
                    <a:outerShdw blurRad="38100" dist="38100" dir="2700000" algn="tl">
                      <a:srgbClr val="000000">
                        <a:alpha val="43137"/>
                      </a:srgbClr>
                    </a:outerShdw>
                  </a:effectLst>
                  <a:latin typeface="Segoe" pitchFamily="34" charset="0"/>
                </a:rPr>
                <a:t> 3</a:t>
              </a:r>
            </a:p>
          </p:txBody>
        </p:sp>
        <p:sp>
          <p:nvSpPr>
            <p:cNvPr id="18" name="Rectangle 17"/>
            <p:cNvSpPr/>
            <p:nvPr/>
          </p:nvSpPr>
          <p:spPr>
            <a:xfrm>
              <a:off x="662473" y="1606449"/>
              <a:ext cx="4945225" cy="469900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err="1" smtClean="0">
                  <a:solidFill>
                    <a:schemeClr val="tx1"/>
                  </a:solidFill>
                </a:rPr>
                <a:t>Solución</a:t>
              </a:r>
              <a:r>
                <a:rPr lang="en-US" b="1" dirty="0" smtClean="0">
                  <a:solidFill>
                    <a:schemeClr val="tx1"/>
                  </a:solidFill>
                </a:rPr>
                <a:t> </a:t>
              </a:r>
              <a:r>
                <a:rPr lang="en-US" b="1" dirty="0" err="1" smtClean="0">
                  <a:solidFill>
                    <a:schemeClr val="tx1"/>
                  </a:solidFill>
                </a:rPr>
                <a:t>Típica</a:t>
              </a:r>
              <a:r>
                <a:rPr lang="en-US" b="1" dirty="0" smtClean="0">
                  <a:solidFill>
                    <a:schemeClr val="tx1"/>
                  </a:solidFill>
                </a:rPr>
                <a:t> de </a:t>
              </a:r>
              <a:r>
                <a:rPr lang="en-US" b="1" dirty="0" err="1" smtClean="0">
                  <a:solidFill>
                    <a:schemeClr val="tx1"/>
                  </a:solidFill>
                </a:rPr>
                <a:t>Virtualización</a:t>
              </a:r>
              <a:endParaRPr lang="en-US" b="1" dirty="0">
                <a:solidFill>
                  <a:schemeClr val="tx1"/>
                </a:solidFill>
              </a:endParaRPr>
            </a:p>
          </p:txBody>
        </p:sp>
      </p:grpSp>
      <p:sp>
        <p:nvSpPr>
          <p:cNvPr id="16" name="Rectangle 15"/>
          <p:cNvSpPr/>
          <p:nvPr/>
        </p:nvSpPr>
        <p:spPr>
          <a:xfrm>
            <a:off x="6764361" y="255012"/>
            <a:ext cx="4722790" cy="5912529"/>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chemeClr val="tx1"/>
                </a:solidFill>
              </a:rPr>
              <a:t>Hyper-V Cloud by HP-MS-Citrix</a:t>
            </a:r>
            <a:endParaRPr lang="en-US" b="1" dirty="0">
              <a:solidFill>
                <a:schemeClr val="tx1"/>
              </a:solidFill>
            </a:endParaRPr>
          </a:p>
        </p:txBody>
      </p:sp>
      <p:grpSp>
        <p:nvGrpSpPr>
          <p:cNvPr id="14" name="Group 13"/>
          <p:cNvGrpSpPr/>
          <p:nvPr/>
        </p:nvGrpSpPr>
        <p:grpSpPr>
          <a:xfrm>
            <a:off x="7241453" y="4276528"/>
            <a:ext cx="3776677" cy="1707411"/>
            <a:chOff x="6993803" y="4659665"/>
            <a:chExt cx="3776677" cy="1707411"/>
          </a:xfrm>
        </p:grpSpPr>
        <p:grpSp>
          <p:nvGrpSpPr>
            <p:cNvPr id="15" name="Group 14"/>
            <p:cNvGrpSpPr/>
            <p:nvPr/>
          </p:nvGrpSpPr>
          <p:grpSpPr>
            <a:xfrm>
              <a:off x="7012259" y="4659665"/>
              <a:ext cx="3758221" cy="1680405"/>
              <a:chOff x="7012259" y="4659665"/>
              <a:chExt cx="3758221" cy="1680405"/>
            </a:xfrm>
          </p:grpSpPr>
          <p:sp>
            <p:nvSpPr>
              <p:cNvPr id="20" name="AutoShape 36"/>
              <p:cNvSpPr>
                <a:spLocks noChangeArrowheads="1"/>
              </p:cNvSpPr>
              <p:nvPr/>
            </p:nvSpPr>
            <p:spPr bwMode="auto">
              <a:xfrm>
                <a:off x="7012259" y="4659665"/>
                <a:ext cx="3758221" cy="1656818"/>
              </a:xfrm>
              <a:prstGeom prst="roundRect">
                <a:avLst>
                  <a:gd name="adj" fmla="val 9565"/>
                </a:avLst>
              </a:prstGeom>
              <a:gradFill>
                <a:gsLst>
                  <a:gs pos="0">
                    <a:srgbClr val="8488C4"/>
                  </a:gs>
                  <a:gs pos="53000">
                    <a:srgbClr val="D4DEFF"/>
                  </a:gs>
                  <a:gs pos="83000">
                    <a:srgbClr val="D4DEFF"/>
                  </a:gs>
                  <a:gs pos="100000">
                    <a:srgbClr val="96AB94"/>
                  </a:gs>
                </a:gsLst>
                <a:lin ang="5400000" scaled="0"/>
              </a:gradFill>
              <a:ln w="25400" algn="ctr">
                <a:solidFill>
                  <a:schemeClr val="tx1"/>
                </a:solidFill>
                <a:round/>
                <a:headEnd/>
                <a:tailEnd/>
              </a:ln>
            </p:spPr>
            <p:txBody>
              <a:bodyPr wrap="none" anchor="ctr"/>
              <a:lstStyle/>
              <a:p>
                <a:endParaRPr lang="en-US" sz="1800"/>
              </a:p>
            </p:txBody>
          </p:sp>
          <p:grpSp>
            <p:nvGrpSpPr>
              <p:cNvPr id="21" name="Group 37"/>
              <p:cNvGrpSpPr>
                <a:grpSpLocks/>
              </p:cNvGrpSpPr>
              <p:nvPr/>
            </p:nvGrpSpPr>
            <p:grpSpPr bwMode="auto">
              <a:xfrm>
                <a:off x="8719966" y="4959410"/>
                <a:ext cx="1824092" cy="1125538"/>
                <a:chOff x="3312" y="912"/>
                <a:chExt cx="2112" cy="1680"/>
              </a:xfrm>
            </p:grpSpPr>
            <p:pic>
              <p:nvPicPr>
                <p:cNvPr id="28" name="Picture 38"/>
                <p:cNvPicPr>
                  <a:picLocks noChangeAspect="1" noChangeArrowheads="1"/>
                </p:cNvPicPr>
                <p:nvPr/>
              </p:nvPicPr>
              <p:blipFill>
                <a:blip r:embed="rId3" cstate="print"/>
                <a:srcRect/>
                <a:stretch>
                  <a:fillRect/>
                </a:stretch>
              </p:blipFill>
              <p:spPr bwMode="auto">
                <a:xfrm>
                  <a:off x="3312" y="912"/>
                  <a:ext cx="2112" cy="1680"/>
                </a:xfrm>
                <a:prstGeom prst="rect">
                  <a:avLst/>
                </a:prstGeom>
                <a:noFill/>
                <a:ln w="9525">
                  <a:noFill/>
                  <a:miter lim="800000"/>
                  <a:headEnd/>
                  <a:tailEnd/>
                </a:ln>
              </p:spPr>
            </p:pic>
            <p:pic>
              <p:nvPicPr>
                <p:cNvPr id="29" name="Picture 39"/>
                <p:cNvPicPr>
                  <a:picLocks noChangeAspect="1" noChangeArrowheads="1"/>
                </p:cNvPicPr>
                <p:nvPr/>
              </p:nvPicPr>
              <p:blipFill>
                <a:blip r:embed="rId4" cstate="print"/>
                <a:srcRect/>
                <a:stretch>
                  <a:fillRect/>
                </a:stretch>
              </p:blipFill>
              <p:spPr bwMode="auto">
                <a:xfrm>
                  <a:off x="3420" y="931"/>
                  <a:ext cx="267" cy="1412"/>
                </a:xfrm>
                <a:prstGeom prst="rect">
                  <a:avLst/>
                </a:prstGeom>
                <a:noFill/>
                <a:ln w="9525">
                  <a:noFill/>
                  <a:miter lim="800000"/>
                  <a:headEnd/>
                  <a:tailEnd/>
                </a:ln>
              </p:spPr>
            </p:pic>
            <p:pic>
              <p:nvPicPr>
                <p:cNvPr id="30" name="Picture 40"/>
                <p:cNvPicPr>
                  <a:picLocks noChangeAspect="1" noChangeArrowheads="1"/>
                </p:cNvPicPr>
                <p:nvPr/>
              </p:nvPicPr>
              <p:blipFill>
                <a:blip r:embed="rId4" cstate="print"/>
                <a:srcRect/>
                <a:stretch>
                  <a:fillRect/>
                </a:stretch>
              </p:blipFill>
              <p:spPr bwMode="auto">
                <a:xfrm>
                  <a:off x="3653" y="929"/>
                  <a:ext cx="267" cy="1412"/>
                </a:xfrm>
                <a:prstGeom prst="rect">
                  <a:avLst/>
                </a:prstGeom>
                <a:noFill/>
                <a:ln w="9525">
                  <a:noFill/>
                  <a:miter lim="800000"/>
                  <a:headEnd/>
                  <a:tailEnd/>
                </a:ln>
              </p:spPr>
            </p:pic>
            <p:pic>
              <p:nvPicPr>
                <p:cNvPr id="31" name="Picture 41" descr="NewLCDamber"/>
                <p:cNvPicPr>
                  <a:picLocks noChangeAspect="1" noChangeArrowheads="1"/>
                </p:cNvPicPr>
                <p:nvPr/>
              </p:nvPicPr>
              <p:blipFill>
                <a:blip r:embed="rId5" cstate="print"/>
                <a:srcRect/>
                <a:stretch>
                  <a:fillRect/>
                </a:stretch>
              </p:blipFill>
              <p:spPr bwMode="auto">
                <a:xfrm>
                  <a:off x="4238" y="2357"/>
                  <a:ext cx="281" cy="206"/>
                </a:xfrm>
                <a:prstGeom prst="rect">
                  <a:avLst/>
                </a:prstGeom>
                <a:noFill/>
                <a:ln w="9525">
                  <a:noFill/>
                  <a:miter lim="800000"/>
                  <a:headEnd/>
                  <a:tailEnd/>
                </a:ln>
              </p:spPr>
            </p:pic>
          </p:grpSp>
          <p:pic>
            <p:nvPicPr>
              <p:cNvPr id="22" name="Picture 20" descr="BL460cRT_610"/>
              <p:cNvPicPr>
                <a:picLocks noChangeAspect="1" noChangeArrowheads="1"/>
              </p:cNvPicPr>
              <p:nvPr/>
            </p:nvPicPr>
            <p:blipFill>
              <a:blip r:embed="rId6" cstate="print"/>
              <a:srcRect/>
              <a:stretch>
                <a:fillRect/>
              </a:stretch>
            </p:blipFill>
            <p:spPr bwMode="auto">
              <a:xfrm>
                <a:off x="8235374" y="4964466"/>
                <a:ext cx="518449" cy="914400"/>
              </a:xfrm>
              <a:prstGeom prst="rect">
                <a:avLst/>
              </a:prstGeom>
              <a:noFill/>
              <a:ln w="9525">
                <a:noFill/>
                <a:miter lim="800000"/>
                <a:headEnd/>
                <a:tailEnd/>
              </a:ln>
            </p:spPr>
          </p:pic>
          <p:pic>
            <p:nvPicPr>
              <p:cNvPr id="23" name="Picture 20" descr="BL460cRT_610"/>
              <p:cNvPicPr>
                <a:picLocks noChangeAspect="1" noChangeArrowheads="1"/>
              </p:cNvPicPr>
              <p:nvPr/>
            </p:nvPicPr>
            <p:blipFill>
              <a:blip r:embed="rId6" cstate="print"/>
              <a:srcRect/>
              <a:stretch>
                <a:fillRect/>
              </a:stretch>
            </p:blipFill>
            <p:spPr bwMode="auto">
              <a:xfrm>
                <a:off x="7939118" y="4964466"/>
                <a:ext cx="518449" cy="914400"/>
              </a:xfrm>
              <a:prstGeom prst="rect">
                <a:avLst/>
              </a:prstGeom>
              <a:noFill/>
              <a:ln w="9525">
                <a:noFill/>
                <a:miter lim="800000"/>
                <a:headEnd/>
                <a:tailEnd/>
              </a:ln>
            </p:spPr>
          </p:pic>
          <p:pic>
            <p:nvPicPr>
              <p:cNvPr id="24" name="Picture 20" descr="BL460cRT_610"/>
              <p:cNvPicPr>
                <a:picLocks noChangeAspect="1" noChangeArrowheads="1"/>
              </p:cNvPicPr>
              <p:nvPr/>
            </p:nvPicPr>
            <p:blipFill>
              <a:blip r:embed="rId6" cstate="print"/>
              <a:srcRect/>
              <a:stretch>
                <a:fillRect/>
              </a:stretch>
            </p:blipFill>
            <p:spPr bwMode="auto">
              <a:xfrm>
                <a:off x="7583611" y="4964466"/>
                <a:ext cx="518449" cy="914400"/>
              </a:xfrm>
              <a:prstGeom prst="rect">
                <a:avLst/>
              </a:prstGeom>
              <a:noFill/>
              <a:ln w="9525">
                <a:noFill/>
                <a:miter lim="800000"/>
                <a:headEnd/>
                <a:tailEnd/>
              </a:ln>
            </p:spPr>
          </p:pic>
          <p:sp>
            <p:nvSpPr>
              <p:cNvPr id="25" name="Text Box 45"/>
              <p:cNvSpPr txBox="1">
                <a:spLocks noChangeArrowheads="1"/>
              </p:cNvSpPr>
              <p:nvPr/>
            </p:nvSpPr>
            <p:spPr bwMode="auto">
              <a:xfrm>
                <a:off x="8094158" y="4679950"/>
                <a:ext cx="1583575" cy="313932"/>
              </a:xfrm>
              <a:prstGeom prst="rect">
                <a:avLst/>
              </a:prstGeom>
              <a:noFill/>
              <a:ln w="9525" algn="ctr">
                <a:noFill/>
                <a:miter lim="800000"/>
                <a:headEnd/>
                <a:tailEnd/>
              </a:ln>
            </p:spPr>
            <p:txBody>
              <a:bodyPr wrap="none">
                <a:spAutoFit/>
              </a:bodyPr>
              <a:lstStyle/>
              <a:p>
                <a:pPr marL="228600" indent="-228600">
                  <a:lnSpc>
                    <a:spcPct val="90000"/>
                  </a:lnSpc>
                  <a:spcBef>
                    <a:spcPct val="25000"/>
                  </a:spcBef>
                  <a:buClr>
                    <a:srgbClr val="ABA69F"/>
                  </a:buClr>
                  <a:buSzPct val="80000"/>
                </a:pPr>
                <a:r>
                  <a:rPr lang="en-US" sz="1600" b="1" dirty="0">
                    <a:solidFill>
                      <a:schemeClr val="bg2">
                        <a:lumMod val="50000"/>
                      </a:schemeClr>
                    </a:solidFill>
                    <a:latin typeface="Futura Hv" pitchFamily="34" charset="0"/>
                  </a:rPr>
                  <a:t>HP Insight </a:t>
                </a:r>
                <a:r>
                  <a:rPr lang="en-US" sz="1600" b="1" dirty="0" smtClean="0">
                    <a:solidFill>
                      <a:schemeClr val="bg2">
                        <a:lumMod val="50000"/>
                      </a:schemeClr>
                    </a:solidFill>
                    <a:latin typeface="Futura Hv" pitchFamily="34" charset="0"/>
                  </a:rPr>
                  <a:t>SW</a:t>
                </a:r>
                <a:endParaRPr lang="en-US" sz="1600" b="1" dirty="0">
                  <a:solidFill>
                    <a:schemeClr val="bg2">
                      <a:lumMod val="50000"/>
                    </a:schemeClr>
                  </a:solidFill>
                  <a:latin typeface="Futura Hv" pitchFamily="34" charset="0"/>
                </a:endParaRPr>
              </a:p>
            </p:txBody>
          </p:sp>
          <p:pic>
            <p:nvPicPr>
              <p:cNvPr id="26" name="Picture 20" descr="BL460cRT_610"/>
              <p:cNvPicPr>
                <a:picLocks noChangeAspect="1" noChangeArrowheads="1"/>
              </p:cNvPicPr>
              <p:nvPr/>
            </p:nvPicPr>
            <p:blipFill>
              <a:blip r:embed="rId6" cstate="print"/>
              <a:srcRect/>
              <a:stretch>
                <a:fillRect/>
              </a:stretch>
            </p:blipFill>
            <p:spPr bwMode="auto">
              <a:xfrm>
                <a:off x="7327562" y="4964466"/>
                <a:ext cx="518448" cy="914400"/>
              </a:xfrm>
              <a:prstGeom prst="rect">
                <a:avLst/>
              </a:prstGeom>
              <a:noFill/>
              <a:ln w="9525">
                <a:noFill/>
                <a:miter lim="800000"/>
                <a:headEnd/>
                <a:tailEnd/>
              </a:ln>
            </p:spPr>
          </p:pic>
          <p:sp>
            <p:nvSpPr>
              <p:cNvPr id="27" name="Text Box 47"/>
              <p:cNvSpPr txBox="1">
                <a:spLocks noChangeArrowheads="1"/>
              </p:cNvSpPr>
              <p:nvPr/>
            </p:nvSpPr>
            <p:spPr bwMode="auto">
              <a:xfrm>
                <a:off x="7043857" y="6053838"/>
                <a:ext cx="3703202" cy="286232"/>
              </a:xfrm>
              <a:prstGeom prst="rect">
                <a:avLst/>
              </a:prstGeom>
              <a:noFill/>
              <a:ln w="9525" algn="ctr">
                <a:noFill/>
                <a:miter lim="800000"/>
                <a:headEnd/>
                <a:tailEnd/>
              </a:ln>
            </p:spPr>
            <p:txBody>
              <a:bodyPr>
                <a:spAutoFit/>
              </a:bodyPr>
              <a:lstStyle/>
              <a:p>
                <a:pPr marL="228600" indent="-228600" algn="ctr">
                  <a:lnSpc>
                    <a:spcPct val="90000"/>
                  </a:lnSpc>
                  <a:spcBef>
                    <a:spcPct val="25000"/>
                  </a:spcBef>
                  <a:buClr>
                    <a:srgbClr val="ABA69F"/>
                  </a:buClr>
                  <a:buSzPct val="80000"/>
                </a:pPr>
                <a:r>
                  <a:rPr lang="en-US" sz="1400" b="1" dirty="0">
                    <a:solidFill>
                      <a:schemeClr val="bg2">
                        <a:lumMod val="50000"/>
                      </a:schemeClr>
                    </a:solidFill>
                    <a:latin typeface="Futura Bk" pitchFamily="34" charset="0"/>
                  </a:rPr>
                  <a:t>HP </a:t>
                </a:r>
                <a:r>
                  <a:rPr lang="en-US" sz="1400" b="1" dirty="0" err="1">
                    <a:solidFill>
                      <a:schemeClr val="bg2">
                        <a:lumMod val="50000"/>
                      </a:schemeClr>
                    </a:solidFill>
                    <a:latin typeface="Futura Bk" pitchFamily="34" charset="0"/>
                  </a:rPr>
                  <a:t>ProLiant</a:t>
                </a:r>
                <a:r>
                  <a:rPr lang="en-US" sz="1400" b="1" dirty="0">
                    <a:solidFill>
                      <a:schemeClr val="bg2">
                        <a:lumMod val="50000"/>
                      </a:schemeClr>
                    </a:solidFill>
                    <a:latin typeface="Futura Bk" pitchFamily="34" charset="0"/>
                  </a:rPr>
                  <a:t> &amp; </a:t>
                </a:r>
                <a:r>
                  <a:rPr lang="en-US" sz="1400" b="1" dirty="0" err="1">
                    <a:solidFill>
                      <a:schemeClr val="bg2">
                        <a:lumMod val="50000"/>
                      </a:schemeClr>
                    </a:solidFill>
                    <a:latin typeface="Futura Bk" pitchFamily="34" charset="0"/>
                  </a:rPr>
                  <a:t>BladeSystem</a:t>
                </a:r>
                <a:endParaRPr lang="en-US" sz="1400" b="1" dirty="0">
                  <a:solidFill>
                    <a:schemeClr val="bg2">
                      <a:lumMod val="50000"/>
                    </a:schemeClr>
                  </a:solidFill>
                  <a:latin typeface="Futura Bk" pitchFamily="34" charset="0"/>
                </a:endParaRPr>
              </a:p>
            </p:txBody>
          </p:sp>
        </p:grpSp>
        <p:pic>
          <p:nvPicPr>
            <p:cNvPr id="19" name="Picture 36" descr="round-logo-test.png"/>
            <p:cNvPicPr>
              <a:picLocks noChangeAspect="1"/>
            </p:cNvPicPr>
            <p:nvPr/>
          </p:nvPicPr>
          <p:blipFill>
            <a:blip r:embed="rId7" cstate="print"/>
            <a:srcRect/>
            <a:stretch>
              <a:fillRect/>
            </a:stretch>
          </p:blipFill>
          <p:spPr bwMode="auto">
            <a:xfrm>
              <a:off x="6993803" y="5822639"/>
              <a:ext cx="544437" cy="544437"/>
            </a:xfrm>
            <a:prstGeom prst="rect">
              <a:avLst/>
            </a:prstGeom>
            <a:noFill/>
            <a:ln w="9525">
              <a:noFill/>
              <a:miter lim="800000"/>
              <a:headEnd/>
              <a:tailEnd/>
            </a:ln>
          </p:spPr>
        </p:pic>
      </p:grpSp>
      <p:grpSp>
        <p:nvGrpSpPr>
          <p:cNvPr id="32" name="Group 31"/>
          <p:cNvGrpSpPr/>
          <p:nvPr/>
        </p:nvGrpSpPr>
        <p:grpSpPr>
          <a:xfrm>
            <a:off x="7260554" y="1319957"/>
            <a:ext cx="3758221" cy="2312179"/>
            <a:chOff x="7003379" y="1741194"/>
            <a:chExt cx="3758221" cy="2312179"/>
          </a:xfrm>
        </p:grpSpPr>
        <p:sp>
          <p:nvSpPr>
            <p:cNvPr id="33" name="AutoShape 36"/>
            <p:cNvSpPr>
              <a:spLocks noChangeArrowheads="1"/>
            </p:cNvSpPr>
            <p:nvPr/>
          </p:nvSpPr>
          <p:spPr bwMode="auto">
            <a:xfrm>
              <a:off x="7003379" y="2210092"/>
              <a:ext cx="3758221" cy="1843281"/>
            </a:xfrm>
            <a:prstGeom prst="roundRect">
              <a:avLst>
                <a:gd name="adj" fmla="val 9565"/>
              </a:avLst>
            </a:prstGeom>
            <a:gradFill>
              <a:gsLst>
                <a:gs pos="0">
                  <a:srgbClr val="8488C4"/>
                </a:gs>
                <a:gs pos="53000">
                  <a:srgbClr val="D4DEFF"/>
                </a:gs>
                <a:gs pos="83000">
                  <a:srgbClr val="D4DEFF"/>
                </a:gs>
                <a:gs pos="100000">
                  <a:srgbClr val="96AB94"/>
                </a:gs>
              </a:gsLst>
              <a:lin ang="5400000" scaled="0"/>
            </a:gradFill>
            <a:ln w="25400" algn="ctr">
              <a:solidFill>
                <a:schemeClr val="tx1"/>
              </a:solidFill>
              <a:round/>
              <a:headEnd/>
              <a:tailEnd/>
            </a:ln>
          </p:spPr>
          <p:txBody>
            <a:bodyPr wrap="none" anchor="ctr"/>
            <a:lstStyle/>
            <a:p>
              <a:endParaRPr lang="en-US" sz="1800"/>
            </a:p>
          </p:txBody>
        </p:sp>
        <p:sp>
          <p:nvSpPr>
            <p:cNvPr id="34" name="AutoShape 9"/>
            <p:cNvSpPr>
              <a:spLocks noChangeArrowheads="1"/>
            </p:cNvSpPr>
            <p:nvPr/>
          </p:nvSpPr>
          <p:spPr bwMode="auto">
            <a:xfrm>
              <a:off x="7104955" y="3402366"/>
              <a:ext cx="812588" cy="609600"/>
            </a:xfrm>
            <a:prstGeom prst="roundRect">
              <a:avLst>
                <a:gd name="adj" fmla="val 16667"/>
              </a:avLst>
            </a:prstGeom>
            <a:solidFill>
              <a:schemeClr val="bg1">
                <a:lumMod val="65000"/>
              </a:schemeClr>
            </a:solidFill>
            <a:ln w="19050" algn="ctr">
              <a:noFill/>
              <a:round/>
              <a:headEnd/>
              <a:tailEnd/>
            </a:ln>
          </p:spPr>
          <p:txBody>
            <a:bodyPr anchor="ctr"/>
            <a:lstStyle/>
            <a:p>
              <a:pPr algn="ctr">
                <a:spcBef>
                  <a:spcPct val="50000"/>
                </a:spcBef>
                <a:defRPr/>
              </a:pPr>
              <a:endParaRPr lang="en-US" sz="800">
                <a:solidFill>
                  <a:schemeClr val="bg1"/>
                </a:solidFill>
                <a:latin typeface="Arial Narrow" pitchFamily="34" charset="0"/>
                <a:ea typeface="+mn-ea"/>
                <a:cs typeface="+mn-cs"/>
              </a:endParaRPr>
            </a:p>
          </p:txBody>
        </p:sp>
        <p:sp>
          <p:nvSpPr>
            <p:cNvPr id="35" name="AutoShape 9"/>
            <p:cNvSpPr>
              <a:spLocks noChangeArrowheads="1"/>
            </p:cNvSpPr>
            <p:nvPr/>
          </p:nvSpPr>
          <p:spPr bwMode="auto">
            <a:xfrm>
              <a:off x="8019117" y="3402366"/>
              <a:ext cx="812588" cy="609600"/>
            </a:xfrm>
            <a:prstGeom prst="roundRect">
              <a:avLst>
                <a:gd name="adj" fmla="val 16667"/>
              </a:avLst>
            </a:prstGeom>
            <a:solidFill>
              <a:schemeClr val="bg1">
                <a:lumMod val="65000"/>
              </a:schemeClr>
            </a:solidFill>
            <a:ln w="19050" algn="ctr">
              <a:noFill/>
              <a:round/>
              <a:headEnd/>
              <a:tailEnd/>
            </a:ln>
          </p:spPr>
          <p:txBody>
            <a:bodyPr anchor="ctr"/>
            <a:lstStyle/>
            <a:p>
              <a:pPr algn="ctr">
                <a:spcBef>
                  <a:spcPct val="50000"/>
                </a:spcBef>
                <a:defRPr/>
              </a:pPr>
              <a:endParaRPr lang="en-US" sz="800">
                <a:solidFill>
                  <a:schemeClr val="bg1"/>
                </a:solidFill>
                <a:latin typeface="Arial Narrow" pitchFamily="34" charset="0"/>
                <a:ea typeface="+mn-ea"/>
                <a:cs typeface="+mn-cs"/>
              </a:endParaRPr>
            </a:p>
          </p:txBody>
        </p:sp>
        <p:sp>
          <p:nvSpPr>
            <p:cNvPr id="36" name="AutoShape 9"/>
            <p:cNvSpPr>
              <a:spLocks noChangeArrowheads="1"/>
            </p:cNvSpPr>
            <p:nvPr/>
          </p:nvSpPr>
          <p:spPr bwMode="auto">
            <a:xfrm>
              <a:off x="8933279" y="3402366"/>
              <a:ext cx="812588" cy="609600"/>
            </a:xfrm>
            <a:prstGeom prst="roundRect">
              <a:avLst>
                <a:gd name="adj" fmla="val 16667"/>
              </a:avLst>
            </a:prstGeom>
            <a:solidFill>
              <a:schemeClr val="bg1">
                <a:lumMod val="65000"/>
              </a:schemeClr>
            </a:solidFill>
            <a:ln w="19050" algn="ctr">
              <a:noFill/>
              <a:round/>
              <a:headEnd/>
              <a:tailEnd/>
            </a:ln>
          </p:spPr>
          <p:txBody>
            <a:bodyPr anchor="ctr"/>
            <a:lstStyle/>
            <a:p>
              <a:pPr algn="ctr">
                <a:spcBef>
                  <a:spcPct val="50000"/>
                </a:spcBef>
                <a:defRPr/>
              </a:pPr>
              <a:endParaRPr lang="en-US" sz="800">
                <a:solidFill>
                  <a:schemeClr val="bg1"/>
                </a:solidFill>
                <a:latin typeface="Arial Narrow" pitchFamily="34" charset="0"/>
                <a:ea typeface="+mn-ea"/>
                <a:cs typeface="+mn-cs"/>
              </a:endParaRPr>
            </a:p>
          </p:txBody>
        </p:sp>
        <p:sp>
          <p:nvSpPr>
            <p:cNvPr id="37" name="AutoShape 9"/>
            <p:cNvSpPr>
              <a:spLocks noChangeArrowheads="1"/>
            </p:cNvSpPr>
            <p:nvPr/>
          </p:nvSpPr>
          <p:spPr bwMode="auto">
            <a:xfrm>
              <a:off x="9847441" y="3402366"/>
              <a:ext cx="812588" cy="609600"/>
            </a:xfrm>
            <a:prstGeom prst="roundRect">
              <a:avLst>
                <a:gd name="adj" fmla="val 16667"/>
              </a:avLst>
            </a:prstGeom>
            <a:solidFill>
              <a:schemeClr val="bg1">
                <a:lumMod val="65000"/>
              </a:schemeClr>
            </a:solidFill>
            <a:ln w="19050" algn="ctr">
              <a:noFill/>
              <a:round/>
              <a:headEnd/>
              <a:tailEnd/>
            </a:ln>
          </p:spPr>
          <p:txBody>
            <a:bodyPr anchor="ctr"/>
            <a:lstStyle/>
            <a:p>
              <a:pPr algn="ctr">
                <a:spcBef>
                  <a:spcPct val="50000"/>
                </a:spcBef>
                <a:defRPr/>
              </a:pPr>
              <a:endParaRPr lang="en-US" sz="800">
                <a:solidFill>
                  <a:schemeClr val="bg1"/>
                </a:solidFill>
                <a:latin typeface="Arial Narrow" pitchFamily="34" charset="0"/>
                <a:ea typeface="+mn-ea"/>
                <a:cs typeface="+mn-cs"/>
              </a:endParaRPr>
            </a:p>
          </p:txBody>
        </p:sp>
        <p:sp>
          <p:nvSpPr>
            <p:cNvPr id="38" name="AutoShape 9"/>
            <p:cNvSpPr>
              <a:spLocks noChangeArrowheads="1"/>
            </p:cNvSpPr>
            <p:nvPr/>
          </p:nvSpPr>
          <p:spPr bwMode="auto">
            <a:xfrm>
              <a:off x="8019117" y="2277122"/>
              <a:ext cx="812588" cy="1066800"/>
            </a:xfrm>
            <a:prstGeom prst="roundRect">
              <a:avLst>
                <a:gd name="adj" fmla="val 16667"/>
              </a:avLst>
            </a:prstGeom>
            <a:solidFill>
              <a:srgbClr val="FFFF66"/>
            </a:solidFill>
            <a:ln w="19050" algn="ctr">
              <a:noFill/>
              <a:round/>
              <a:headEnd/>
              <a:tailEnd/>
            </a:ln>
          </p:spPr>
          <p:txBody>
            <a:bodyPr anchor="ctr"/>
            <a:lstStyle/>
            <a:p>
              <a:pPr algn="ctr">
                <a:spcBef>
                  <a:spcPct val="50000"/>
                </a:spcBef>
              </a:pPr>
              <a:endParaRPr lang="en-US" sz="800">
                <a:solidFill>
                  <a:schemeClr val="bg1"/>
                </a:solidFill>
                <a:latin typeface="Arial Narrow" pitchFamily="34" charset="0"/>
              </a:endParaRPr>
            </a:p>
          </p:txBody>
        </p:sp>
        <p:sp>
          <p:nvSpPr>
            <p:cNvPr id="39" name="AutoShape 9"/>
            <p:cNvSpPr>
              <a:spLocks noChangeArrowheads="1"/>
            </p:cNvSpPr>
            <p:nvPr/>
          </p:nvSpPr>
          <p:spPr bwMode="auto">
            <a:xfrm>
              <a:off x="8933279" y="2277122"/>
              <a:ext cx="812588" cy="1066800"/>
            </a:xfrm>
            <a:prstGeom prst="roundRect">
              <a:avLst>
                <a:gd name="adj" fmla="val 16667"/>
              </a:avLst>
            </a:prstGeom>
            <a:solidFill>
              <a:srgbClr val="FFFF66"/>
            </a:solidFill>
            <a:ln w="19050" algn="ctr">
              <a:noFill/>
              <a:round/>
              <a:headEnd/>
              <a:tailEnd/>
            </a:ln>
          </p:spPr>
          <p:txBody>
            <a:bodyPr anchor="ctr"/>
            <a:lstStyle/>
            <a:p>
              <a:pPr algn="ctr">
                <a:spcBef>
                  <a:spcPct val="50000"/>
                </a:spcBef>
              </a:pPr>
              <a:endParaRPr lang="en-US" sz="800">
                <a:solidFill>
                  <a:schemeClr val="bg1"/>
                </a:solidFill>
                <a:latin typeface="Arial Narrow" pitchFamily="34" charset="0"/>
              </a:endParaRPr>
            </a:p>
          </p:txBody>
        </p:sp>
        <p:sp>
          <p:nvSpPr>
            <p:cNvPr id="40" name="AutoShape 9"/>
            <p:cNvSpPr>
              <a:spLocks noChangeArrowheads="1"/>
            </p:cNvSpPr>
            <p:nvPr/>
          </p:nvSpPr>
          <p:spPr bwMode="auto">
            <a:xfrm>
              <a:off x="9847441" y="2277122"/>
              <a:ext cx="812588" cy="1066800"/>
            </a:xfrm>
            <a:prstGeom prst="roundRect">
              <a:avLst>
                <a:gd name="adj" fmla="val 16667"/>
              </a:avLst>
            </a:prstGeom>
            <a:solidFill>
              <a:srgbClr val="FFFF66"/>
            </a:solidFill>
            <a:ln w="19050" algn="ctr">
              <a:noFill/>
              <a:round/>
              <a:headEnd/>
              <a:tailEnd/>
            </a:ln>
          </p:spPr>
          <p:txBody>
            <a:bodyPr anchor="ctr"/>
            <a:lstStyle/>
            <a:p>
              <a:pPr algn="ctr">
                <a:spcBef>
                  <a:spcPct val="50000"/>
                </a:spcBef>
              </a:pPr>
              <a:endParaRPr lang="en-US" sz="800">
                <a:solidFill>
                  <a:schemeClr val="bg1"/>
                </a:solidFill>
                <a:latin typeface="Arial Narrow" pitchFamily="34" charset="0"/>
              </a:endParaRPr>
            </a:p>
          </p:txBody>
        </p:sp>
        <p:sp>
          <p:nvSpPr>
            <p:cNvPr id="41" name="AutoShape 9"/>
            <p:cNvSpPr>
              <a:spLocks noChangeArrowheads="1"/>
            </p:cNvSpPr>
            <p:nvPr/>
          </p:nvSpPr>
          <p:spPr bwMode="auto">
            <a:xfrm>
              <a:off x="7104955" y="2277122"/>
              <a:ext cx="812588" cy="1066800"/>
            </a:xfrm>
            <a:prstGeom prst="roundRect">
              <a:avLst>
                <a:gd name="adj" fmla="val 16667"/>
              </a:avLst>
            </a:prstGeom>
            <a:solidFill>
              <a:srgbClr val="FFFF66"/>
            </a:solidFill>
            <a:ln w="19050" algn="ctr">
              <a:noFill/>
              <a:round/>
              <a:headEnd/>
              <a:tailEnd/>
            </a:ln>
          </p:spPr>
          <p:txBody>
            <a:bodyPr anchor="ctr"/>
            <a:lstStyle/>
            <a:p>
              <a:pPr algn="ctr">
                <a:spcBef>
                  <a:spcPct val="50000"/>
                </a:spcBef>
              </a:pPr>
              <a:endParaRPr lang="en-US" sz="800">
                <a:solidFill>
                  <a:schemeClr val="bg1"/>
                </a:solidFill>
                <a:latin typeface="Arial Narrow" pitchFamily="34" charset="0"/>
              </a:endParaRPr>
            </a:p>
          </p:txBody>
        </p:sp>
        <p:pic>
          <p:nvPicPr>
            <p:cNvPr id="42" name="Picture 7"/>
            <p:cNvPicPr>
              <a:picLocks noChangeAspect="1" noChangeArrowheads="1"/>
            </p:cNvPicPr>
            <p:nvPr/>
          </p:nvPicPr>
          <p:blipFill>
            <a:blip r:embed="rId8" cstate="print"/>
            <a:srcRect/>
            <a:stretch>
              <a:fillRect/>
            </a:stretch>
          </p:blipFill>
          <p:spPr bwMode="auto">
            <a:xfrm>
              <a:off x="9043317" y="3478566"/>
              <a:ext cx="702550" cy="457200"/>
            </a:xfrm>
            <a:prstGeom prst="rect">
              <a:avLst/>
            </a:prstGeom>
            <a:noFill/>
            <a:ln w="9525">
              <a:noFill/>
              <a:miter lim="800000"/>
              <a:headEnd/>
              <a:tailEnd/>
            </a:ln>
          </p:spPr>
        </p:pic>
        <p:pic>
          <p:nvPicPr>
            <p:cNvPr id="43" name="Picture 11" descr="penguin"/>
            <p:cNvPicPr>
              <a:picLocks noChangeAspect="1" noChangeArrowheads="1"/>
            </p:cNvPicPr>
            <p:nvPr/>
          </p:nvPicPr>
          <p:blipFill>
            <a:blip r:embed="rId9" cstate="print"/>
            <a:srcRect/>
            <a:stretch>
              <a:fillRect/>
            </a:stretch>
          </p:blipFill>
          <p:spPr bwMode="auto">
            <a:xfrm>
              <a:off x="10031544" y="3478567"/>
              <a:ext cx="526912" cy="455613"/>
            </a:xfrm>
            <a:prstGeom prst="rect">
              <a:avLst/>
            </a:prstGeom>
            <a:noFill/>
            <a:ln w="9525">
              <a:noFill/>
              <a:miter lim="800000"/>
              <a:headEnd/>
              <a:tailEnd/>
            </a:ln>
          </p:spPr>
        </p:pic>
        <p:pic>
          <p:nvPicPr>
            <p:cNvPr id="44" name="Picture 7"/>
            <p:cNvPicPr>
              <a:picLocks noChangeAspect="1" noChangeArrowheads="1"/>
            </p:cNvPicPr>
            <p:nvPr/>
          </p:nvPicPr>
          <p:blipFill>
            <a:blip r:embed="rId8" cstate="print"/>
            <a:srcRect/>
            <a:stretch>
              <a:fillRect/>
            </a:stretch>
          </p:blipFill>
          <p:spPr bwMode="auto">
            <a:xfrm>
              <a:off x="7206529" y="3478566"/>
              <a:ext cx="702550" cy="457200"/>
            </a:xfrm>
            <a:prstGeom prst="rect">
              <a:avLst/>
            </a:prstGeom>
            <a:noFill/>
            <a:ln w="9525">
              <a:noFill/>
              <a:miter lim="800000"/>
              <a:headEnd/>
              <a:tailEnd/>
            </a:ln>
          </p:spPr>
        </p:pic>
        <p:pic>
          <p:nvPicPr>
            <p:cNvPr id="45" name="Picture 7"/>
            <p:cNvPicPr>
              <a:picLocks noChangeAspect="1" noChangeArrowheads="1"/>
            </p:cNvPicPr>
            <p:nvPr/>
          </p:nvPicPr>
          <p:blipFill>
            <a:blip r:embed="rId8" cstate="print"/>
            <a:srcRect/>
            <a:stretch>
              <a:fillRect/>
            </a:stretch>
          </p:blipFill>
          <p:spPr bwMode="auto">
            <a:xfrm>
              <a:off x="8129155" y="3478566"/>
              <a:ext cx="702550" cy="457200"/>
            </a:xfrm>
            <a:prstGeom prst="rect">
              <a:avLst/>
            </a:prstGeom>
            <a:noFill/>
            <a:ln w="9525">
              <a:noFill/>
              <a:miter lim="800000"/>
              <a:headEnd/>
              <a:tailEnd/>
            </a:ln>
          </p:spPr>
        </p:pic>
        <p:sp>
          <p:nvSpPr>
            <p:cNvPr id="46" name="TextBox 48"/>
            <p:cNvSpPr txBox="1">
              <a:spLocks noChangeArrowheads="1"/>
            </p:cNvSpPr>
            <p:nvPr/>
          </p:nvSpPr>
          <p:spPr bwMode="auto">
            <a:xfrm rot="-5400000">
              <a:off x="7652832" y="2261492"/>
              <a:ext cx="1517650" cy="477054"/>
            </a:xfrm>
            <a:prstGeom prst="rect">
              <a:avLst/>
            </a:prstGeom>
            <a:noFill/>
            <a:ln w="9525">
              <a:noFill/>
              <a:miter lim="800000"/>
              <a:headEnd/>
              <a:tailEnd/>
            </a:ln>
          </p:spPr>
          <p:txBody>
            <a:bodyPr>
              <a:spAutoFit/>
            </a:bodyPr>
            <a:lstStyle/>
            <a:p>
              <a:pPr>
                <a:lnSpc>
                  <a:spcPts val="1500"/>
                </a:lnSpc>
              </a:pPr>
              <a:r>
                <a:rPr lang="en-US" sz="1200" b="1" dirty="0">
                  <a:solidFill>
                    <a:schemeClr val="bg2">
                      <a:lumMod val="50000"/>
                    </a:schemeClr>
                  </a:solidFill>
                  <a:latin typeface="Arial Narrow" pitchFamily="34" charset="0"/>
                  <a:ea typeface="Arabic Typesetting"/>
                  <a:cs typeface="Arabic Typesetting"/>
                </a:rPr>
                <a:t>SQL</a:t>
              </a:r>
            </a:p>
            <a:p>
              <a:pPr>
                <a:lnSpc>
                  <a:spcPts val="1500"/>
                </a:lnSpc>
              </a:pPr>
              <a:r>
                <a:rPr lang="en-US" sz="1200" b="1" dirty="0">
                  <a:solidFill>
                    <a:schemeClr val="bg2">
                      <a:lumMod val="50000"/>
                    </a:schemeClr>
                  </a:solidFill>
                  <a:latin typeface="Arial Narrow" pitchFamily="34" charset="0"/>
                  <a:ea typeface="Arabic Typesetting"/>
                  <a:cs typeface="Arabic Typesetting"/>
                </a:rPr>
                <a:t>Server 2005</a:t>
              </a:r>
            </a:p>
          </p:txBody>
        </p:sp>
        <p:sp>
          <p:nvSpPr>
            <p:cNvPr id="47" name="TextBox 49"/>
            <p:cNvSpPr txBox="1">
              <a:spLocks noChangeArrowheads="1"/>
            </p:cNvSpPr>
            <p:nvPr/>
          </p:nvSpPr>
          <p:spPr bwMode="auto">
            <a:xfrm rot="-5400000">
              <a:off x="6766179" y="2261492"/>
              <a:ext cx="1517650" cy="477054"/>
            </a:xfrm>
            <a:prstGeom prst="rect">
              <a:avLst/>
            </a:prstGeom>
            <a:noFill/>
            <a:ln w="9525">
              <a:noFill/>
              <a:miter lim="800000"/>
              <a:headEnd/>
              <a:tailEnd/>
            </a:ln>
          </p:spPr>
          <p:txBody>
            <a:bodyPr>
              <a:spAutoFit/>
            </a:bodyPr>
            <a:lstStyle/>
            <a:p>
              <a:pPr>
                <a:lnSpc>
                  <a:spcPts val="1500"/>
                </a:lnSpc>
              </a:pPr>
              <a:r>
                <a:rPr lang="en-US" sz="1200" b="1" dirty="0">
                  <a:solidFill>
                    <a:schemeClr val="bg2">
                      <a:lumMod val="50000"/>
                    </a:schemeClr>
                  </a:solidFill>
                  <a:latin typeface="Arial Narrow" pitchFamily="34" charset="0"/>
                  <a:ea typeface="Arabic Typesetting"/>
                  <a:cs typeface="Arabic Typesetting"/>
                </a:rPr>
                <a:t>Exchange</a:t>
              </a:r>
            </a:p>
            <a:p>
              <a:pPr>
                <a:lnSpc>
                  <a:spcPts val="1500"/>
                </a:lnSpc>
              </a:pPr>
              <a:r>
                <a:rPr lang="en-US" sz="1200" b="1" dirty="0">
                  <a:solidFill>
                    <a:schemeClr val="bg2">
                      <a:lumMod val="50000"/>
                    </a:schemeClr>
                  </a:solidFill>
                  <a:latin typeface="Arial Narrow" pitchFamily="34" charset="0"/>
                  <a:ea typeface="Arabic Typesetting"/>
                  <a:cs typeface="Arabic Typesetting"/>
                </a:rPr>
                <a:t>Server 2008</a:t>
              </a:r>
            </a:p>
          </p:txBody>
        </p:sp>
        <p:sp>
          <p:nvSpPr>
            <p:cNvPr id="48" name="TextBox 50"/>
            <p:cNvSpPr txBox="1">
              <a:spLocks noChangeArrowheads="1"/>
            </p:cNvSpPr>
            <p:nvPr/>
          </p:nvSpPr>
          <p:spPr bwMode="auto">
            <a:xfrm rot="-5400000">
              <a:off x="8566994" y="2261492"/>
              <a:ext cx="1517650" cy="477054"/>
            </a:xfrm>
            <a:prstGeom prst="rect">
              <a:avLst/>
            </a:prstGeom>
            <a:noFill/>
            <a:ln w="9525">
              <a:noFill/>
              <a:miter lim="800000"/>
              <a:headEnd/>
              <a:tailEnd/>
            </a:ln>
          </p:spPr>
          <p:txBody>
            <a:bodyPr>
              <a:spAutoFit/>
            </a:bodyPr>
            <a:lstStyle/>
            <a:p>
              <a:pPr>
                <a:lnSpc>
                  <a:spcPts val="1500"/>
                </a:lnSpc>
              </a:pPr>
              <a:r>
                <a:rPr lang="en-US" sz="1200" b="1" dirty="0" err="1">
                  <a:solidFill>
                    <a:schemeClr val="bg2">
                      <a:lumMod val="50000"/>
                    </a:schemeClr>
                  </a:solidFill>
                  <a:latin typeface="Arial Narrow" pitchFamily="34" charset="0"/>
                  <a:ea typeface="Arabic Typesetting"/>
                  <a:cs typeface="Arabic Typesetting"/>
                </a:rPr>
                <a:t>BiZTalk</a:t>
              </a:r>
              <a:endParaRPr lang="en-US" sz="1200" b="1" dirty="0">
                <a:solidFill>
                  <a:schemeClr val="bg2">
                    <a:lumMod val="50000"/>
                  </a:schemeClr>
                </a:solidFill>
                <a:latin typeface="Arial Narrow" pitchFamily="34" charset="0"/>
                <a:ea typeface="Arabic Typesetting"/>
                <a:cs typeface="Arabic Typesetting"/>
              </a:endParaRPr>
            </a:p>
            <a:p>
              <a:pPr>
                <a:lnSpc>
                  <a:spcPts val="1500"/>
                </a:lnSpc>
              </a:pPr>
              <a:r>
                <a:rPr lang="en-US" sz="1200" b="1" dirty="0">
                  <a:solidFill>
                    <a:schemeClr val="bg2">
                      <a:lumMod val="50000"/>
                    </a:schemeClr>
                  </a:solidFill>
                  <a:latin typeface="Arial Narrow" pitchFamily="34" charset="0"/>
                  <a:ea typeface="Arabic Typesetting"/>
                  <a:cs typeface="Arabic Typesetting"/>
                </a:rPr>
                <a:t>Server 2007</a:t>
              </a:r>
            </a:p>
          </p:txBody>
        </p:sp>
        <p:sp>
          <p:nvSpPr>
            <p:cNvPr id="49" name="TextBox 51"/>
            <p:cNvSpPr txBox="1">
              <a:spLocks noChangeArrowheads="1"/>
            </p:cNvSpPr>
            <p:nvPr/>
          </p:nvSpPr>
          <p:spPr bwMode="auto">
            <a:xfrm rot="-5400000">
              <a:off x="9557356" y="2337692"/>
              <a:ext cx="1365250" cy="477054"/>
            </a:xfrm>
            <a:prstGeom prst="rect">
              <a:avLst/>
            </a:prstGeom>
            <a:noFill/>
            <a:ln w="9525">
              <a:noFill/>
              <a:miter lim="800000"/>
              <a:headEnd/>
              <a:tailEnd/>
            </a:ln>
          </p:spPr>
          <p:txBody>
            <a:bodyPr>
              <a:spAutoFit/>
            </a:bodyPr>
            <a:lstStyle/>
            <a:p>
              <a:pPr>
                <a:lnSpc>
                  <a:spcPts val="1500"/>
                </a:lnSpc>
              </a:pPr>
              <a:r>
                <a:rPr lang="en-US" sz="1200" b="1" dirty="0">
                  <a:solidFill>
                    <a:schemeClr val="bg2">
                      <a:lumMod val="50000"/>
                    </a:schemeClr>
                  </a:solidFill>
                  <a:latin typeface="Arial Narrow" pitchFamily="34" charset="0"/>
                  <a:ea typeface="Arabic Typesetting"/>
                  <a:cs typeface="Arabic Typesetting"/>
                </a:rPr>
                <a:t>Apache HTTP</a:t>
              </a:r>
            </a:p>
            <a:p>
              <a:pPr>
                <a:lnSpc>
                  <a:spcPts val="1500"/>
                </a:lnSpc>
              </a:pPr>
              <a:r>
                <a:rPr lang="en-US" sz="1200" b="1" dirty="0">
                  <a:solidFill>
                    <a:schemeClr val="bg2">
                      <a:lumMod val="50000"/>
                    </a:schemeClr>
                  </a:solidFill>
                  <a:latin typeface="Arial Narrow" pitchFamily="34" charset="0"/>
                  <a:ea typeface="Arabic Typesetting"/>
                  <a:cs typeface="Arabic Typesetting"/>
                </a:rPr>
                <a:t>Server</a:t>
              </a:r>
            </a:p>
          </p:txBody>
        </p:sp>
      </p:grpSp>
      <p:grpSp>
        <p:nvGrpSpPr>
          <p:cNvPr id="50" name="Group 49"/>
          <p:cNvGrpSpPr/>
          <p:nvPr/>
        </p:nvGrpSpPr>
        <p:grpSpPr>
          <a:xfrm>
            <a:off x="7251029" y="3677235"/>
            <a:ext cx="3767101" cy="570546"/>
            <a:chOff x="7003379" y="4079422"/>
            <a:chExt cx="3767101" cy="570546"/>
          </a:xfrm>
        </p:grpSpPr>
        <p:sp>
          <p:nvSpPr>
            <p:cNvPr id="51" name="Rounded Rectangle 50"/>
            <p:cNvSpPr/>
            <p:nvPr/>
          </p:nvSpPr>
          <p:spPr bwMode="auto">
            <a:xfrm>
              <a:off x="7003379" y="4079422"/>
              <a:ext cx="3767101" cy="564130"/>
            </a:xfrm>
            <a:prstGeom prst="roundRect">
              <a:avLst/>
            </a:prstGeom>
            <a:solidFill>
              <a:srgbClr val="FF0000">
                <a:alpha val="73000"/>
              </a:srgbClr>
            </a:solidFill>
            <a:ln>
              <a:solidFill>
                <a:schemeClr val="tx1"/>
              </a:solidFill>
              <a:headEnd type="none" w="med" len="med"/>
              <a:tailEnd type="none" w="med" len="med"/>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b" anchorCtr="1" compatLnSpc="1">
              <a:prstTxWarp prst="textNoShape">
                <a:avLst/>
              </a:prstTxWarp>
            </a:bodyPr>
            <a:lstStyle/>
            <a:p>
              <a:pPr algn="ctr" defTabSz="914061" fontAlgn="base">
                <a:spcBef>
                  <a:spcPct val="0"/>
                </a:spcBef>
                <a:spcAft>
                  <a:spcPct val="0"/>
                </a:spcAft>
              </a:pPr>
              <a:endParaRPr lang="en-US" sz="2000" b="1" dirty="0">
                <a:solidFill>
                  <a:srgbClr val="FFFFFF"/>
                </a:solidFill>
                <a:effectLst>
                  <a:outerShdw blurRad="38100" dist="38100" dir="2700000" algn="tl">
                    <a:srgbClr val="000000">
                      <a:alpha val="43137"/>
                    </a:srgbClr>
                  </a:outerShdw>
                </a:effectLst>
                <a:latin typeface="Segoe" pitchFamily="34" charset="0"/>
              </a:endParaRPr>
            </a:p>
          </p:txBody>
        </p:sp>
        <p:pic>
          <p:nvPicPr>
            <p:cNvPr id="52" name="Picture 2" descr="C:\Users\rajivaru\Documents\MS_Files\WSV\BOM\Logos\WS08-HypeV_h_rgb_r.png"/>
            <p:cNvPicPr>
              <a:picLocks noChangeAspect="1" noChangeArrowheads="1"/>
            </p:cNvPicPr>
            <p:nvPr/>
          </p:nvPicPr>
          <p:blipFill>
            <a:blip r:embed="rId10" cstate="print"/>
            <a:srcRect/>
            <a:stretch>
              <a:fillRect/>
            </a:stretch>
          </p:blipFill>
          <p:spPr bwMode="auto">
            <a:xfrm>
              <a:off x="7557804" y="4090249"/>
              <a:ext cx="2817098" cy="559719"/>
            </a:xfrm>
            <a:prstGeom prst="rect">
              <a:avLst/>
            </a:prstGeom>
            <a:noFill/>
          </p:spPr>
        </p:pic>
      </p:grpSp>
      <p:grpSp>
        <p:nvGrpSpPr>
          <p:cNvPr id="53" name="Group 52"/>
          <p:cNvGrpSpPr/>
          <p:nvPr/>
        </p:nvGrpSpPr>
        <p:grpSpPr>
          <a:xfrm>
            <a:off x="7279604" y="1289656"/>
            <a:ext cx="3767101" cy="461640"/>
            <a:chOff x="7003379" y="1225118"/>
            <a:chExt cx="3767101" cy="461640"/>
          </a:xfrm>
        </p:grpSpPr>
        <p:sp>
          <p:nvSpPr>
            <p:cNvPr id="54" name="Rounded Rectangle 53"/>
            <p:cNvSpPr/>
            <p:nvPr/>
          </p:nvSpPr>
          <p:spPr bwMode="auto">
            <a:xfrm>
              <a:off x="7003379" y="1225118"/>
              <a:ext cx="3767101" cy="461640"/>
            </a:xfrm>
            <a:prstGeom prst="roundRect">
              <a:avLst/>
            </a:prstGeom>
            <a:solidFill>
              <a:schemeClr val="accent2">
                <a:lumMod val="75000"/>
              </a:schemeClr>
            </a:solidFill>
            <a:ln w="19050">
              <a:solidFill>
                <a:schemeClr val="tx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1" fontAlgn="base">
                <a:spcBef>
                  <a:spcPct val="0"/>
                </a:spcBef>
                <a:spcAft>
                  <a:spcPct val="0"/>
                </a:spcAft>
              </a:pPr>
              <a:endParaRPr lang="en-US" sz="2400" b="1" dirty="0">
                <a:solidFill>
                  <a:schemeClr val="tx1"/>
                </a:solidFill>
                <a:effectLst>
                  <a:outerShdw blurRad="38100" dist="38100" dir="2700000" algn="tl">
                    <a:srgbClr val="000000">
                      <a:alpha val="43137"/>
                    </a:srgbClr>
                  </a:outerShdw>
                </a:effectLst>
                <a:latin typeface="Segoe" pitchFamily="34" charset="0"/>
              </a:endParaRPr>
            </a:p>
          </p:txBody>
        </p:sp>
        <p:sp>
          <p:nvSpPr>
            <p:cNvPr id="55" name="Text Box 45"/>
            <p:cNvSpPr txBox="1">
              <a:spLocks noChangeArrowheads="1"/>
            </p:cNvSpPr>
            <p:nvPr/>
          </p:nvSpPr>
          <p:spPr bwMode="auto">
            <a:xfrm>
              <a:off x="8108943" y="1308140"/>
              <a:ext cx="1561645" cy="313932"/>
            </a:xfrm>
            <a:prstGeom prst="rect">
              <a:avLst/>
            </a:prstGeom>
            <a:noFill/>
            <a:ln w="9525" algn="ctr">
              <a:noFill/>
              <a:miter lim="800000"/>
              <a:headEnd/>
              <a:tailEnd/>
            </a:ln>
          </p:spPr>
          <p:txBody>
            <a:bodyPr wrap="none">
              <a:spAutoFit/>
            </a:bodyPr>
            <a:lstStyle/>
            <a:p>
              <a:pPr marL="228600" indent="-228600" algn="ctr">
                <a:lnSpc>
                  <a:spcPct val="90000"/>
                </a:lnSpc>
                <a:spcBef>
                  <a:spcPct val="25000"/>
                </a:spcBef>
                <a:buClr>
                  <a:srgbClr val="ABA69F"/>
                </a:buClr>
                <a:buSzPct val="80000"/>
              </a:pPr>
              <a:r>
                <a:rPr lang="en-US" sz="1600" b="1" dirty="0" smtClean="0">
                  <a:latin typeface="Futura Hv" pitchFamily="34" charset="0"/>
                </a:rPr>
                <a:t>Citrix + MDOP</a:t>
              </a:r>
              <a:endParaRPr lang="en-US" sz="1600" b="1" dirty="0">
                <a:latin typeface="Futura Hv" pitchFamily="34" charset="0"/>
              </a:endParaRPr>
            </a:p>
          </p:txBody>
        </p:sp>
      </p:grpSp>
      <p:pic>
        <p:nvPicPr>
          <p:cNvPr id="56" name="Picture 7" descr="\\eventsql\dvd\Online_ART\DVD_ART34\Logos\System Center\System Center generic brand Grid h r.png"/>
          <p:cNvPicPr>
            <a:picLocks noChangeAspect="1" noChangeArrowheads="1"/>
          </p:cNvPicPr>
          <p:nvPr/>
        </p:nvPicPr>
        <p:blipFill>
          <a:blip r:embed="rId11" cstate="print"/>
          <a:srcRect/>
          <a:stretch>
            <a:fillRect/>
          </a:stretch>
        </p:blipFill>
        <p:spPr bwMode="auto">
          <a:xfrm>
            <a:off x="7798385" y="645563"/>
            <a:ext cx="2662208" cy="608385"/>
          </a:xfrm>
          <a:prstGeom prst="rect">
            <a:avLst/>
          </a:prstGeom>
          <a:noFill/>
        </p:spPr>
      </p:pic>
      <p:sp>
        <p:nvSpPr>
          <p:cNvPr id="57" name="Rounded Rectangle 56"/>
          <p:cNvSpPr/>
          <p:nvPr/>
        </p:nvSpPr>
        <p:spPr bwMode="auto">
          <a:xfrm>
            <a:off x="6837527" y="645563"/>
            <a:ext cx="4544705" cy="5446820"/>
          </a:xfrm>
          <a:prstGeom prst="roundRect">
            <a:avLst/>
          </a:prstGeom>
          <a:noFill/>
          <a:ln w="25400">
            <a:solidFill>
              <a:srgbClr val="66FF66"/>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1" fontAlgn="base">
              <a:spcBef>
                <a:spcPct val="0"/>
              </a:spcBef>
              <a:spcAft>
                <a:spcPct val="0"/>
              </a:spcAft>
            </a:pPr>
            <a:endParaRPr lang="en-US" sz="2400" b="1" dirty="0">
              <a:solidFill>
                <a:schemeClr val="tx1"/>
              </a:solidFill>
              <a:effectLst>
                <a:outerShdw blurRad="38100" dist="38100" dir="2700000" algn="tl">
                  <a:srgbClr val="000000">
                    <a:alpha val="43137"/>
                  </a:srgbClr>
                </a:outerShdw>
              </a:effectLst>
              <a:latin typeface="Segoe" pitchFamily="34" charset="0"/>
            </a:endParaRPr>
          </a:p>
        </p:txBody>
      </p:sp>
      <p:sp>
        <p:nvSpPr>
          <p:cNvPr id="58" name="Right Arrow 57"/>
          <p:cNvSpPr/>
          <p:nvPr/>
        </p:nvSpPr>
        <p:spPr bwMode="auto">
          <a:xfrm>
            <a:off x="5438775" y="2597275"/>
            <a:ext cx="962025" cy="1076498"/>
          </a:xfrm>
          <a:prstGeom prst="rightArrow">
            <a:avLst/>
          </a:prstGeom>
          <a:gradFill>
            <a:gsLst>
              <a:gs pos="0">
                <a:srgbClr val="8488C4"/>
              </a:gs>
              <a:gs pos="56000">
                <a:srgbClr val="D4DEFF"/>
              </a:gs>
              <a:gs pos="83000">
                <a:srgbClr val="D4DEFF"/>
              </a:gs>
              <a:gs pos="100000">
                <a:srgbClr val="96AB94"/>
              </a:gs>
            </a:gsLst>
            <a:lin ang="5400000" scaled="0"/>
          </a:gradFill>
          <a:ln w="9525" cap="flat" cmpd="sng" algn="ctr">
            <a:solidFill>
              <a:schemeClr val="tx1"/>
            </a:solidFill>
            <a:prstDash val="solid"/>
            <a:round/>
            <a:headEnd type="none" w="med" len="med"/>
            <a:tailEnd type="none" w="med" len="med"/>
          </a:ln>
          <a:effectLst/>
        </p:spPr>
        <p:txBody>
          <a:bodyPr vert="horz" wrap="square" lIns="91436" tIns="45719" rIns="91436" bIns="45719" numCol="1" rtlCol="0" anchor="t" anchorCtr="0" compatLnSpc="1">
            <a:prstTxWarp prst="textNoShape">
              <a:avLst/>
            </a:prstTxWarp>
          </a:bodyPr>
          <a:lstStyle/>
          <a:p>
            <a:pPr defTabSz="914361" fontAlgn="base">
              <a:spcBef>
                <a:spcPct val="0"/>
              </a:spcBef>
              <a:spcAft>
                <a:spcPct val="0"/>
              </a:spcAft>
            </a:pPr>
            <a:endParaRPr lang="en-US" dirty="0">
              <a:latin typeface="Arial" pitchFamily="34" charset="0"/>
            </a:endParaRPr>
          </a:p>
        </p:txBody>
      </p:sp>
    </p:spTree>
    <p:extLst>
      <p:ext uri="{BB962C8B-B14F-4D97-AF65-F5344CB8AC3E}">
        <p14:creationId xmlns="" xmlns:p14="http://schemas.microsoft.com/office/powerpoint/2010/main" val="3269297843"/>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linds(horizontal)">
                                      <p:cBhvr>
                                        <p:cTn id="7" dur="500"/>
                                        <p:tgtEl>
                                          <p:spTgt spid="5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0"/>
                                        <p:tgtEl>
                                          <p:spTgt spid="50"/>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1000"/>
                                        <p:tgtEl>
                                          <p:spTgt spid="53"/>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childTnLst>
                                </p:cTn>
                              </p:par>
                            </p:childTnLst>
                          </p:cTn>
                        </p:par>
                        <p:par>
                          <p:cTn id="32" fill="hold">
                            <p:stCondLst>
                              <p:cond delay="6500"/>
                            </p:stCondLst>
                            <p:childTnLst>
                              <p:par>
                                <p:cTn id="33" presetID="10" presetClass="entr" presetSubtype="0" fill="hold"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1"/>
          <p:cNvGrpSpPr>
            <a:grpSpLocks/>
          </p:cNvGrpSpPr>
          <p:nvPr/>
        </p:nvGrpSpPr>
        <p:grpSpPr bwMode="auto">
          <a:xfrm>
            <a:off x="3630966" y="1473693"/>
            <a:ext cx="4909351" cy="3906175"/>
            <a:chOff x="3290692" y="2709862"/>
            <a:chExt cx="2538231" cy="2362201"/>
          </a:xfrm>
        </p:grpSpPr>
        <p:pic>
          <p:nvPicPr>
            <p:cNvPr id="5" name="Picture 32" descr="DL180G5 no background.png"/>
            <p:cNvPicPr>
              <a:picLocks noChangeAspect="1"/>
            </p:cNvPicPr>
            <p:nvPr/>
          </p:nvPicPr>
          <p:blipFill>
            <a:blip r:embed="rId2" cstate="print"/>
            <a:srcRect/>
            <a:stretch>
              <a:fillRect/>
            </a:stretch>
          </p:blipFill>
          <p:spPr bwMode="auto">
            <a:xfrm>
              <a:off x="3291869" y="4114074"/>
              <a:ext cx="2535876" cy="529364"/>
            </a:xfrm>
            <a:prstGeom prst="rect">
              <a:avLst/>
            </a:prstGeom>
            <a:noFill/>
            <a:ln w="9525">
              <a:noFill/>
              <a:miter lim="800000"/>
              <a:headEnd/>
              <a:tailEnd/>
            </a:ln>
          </p:spPr>
        </p:pic>
        <p:pic>
          <p:nvPicPr>
            <p:cNvPr id="6" name="Picture 33" descr="DL180G5 no background.png"/>
            <p:cNvPicPr>
              <a:picLocks noChangeAspect="1"/>
            </p:cNvPicPr>
            <p:nvPr/>
          </p:nvPicPr>
          <p:blipFill>
            <a:blip r:embed="rId2" cstate="print"/>
            <a:srcRect/>
            <a:stretch>
              <a:fillRect/>
            </a:stretch>
          </p:blipFill>
          <p:spPr bwMode="auto">
            <a:xfrm>
              <a:off x="3291869" y="4542699"/>
              <a:ext cx="2535876" cy="529364"/>
            </a:xfrm>
            <a:prstGeom prst="rect">
              <a:avLst/>
            </a:prstGeom>
            <a:noFill/>
            <a:ln w="9525">
              <a:noFill/>
              <a:miter lim="800000"/>
              <a:headEnd/>
              <a:tailEnd/>
            </a:ln>
          </p:spPr>
        </p:pic>
        <p:pic>
          <p:nvPicPr>
            <p:cNvPr id="7" name="Picture 34" descr="DL380G6 no background.png"/>
            <p:cNvPicPr>
              <a:picLocks noChangeAspect="1"/>
            </p:cNvPicPr>
            <p:nvPr/>
          </p:nvPicPr>
          <p:blipFill>
            <a:blip r:embed="rId3" cstate="print"/>
            <a:srcRect/>
            <a:stretch>
              <a:fillRect/>
            </a:stretch>
          </p:blipFill>
          <p:spPr bwMode="auto">
            <a:xfrm>
              <a:off x="3290692" y="3370233"/>
              <a:ext cx="2538231" cy="1094612"/>
            </a:xfrm>
            <a:prstGeom prst="rect">
              <a:avLst/>
            </a:prstGeom>
            <a:noFill/>
            <a:ln w="9525">
              <a:noFill/>
              <a:miter lim="800000"/>
              <a:headEnd/>
              <a:tailEnd/>
            </a:ln>
          </p:spPr>
        </p:pic>
        <p:pic>
          <p:nvPicPr>
            <p:cNvPr id="8" name="Picture 35" descr="DL380G6 no background.png"/>
            <p:cNvPicPr>
              <a:picLocks noChangeAspect="1"/>
            </p:cNvPicPr>
            <p:nvPr/>
          </p:nvPicPr>
          <p:blipFill>
            <a:blip r:embed="rId3" cstate="print"/>
            <a:srcRect/>
            <a:stretch>
              <a:fillRect/>
            </a:stretch>
          </p:blipFill>
          <p:spPr bwMode="auto">
            <a:xfrm>
              <a:off x="3290692" y="2948746"/>
              <a:ext cx="2538231" cy="1094612"/>
            </a:xfrm>
            <a:prstGeom prst="rect">
              <a:avLst/>
            </a:prstGeom>
            <a:noFill/>
            <a:ln w="9525">
              <a:noFill/>
              <a:miter lim="800000"/>
              <a:headEnd/>
              <a:tailEnd/>
            </a:ln>
          </p:spPr>
        </p:pic>
        <p:pic>
          <p:nvPicPr>
            <p:cNvPr id="9" name="Picture 36" descr="ProCurve 2910al-24G no background.png"/>
            <p:cNvPicPr>
              <a:picLocks noChangeAspect="1"/>
            </p:cNvPicPr>
            <p:nvPr/>
          </p:nvPicPr>
          <p:blipFill>
            <a:blip r:embed="rId4" cstate="print"/>
            <a:srcRect/>
            <a:stretch>
              <a:fillRect/>
            </a:stretch>
          </p:blipFill>
          <p:spPr bwMode="auto">
            <a:xfrm>
              <a:off x="3291674" y="2950369"/>
              <a:ext cx="2536266" cy="485061"/>
            </a:xfrm>
            <a:prstGeom prst="rect">
              <a:avLst/>
            </a:prstGeom>
            <a:noFill/>
            <a:ln w="9525">
              <a:noFill/>
              <a:miter lim="800000"/>
              <a:headEnd/>
              <a:tailEnd/>
            </a:ln>
          </p:spPr>
        </p:pic>
        <p:pic>
          <p:nvPicPr>
            <p:cNvPr id="10" name="Picture 37" descr="ProCurve 2910al-24G no background.png"/>
            <p:cNvPicPr>
              <a:picLocks noChangeAspect="1"/>
            </p:cNvPicPr>
            <p:nvPr/>
          </p:nvPicPr>
          <p:blipFill>
            <a:blip r:embed="rId4" cstate="print"/>
            <a:srcRect/>
            <a:stretch>
              <a:fillRect/>
            </a:stretch>
          </p:blipFill>
          <p:spPr bwMode="auto">
            <a:xfrm>
              <a:off x="3291674" y="2709862"/>
              <a:ext cx="2536266" cy="485061"/>
            </a:xfrm>
            <a:prstGeom prst="rect">
              <a:avLst/>
            </a:prstGeom>
            <a:noFill/>
            <a:ln w="9525">
              <a:noFill/>
              <a:miter lim="800000"/>
              <a:headEnd/>
              <a:tailEnd/>
            </a:ln>
          </p:spPr>
        </p:pic>
      </p:grpSp>
      <p:sp>
        <p:nvSpPr>
          <p:cNvPr id="11" name="Rounded Rectangle 39"/>
          <p:cNvSpPr>
            <a:spLocks noChangeArrowheads="1"/>
          </p:cNvSpPr>
          <p:nvPr/>
        </p:nvSpPr>
        <p:spPr bwMode="auto">
          <a:xfrm>
            <a:off x="4601094" y="4288947"/>
            <a:ext cx="3161476" cy="584775"/>
          </a:xfrm>
          <a:prstGeom prst="rect">
            <a:avLst/>
          </a:prstGeom>
          <a:solidFill>
            <a:schemeClr val="tx1">
              <a:lumMod val="50000"/>
              <a:alpha val="68000"/>
            </a:schemeClr>
          </a:solidFill>
          <a:ln w="25400" algn="ctr">
            <a:noFill/>
            <a:round/>
            <a:headEnd/>
            <a:tailEnd/>
          </a:ln>
        </p:spPr>
        <p:txBody>
          <a:bodyPr>
            <a:spAutoFit/>
          </a:bodyPr>
          <a:lstStyle/>
          <a:p>
            <a:pPr algn="ctr">
              <a:spcBef>
                <a:spcPct val="50000"/>
              </a:spcBef>
            </a:pPr>
            <a:r>
              <a:rPr lang="en-US" sz="1600" b="1" dirty="0" smtClean="0">
                <a:latin typeface="Futura Hv" pitchFamily="34" charset="0"/>
              </a:rPr>
              <a:t>SAN HP </a:t>
            </a:r>
            <a:r>
              <a:rPr lang="en-US" sz="1600" b="1" dirty="0" err="1" smtClean="0">
                <a:latin typeface="Futura Hv" pitchFamily="34" charset="0"/>
              </a:rPr>
              <a:t>StorageWorks</a:t>
            </a:r>
            <a:r>
              <a:rPr lang="en-US" sz="1600" b="1" dirty="0" smtClean="0">
                <a:latin typeface="Futura Hv" pitchFamily="34" charset="0"/>
              </a:rPr>
              <a:t>        MSA200 o P4000</a:t>
            </a:r>
            <a:endParaRPr lang="en-US" sz="1600" b="1" dirty="0">
              <a:latin typeface="Futura Hv" pitchFamily="34" charset="0"/>
            </a:endParaRPr>
          </a:p>
        </p:txBody>
      </p:sp>
      <p:sp>
        <p:nvSpPr>
          <p:cNvPr id="12" name="Rounded Rectangle 40"/>
          <p:cNvSpPr>
            <a:spLocks noChangeArrowheads="1"/>
          </p:cNvSpPr>
          <p:nvPr/>
        </p:nvSpPr>
        <p:spPr bwMode="auto">
          <a:xfrm>
            <a:off x="4323425" y="2934550"/>
            <a:ext cx="3552176" cy="338554"/>
          </a:xfrm>
          <a:prstGeom prst="rect">
            <a:avLst/>
          </a:prstGeom>
          <a:solidFill>
            <a:schemeClr val="tx1">
              <a:lumMod val="50000"/>
              <a:alpha val="68000"/>
            </a:schemeClr>
          </a:solidFill>
          <a:ln w="25400" algn="ctr">
            <a:noFill/>
            <a:round/>
            <a:headEnd/>
            <a:tailEnd/>
          </a:ln>
        </p:spPr>
        <p:txBody>
          <a:bodyPr wrap="square">
            <a:spAutoFit/>
          </a:bodyPr>
          <a:lstStyle/>
          <a:p>
            <a:pPr algn="ctr">
              <a:spcBef>
                <a:spcPct val="50000"/>
              </a:spcBef>
            </a:pPr>
            <a:r>
              <a:rPr lang="en-US" sz="1600" b="1" dirty="0" err="1" smtClean="0">
                <a:latin typeface="Futura Hv" pitchFamily="34" charset="0"/>
              </a:rPr>
              <a:t>Servidores</a:t>
            </a:r>
            <a:r>
              <a:rPr lang="en-US" sz="1600" b="1" dirty="0" smtClean="0">
                <a:latin typeface="Futura Hv" pitchFamily="34" charset="0"/>
              </a:rPr>
              <a:t> HP </a:t>
            </a:r>
            <a:r>
              <a:rPr lang="en-US" sz="1600" b="1" dirty="0" err="1">
                <a:latin typeface="Futura Hv" pitchFamily="34" charset="0"/>
              </a:rPr>
              <a:t>ProLiant</a:t>
            </a:r>
            <a:r>
              <a:rPr lang="en-US" sz="1600" b="1" dirty="0">
                <a:latin typeface="Futura Hv" pitchFamily="34" charset="0"/>
              </a:rPr>
              <a:t> </a:t>
            </a:r>
            <a:r>
              <a:rPr lang="en-US" sz="1600" b="1" dirty="0" smtClean="0">
                <a:latin typeface="Futura Hv" pitchFamily="34" charset="0"/>
              </a:rPr>
              <a:t>G6/G7</a:t>
            </a:r>
            <a:endParaRPr lang="en-US" sz="1600" b="1" dirty="0">
              <a:latin typeface="Futura Hv" pitchFamily="34" charset="0"/>
            </a:endParaRPr>
          </a:p>
        </p:txBody>
      </p:sp>
      <p:sp>
        <p:nvSpPr>
          <p:cNvPr id="13" name="Rounded Rectangle 17"/>
          <p:cNvSpPr>
            <a:spLocks noChangeArrowheads="1"/>
          </p:cNvSpPr>
          <p:nvPr/>
        </p:nvSpPr>
        <p:spPr bwMode="auto">
          <a:xfrm>
            <a:off x="4660849" y="1266658"/>
            <a:ext cx="2867337" cy="338554"/>
          </a:xfrm>
          <a:prstGeom prst="rect">
            <a:avLst/>
          </a:prstGeom>
          <a:solidFill>
            <a:schemeClr val="tx1">
              <a:lumMod val="50000"/>
              <a:alpha val="68000"/>
            </a:schemeClr>
          </a:solidFill>
          <a:ln w="25400" algn="ctr">
            <a:noFill/>
            <a:round/>
            <a:headEnd/>
            <a:tailEnd/>
          </a:ln>
        </p:spPr>
        <p:txBody>
          <a:bodyPr wrap="square">
            <a:spAutoFit/>
          </a:bodyPr>
          <a:lstStyle/>
          <a:p>
            <a:pPr algn="ctr">
              <a:spcBef>
                <a:spcPct val="50000"/>
              </a:spcBef>
            </a:pPr>
            <a:r>
              <a:rPr lang="en-US" sz="1600" b="1" dirty="0">
                <a:latin typeface="Futura Hv" pitchFamily="34" charset="0"/>
              </a:rPr>
              <a:t>HP Insight Software</a:t>
            </a:r>
          </a:p>
        </p:txBody>
      </p:sp>
      <p:sp>
        <p:nvSpPr>
          <p:cNvPr id="14" name="Rounded Rectangle 41"/>
          <p:cNvSpPr>
            <a:spLocks noChangeArrowheads="1"/>
          </p:cNvSpPr>
          <p:nvPr/>
        </p:nvSpPr>
        <p:spPr bwMode="auto">
          <a:xfrm>
            <a:off x="4574186" y="1899826"/>
            <a:ext cx="3099604" cy="338554"/>
          </a:xfrm>
          <a:prstGeom prst="rect">
            <a:avLst/>
          </a:prstGeom>
          <a:solidFill>
            <a:schemeClr val="tx1">
              <a:lumMod val="50000"/>
              <a:alpha val="68000"/>
            </a:schemeClr>
          </a:solidFill>
          <a:ln w="25400" algn="ctr">
            <a:noFill/>
            <a:round/>
            <a:headEnd/>
            <a:tailEnd/>
          </a:ln>
        </p:spPr>
        <p:txBody>
          <a:bodyPr wrap="square">
            <a:spAutoFit/>
          </a:bodyPr>
          <a:lstStyle/>
          <a:p>
            <a:pPr algn="ctr">
              <a:spcBef>
                <a:spcPct val="50000"/>
              </a:spcBef>
            </a:pPr>
            <a:r>
              <a:rPr lang="en-US" sz="1600" b="1" dirty="0" smtClean="0">
                <a:latin typeface="Futura Hv" pitchFamily="34" charset="0"/>
              </a:rPr>
              <a:t>Switches HP</a:t>
            </a:r>
            <a:endParaRPr lang="en-US" sz="1600" b="1" dirty="0">
              <a:latin typeface="Futura Hv" pitchFamily="34" charset="0"/>
            </a:endParaRPr>
          </a:p>
        </p:txBody>
      </p:sp>
      <p:sp>
        <p:nvSpPr>
          <p:cNvPr id="15" name="Content Placeholder 3"/>
          <p:cNvSpPr>
            <a:spLocks noGrp="1"/>
          </p:cNvSpPr>
          <p:nvPr>
            <p:ph sz="half" idx="4294967295"/>
          </p:nvPr>
        </p:nvSpPr>
        <p:spPr>
          <a:xfrm>
            <a:off x="6167438" y="1115219"/>
            <a:ext cx="5932826" cy="4627562"/>
          </a:xfrm>
          <a:prstGeom prst="rect">
            <a:avLst/>
          </a:prstGeom>
        </p:spPr>
        <p:txBody>
          <a:bodyPr anchor="ctr"/>
          <a:lstStyle/>
          <a:p>
            <a:pPr lvl="0">
              <a:buClr>
                <a:srgbClr val="A3A3A3"/>
              </a:buClr>
              <a:defRPr/>
            </a:pPr>
            <a:r>
              <a:rPr lang="en-US" dirty="0" err="1" smtClean="0"/>
              <a:t>Diseñados</a:t>
            </a:r>
            <a:r>
              <a:rPr lang="en-US" dirty="0" smtClean="0"/>
              <a:t> para la </a:t>
            </a:r>
            <a:r>
              <a:rPr lang="en-US" dirty="0" err="1" smtClean="0"/>
              <a:t>virtualización</a:t>
            </a:r>
            <a:endParaRPr lang="en-US" dirty="0" smtClean="0"/>
          </a:p>
          <a:p>
            <a:pPr lvl="0">
              <a:buClr>
                <a:srgbClr val="A3A3A3"/>
              </a:buClr>
              <a:defRPr/>
            </a:pPr>
            <a:r>
              <a:rPr lang="en-US" dirty="0" smtClean="0"/>
              <a:t>HW y SW </a:t>
            </a:r>
            <a:r>
              <a:rPr lang="en-US" dirty="0" err="1" smtClean="0"/>
              <a:t>optimizados</a:t>
            </a:r>
            <a:endParaRPr lang="en-US" dirty="0" smtClean="0"/>
          </a:p>
          <a:p>
            <a:pPr lvl="2">
              <a:buClr>
                <a:srgbClr val="A3A3A3"/>
              </a:buClr>
              <a:defRPr/>
            </a:pPr>
            <a:r>
              <a:rPr lang="en-US" dirty="0" err="1" smtClean="0"/>
              <a:t>Reduzca</a:t>
            </a:r>
            <a:r>
              <a:rPr lang="en-US" dirty="0" smtClean="0"/>
              <a:t> el </a:t>
            </a:r>
            <a:r>
              <a:rPr lang="en-US" dirty="0" err="1" smtClean="0"/>
              <a:t>consumo</a:t>
            </a:r>
            <a:r>
              <a:rPr lang="en-US" dirty="0" smtClean="0"/>
              <a:t> de </a:t>
            </a:r>
            <a:r>
              <a:rPr lang="en-US" dirty="0" err="1" smtClean="0"/>
              <a:t>energía</a:t>
            </a:r>
            <a:r>
              <a:rPr lang="en-US" dirty="0" smtClean="0"/>
              <a:t> en 50%</a:t>
            </a:r>
          </a:p>
          <a:p>
            <a:pPr lvl="0">
              <a:buClr>
                <a:srgbClr val="A3A3A3"/>
              </a:buClr>
              <a:defRPr/>
            </a:pPr>
            <a:r>
              <a:rPr lang="en-US" dirty="0" err="1" smtClean="0"/>
              <a:t>Tienen</a:t>
            </a:r>
            <a:r>
              <a:rPr lang="en-US" dirty="0" smtClean="0"/>
              <a:t> </a:t>
            </a:r>
            <a:r>
              <a:rPr lang="en-US" dirty="0" err="1" smtClean="0"/>
              <a:t>características</a:t>
            </a:r>
            <a:r>
              <a:rPr lang="en-US" dirty="0" smtClean="0"/>
              <a:t> clave para la </a:t>
            </a:r>
            <a:r>
              <a:rPr lang="en-US" dirty="0" err="1" smtClean="0"/>
              <a:t>virtualización</a:t>
            </a:r>
            <a:r>
              <a:rPr lang="en-US" dirty="0" smtClean="0"/>
              <a:t>:</a:t>
            </a:r>
          </a:p>
          <a:p>
            <a:pPr lvl="2">
              <a:buClr>
                <a:srgbClr val="A3A3A3"/>
              </a:buClr>
              <a:defRPr/>
            </a:pPr>
            <a:r>
              <a:rPr lang="en-US" dirty="0" smtClean="0"/>
              <a:t>Blades y Virtual Connect</a:t>
            </a:r>
          </a:p>
          <a:p>
            <a:pPr lvl="2">
              <a:buClr>
                <a:srgbClr val="A3A3A3"/>
              </a:buClr>
              <a:defRPr/>
            </a:pPr>
            <a:r>
              <a:rPr lang="en-US" dirty="0" err="1" smtClean="0"/>
              <a:t>Administración</a:t>
            </a:r>
            <a:r>
              <a:rPr lang="en-US" dirty="0" smtClean="0"/>
              <a:t> </a:t>
            </a:r>
            <a:r>
              <a:rPr lang="en-US" dirty="0" err="1" smtClean="0"/>
              <a:t>unificada</a:t>
            </a:r>
            <a:r>
              <a:rPr lang="en-US" dirty="0" smtClean="0"/>
              <a:t> de servers </a:t>
            </a:r>
            <a:r>
              <a:rPr lang="en-US" dirty="0" err="1" smtClean="0"/>
              <a:t>físicos</a:t>
            </a:r>
            <a:endParaRPr lang="en-US" dirty="0" smtClean="0"/>
          </a:p>
          <a:p>
            <a:pPr lvl="2">
              <a:buClr>
                <a:srgbClr val="A3A3A3"/>
              </a:buClr>
              <a:defRPr/>
            </a:pPr>
            <a:r>
              <a:rPr lang="en-US" dirty="0" err="1" smtClean="0"/>
              <a:t>Esquemas</a:t>
            </a:r>
            <a:r>
              <a:rPr lang="en-US" dirty="0" smtClean="0"/>
              <a:t> de Alta </a:t>
            </a:r>
            <a:r>
              <a:rPr lang="en-US" dirty="0" err="1" smtClean="0"/>
              <a:t>Disponibilidad</a:t>
            </a:r>
            <a:endParaRPr lang="en-US" dirty="0" smtClean="0"/>
          </a:p>
          <a:p>
            <a:pPr lvl="2">
              <a:buClr>
                <a:srgbClr val="A3A3A3"/>
              </a:buClr>
              <a:defRPr/>
            </a:pPr>
            <a:r>
              <a:rPr lang="en-US" dirty="0" smtClean="0"/>
              <a:t>Windows Server EE ROK</a:t>
            </a:r>
            <a:endParaRPr lang="en-US" dirty="0"/>
          </a:p>
          <a:p>
            <a:pPr lvl="0">
              <a:buClr>
                <a:srgbClr val="A3A3A3"/>
              </a:buClr>
              <a:defRPr/>
            </a:pPr>
            <a:r>
              <a:rPr lang="en-US" dirty="0" err="1" smtClean="0"/>
              <a:t>Integración</a:t>
            </a:r>
            <a:r>
              <a:rPr lang="en-US" dirty="0" smtClean="0"/>
              <a:t> con System Center</a:t>
            </a:r>
          </a:p>
        </p:txBody>
      </p:sp>
      <p:sp>
        <p:nvSpPr>
          <p:cNvPr id="16" name="Text Placeholder 3"/>
          <p:cNvSpPr>
            <a:spLocks noGrp="1"/>
          </p:cNvSpPr>
          <p:nvPr>
            <p:ph type="body" sz="quarter" idx="11"/>
          </p:nvPr>
        </p:nvSpPr>
        <p:spPr>
          <a:xfrm>
            <a:off x="6906828" y="2606199"/>
            <a:ext cx="4189185" cy="1137304"/>
          </a:xfrm>
        </p:spPr>
        <p:txBody>
          <a:bodyPr/>
          <a:lstStyle/>
          <a:p>
            <a:r>
              <a:rPr dirty="0" smtClean="0"/>
              <a:t>Hyper-V</a:t>
            </a:r>
            <a:r>
              <a:rPr dirty="0"/>
              <a:t> </a:t>
            </a:r>
            <a:r>
              <a:rPr dirty="0" err="1" smtClean="0"/>
              <a:t>corre</a:t>
            </a:r>
            <a:r>
              <a:rPr dirty="0" smtClean="0"/>
              <a:t> </a:t>
            </a:r>
            <a:r>
              <a:rPr dirty="0" err="1" smtClean="0"/>
              <a:t>mejor</a:t>
            </a:r>
            <a:r>
              <a:rPr dirty="0" smtClean="0"/>
              <a:t> en </a:t>
            </a:r>
            <a:r>
              <a:rPr dirty="0" err="1" smtClean="0"/>
              <a:t>ProLiants</a:t>
            </a:r>
            <a:r>
              <a:rPr dirty="0" smtClean="0"/>
              <a:t> HP.</a:t>
            </a:r>
          </a:p>
        </p:txBody>
      </p:sp>
      <p:pic>
        <p:nvPicPr>
          <p:cNvPr id="17" name="Picture 2" descr="C:\Users\rajivaru\Documents\MS_Files\WSV\BOM\Logos\WS08-HypeV_h_rgb_r.png"/>
          <p:cNvPicPr>
            <a:picLocks noChangeAspect="1" noChangeArrowheads="1"/>
          </p:cNvPicPr>
          <p:nvPr/>
        </p:nvPicPr>
        <p:blipFill>
          <a:blip r:embed="rId5" cstate="print"/>
          <a:srcRect/>
          <a:stretch>
            <a:fillRect/>
          </a:stretch>
        </p:blipFill>
        <p:spPr bwMode="auto">
          <a:xfrm>
            <a:off x="4663240" y="3273104"/>
            <a:ext cx="2817098" cy="559719"/>
          </a:xfrm>
          <a:prstGeom prst="rect">
            <a:avLst/>
          </a:prstGeom>
          <a:noFill/>
        </p:spPr>
      </p:pic>
      <p:pic>
        <p:nvPicPr>
          <p:cNvPr id="18" name="Picture 7" descr="\\eventsql\dvd\Online_ART\DVD_ART34\Logos\System Center\System Center generic brand Grid h r.png"/>
          <p:cNvPicPr>
            <a:picLocks noChangeAspect="1" noChangeArrowheads="1"/>
          </p:cNvPicPr>
          <p:nvPr/>
        </p:nvPicPr>
        <p:blipFill>
          <a:blip r:embed="rId6" cstate="print"/>
          <a:srcRect/>
          <a:stretch>
            <a:fillRect/>
          </a:stretch>
        </p:blipFill>
        <p:spPr bwMode="auto">
          <a:xfrm>
            <a:off x="5005149" y="703312"/>
            <a:ext cx="2155444" cy="492576"/>
          </a:xfrm>
          <a:prstGeom prst="rect">
            <a:avLst/>
          </a:prstGeom>
          <a:noFill/>
        </p:spPr>
      </p:pic>
    </p:spTree>
    <p:extLst>
      <p:ext uri="{BB962C8B-B14F-4D97-AF65-F5344CB8AC3E}">
        <p14:creationId xmlns="" xmlns:p14="http://schemas.microsoft.com/office/powerpoint/2010/main" val="1077186612"/>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35" presetClass="path" presetSubtype="0" accel="50000" decel="50000" fill="hold" nodeType="clickEffect">
                                  <p:stCondLst>
                                    <p:cond delay="0"/>
                                  </p:stCondLst>
                                  <p:childTnLst>
                                    <p:animMotion origin="layout" path="M 0 0 L -0.25 0 E" pathEditMode="relative" ptsTypes="">
                                      <p:cBhvr>
                                        <p:cTn id="39" dur="2000" fill="hold"/>
                                        <p:tgtEl>
                                          <p:spTgt spid="4"/>
                                        </p:tgtEl>
                                        <p:attrNameLst>
                                          <p:attrName>ppt_x</p:attrName>
                                          <p:attrName>ppt_y</p:attrName>
                                        </p:attrNameLst>
                                      </p:cBhvr>
                                    </p:animMotion>
                                  </p:childTnLst>
                                </p:cTn>
                              </p:par>
                              <p:par>
                                <p:cTn id="40" presetID="35" presetClass="path" presetSubtype="0" accel="50000" decel="50000" fill="hold" grpId="1" nodeType="withEffect">
                                  <p:stCondLst>
                                    <p:cond delay="0"/>
                                  </p:stCondLst>
                                  <p:childTnLst>
                                    <p:animMotion origin="layout" path="M 0 0 L -0.25 0 E" pathEditMode="relative" ptsTypes="">
                                      <p:cBhvr>
                                        <p:cTn id="41" dur="2000" fill="hold"/>
                                        <p:tgtEl>
                                          <p:spTgt spid="11"/>
                                        </p:tgtEl>
                                        <p:attrNameLst>
                                          <p:attrName>ppt_x</p:attrName>
                                          <p:attrName>ppt_y</p:attrName>
                                        </p:attrNameLst>
                                      </p:cBhvr>
                                    </p:animMotion>
                                  </p:childTnLst>
                                </p:cTn>
                              </p:par>
                              <p:par>
                                <p:cTn id="42" presetID="35" presetClass="path" presetSubtype="0" accel="50000" decel="50000" fill="hold" grpId="1" nodeType="withEffect">
                                  <p:stCondLst>
                                    <p:cond delay="0"/>
                                  </p:stCondLst>
                                  <p:childTnLst>
                                    <p:animMotion origin="layout" path="M 0 0 L -0.25 0 E" pathEditMode="relative" ptsTypes="">
                                      <p:cBhvr>
                                        <p:cTn id="43" dur="2000" fill="hold"/>
                                        <p:tgtEl>
                                          <p:spTgt spid="12"/>
                                        </p:tgtEl>
                                        <p:attrNameLst>
                                          <p:attrName>ppt_x</p:attrName>
                                          <p:attrName>ppt_y</p:attrName>
                                        </p:attrNameLst>
                                      </p:cBhvr>
                                    </p:animMotion>
                                  </p:childTnLst>
                                </p:cTn>
                              </p:par>
                              <p:par>
                                <p:cTn id="44" presetID="35" presetClass="path" presetSubtype="0" accel="50000" decel="50000" fill="hold" nodeType="withEffect">
                                  <p:stCondLst>
                                    <p:cond delay="0"/>
                                  </p:stCondLst>
                                  <p:childTnLst>
                                    <p:animMotion origin="layout" path="M 0 0 L -0.25 0 E" pathEditMode="relative" ptsTypes="">
                                      <p:cBhvr>
                                        <p:cTn id="45" dur="2000" fill="hold"/>
                                        <p:tgtEl>
                                          <p:spTgt spid="17"/>
                                        </p:tgtEl>
                                        <p:attrNameLst>
                                          <p:attrName>ppt_x</p:attrName>
                                          <p:attrName>ppt_y</p:attrName>
                                        </p:attrNameLst>
                                      </p:cBhvr>
                                    </p:animMotion>
                                  </p:childTnLst>
                                </p:cTn>
                              </p:par>
                              <p:par>
                                <p:cTn id="46" presetID="35" presetClass="path" presetSubtype="0" accel="50000" decel="50000" fill="hold" grpId="1" nodeType="withEffect">
                                  <p:stCondLst>
                                    <p:cond delay="0"/>
                                  </p:stCondLst>
                                  <p:childTnLst>
                                    <p:animMotion origin="layout" path="M 0 0 L -0.25 0 E" pathEditMode="relative" ptsTypes="">
                                      <p:cBhvr>
                                        <p:cTn id="47" dur="2000" fill="hold"/>
                                        <p:tgtEl>
                                          <p:spTgt spid="14"/>
                                        </p:tgtEl>
                                        <p:attrNameLst>
                                          <p:attrName>ppt_x</p:attrName>
                                          <p:attrName>ppt_y</p:attrName>
                                        </p:attrNameLst>
                                      </p:cBhvr>
                                    </p:animMotion>
                                  </p:childTnLst>
                                </p:cTn>
                              </p:par>
                              <p:par>
                                <p:cTn id="48" presetID="35" presetClass="path" presetSubtype="0" accel="50000" decel="50000" fill="hold" grpId="1" nodeType="withEffect">
                                  <p:stCondLst>
                                    <p:cond delay="0"/>
                                  </p:stCondLst>
                                  <p:childTnLst>
                                    <p:animMotion origin="layout" path="M 0 0 L -0.25 0 E" pathEditMode="relative" ptsTypes="">
                                      <p:cBhvr>
                                        <p:cTn id="49" dur="2000" fill="hold"/>
                                        <p:tgtEl>
                                          <p:spTgt spid="13"/>
                                        </p:tgtEl>
                                        <p:attrNameLst>
                                          <p:attrName>ppt_x</p:attrName>
                                          <p:attrName>ppt_y</p:attrName>
                                        </p:attrNameLst>
                                      </p:cBhvr>
                                    </p:animMotion>
                                  </p:childTnLst>
                                </p:cTn>
                              </p:par>
                              <p:par>
                                <p:cTn id="50" presetID="35" presetClass="path" presetSubtype="0" accel="50000" decel="50000" fill="hold" nodeType="withEffect">
                                  <p:stCondLst>
                                    <p:cond delay="0"/>
                                  </p:stCondLst>
                                  <p:childTnLst>
                                    <p:animMotion origin="layout" path="M 0 0 L -0.25 0 E" pathEditMode="relative" ptsTypes="">
                                      <p:cBhvr>
                                        <p:cTn id="51" dur="2000" fill="hold"/>
                                        <p:tgtEl>
                                          <p:spTgt spid="18"/>
                                        </p:tgtEl>
                                        <p:attrNameLst>
                                          <p:attrName>ppt_x</p:attrName>
                                          <p:attrName>ppt_y</p:attrName>
                                        </p:attrNameLst>
                                      </p:cBhvr>
                                    </p:animMotion>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
                                            <p:txEl>
                                              <p:pRg st="0" end="0"/>
                                            </p:txEl>
                                          </p:spTgt>
                                        </p:tgtEl>
                                        <p:attrNameLst>
                                          <p:attrName>style.visibility</p:attrName>
                                        </p:attrNameLst>
                                      </p:cBhvr>
                                      <p:to>
                                        <p:strVal val="visible"/>
                                      </p:to>
                                    </p:set>
                                    <p:animEffect transition="in" filter="fade">
                                      <p:cBhvr>
                                        <p:cTn id="56" dur="500"/>
                                        <p:tgtEl>
                                          <p:spTgt spid="15">
                                            <p:txEl>
                                              <p:pRg st="0" end="0"/>
                                            </p:txEl>
                                          </p:spTgt>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15">
                                            <p:txEl>
                                              <p:pRg st="1" end="1"/>
                                            </p:txEl>
                                          </p:spTgt>
                                        </p:tgtEl>
                                        <p:attrNameLst>
                                          <p:attrName>style.visibility</p:attrName>
                                        </p:attrNameLst>
                                      </p:cBhvr>
                                      <p:to>
                                        <p:strVal val="visible"/>
                                      </p:to>
                                    </p:set>
                                    <p:animEffect transition="in" filter="fade">
                                      <p:cBhvr>
                                        <p:cTn id="60" dur="500"/>
                                        <p:tgtEl>
                                          <p:spTgt spid="15">
                                            <p:txEl>
                                              <p:pRg st="1" end="1"/>
                                            </p:txEl>
                                          </p:spTgt>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15">
                                            <p:txEl>
                                              <p:pRg st="2" end="2"/>
                                            </p:txEl>
                                          </p:spTgt>
                                        </p:tgtEl>
                                        <p:attrNameLst>
                                          <p:attrName>style.visibility</p:attrName>
                                        </p:attrNameLst>
                                      </p:cBhvr>
                                      <p:to>
                                        <p:strVal val="visible"/>
                                      </p:to>
                                    </p:set>
                                    <p:animEffect transition="in" filter="fade">
                                      <p:cBhvr>
                                        <p:cTn id="64" dur="500"/>
                                        <p:tgtEl>
                                          <p:spTgt spid="15">
                                            <p:txEl>
                                              <p:pRg st="2" end="2"/>
                                            </p:txEl>
                                          </p:spTgt>
                                        </p:tgtEl>
                                      </p:cBhvr>
                                    </p:animEffect>
                                  </p:childTnLst>
                                </p:cTn>
                              </p:par>
                            </p:childTnLst>
                          </p:cTn>
                        </p:par>
                        <p:par>
                          <p:cTn id="65" fill="hold">
                            <p:stCondLst>
                              <p:cond delay="1500"/>
                            </p:stCondLst>
                            <p:childTnLst>
                              <p:par>
                                <p:cTn id="66" presetID="10" presetClass="entr" presetSubtype="0" fill="hold" grpId="0" nodeType="afterEffect">
                                  <p:stCondLst>
                                    <p:cond delay="0"/>
                                  </p:stCondLst>
                                  <p:childTnLst>
                                    <p:set>
                                      <p:cBhvr>
                                        <p:cTn id="67" dur="1" fill="hold">
                                          <p:stCondLst>
                                            <p:cond delay="0"/>
                                          </p:stCondLst>
                                        </p:cTn>
                                        <p:tgtEl>
                                          <p:spTgt spid="15">
                                            <p:txEl>
                                              <p:pRg st="3" end="3"/>
                                            </p:txEl>
                                          </p:spTgt>
                                        </p:tgtEl>
                                        <p:attrNameLst>
                                          <p:attrName>style.visibility</p:attrName>
                                        </p:attrNameLst>
                                      </p:cBhvr>
                                      <p:to>
                                        <p:strVal val="visible"/>
                                      </p:to>
                                    </p:set>
                                    <p:animEffect transition="in" filter="fade">
                                      <p:cBhvr>
                                        <p:cTn id="68" dur="500"/>
                                        <p:tgtEl>
                                          <p:spTgt spid="15">
                                            <p:txEl>
                                              <p:pRg st="3" end="3"/>
                                            </p:txEl>
                                          </p:spTgt>
                                        </p:tgtEl>
                                      </p:cBhvr>
                                    </p:animEffect>
                                  </p:childTnLst>
                                </p:cTn>
                              </p:par>
                            </p:childTnLst>
                          </p:cTn>
                        </p:par>
                        <p:par>
                          <p:cTn id="69" fill="hold">
                            <p:stCondLst>
                              <p:cond delay="2000"/>
                            </p:stCondLst>
                            <p:childTnLst>
                              <p:par>
                                <p:cTn id="70" presetID="10" presetClass="entr" presetSubtype="0" fill="hold" grpId="0" nodeType="afterEffect">
                                  <p:stCondLst>
                                    <p:cond delay="0"/>
                                  </p:stCondLst>
                                  <p:childTnLst>
                                    <p:set>
                                      <p:cBhvr>
                                        <p:cTn id="71" dur="1" fill="hold">
                                          <p:stCondLst>
                                            <p:cond delay="0"/>
                                          </p:stCondLst>
                                        </p:cTn>
                                        <p:tgtEl>
                                          <p:spTgt spid="15">
                                            <p:txEl>
                                              <p:pRg st="4" end="4"/>
                                            </p:txEl>
                                          </p:spTgt>
                                        </p:tgtEl>
                                        <p:attrNameLst>
                                          <p:attrName>style.visibility</p:attrName>
                                        </p:attrNameLst>
                                      </p:cBhvr>
                                      <p:to>
                                        <p:strVal val="visible"/>
                                      </p:to>
                                    </p:set>
                                    <p:animEffect transition="in" filter="fade">
                                      <p:cBhvr>
                                        <p:cTn id="72" dur="500"/>
                                        <p:tgtEl>
                                          <p:spTgt spid="15">
                                            <p:txEl>
                                              <p:pRg st="4" end="4"/>
                                            </p:txEl>
                                          </p:spTgt>
                                        </p:tgtEl>
                                      </p:cBhvr>
                                    </p:animEffect>
                                  </p:childTnLst>
                                </p:cTn>
                              </p:par>
                            </p:childTnLst>
                          </p:cTn>
                        </p:par>
                        <p:par>
                          <p:cTn id="73" fill="hold">
                            <p:stCondLst>
                              <p:cond delay="2500"/>
                            </p:stCondLst>
                            <p:childTnLst>
                              <p:par>
                                <p:cTn id="74" presetID="10" presetClass="entr" presetSubtype="0" fill="hold" grpId="0" nodeType="afterEffect">
                                  <p:stCondLst>
                                    <p:cond delay="0"/>
                                  </p:stCondLst>
                                  <p:childTnLst>
                                    <p:set>
                                      <p:cBhvr>
                                        <p:cTn id="75" dur="1" fill="hold">
                                          <p:stCondLst>
                                            <p:cond delay="0"/>
                                          </p:stCondLst>
                                        </p:cTn>
                                        <p:tgtEl>
                                          <p:spTgt spid="15">
                                            <p:txEl>
                                              <p:pRg st="5" end="5"/>
                                            </p:txEl>
                                          </p:spTgt>
                                        </p:tgtEl>
                                        <p:attrNameLst>
                                          <p:attrName>style.visibility</p:attrName>
                                        </p:attrNameLst>
                                      </p:cBhvr>
                                      <p:to>
                                        <p:strVal val="visible"/>
                                      </p:to>
                                    </p:set>
                                    <p:animEffect transition="in" filter="fade">
                                      <p:cBhvr>
                                        <p:cTn id="76" dur="500"/>
                                        <p:tgtEl>
                                          <p:spTgt spid="15">
                                            <p:txEl>
                                              <p:pRg st="5" end="5"/>
                                            </p:txEl>
                                          </p:spTgt>
                                        </p:tgtEl>
                                      </p:cBhvr>
                                    </p:animEffect>
                                  </p:childTnLst>
                                </p:cTn>
                              </p:par>
                            </p:childTnLst>
                          </p:cTn>
                        </p:par>
                        <p:par>
                          <p:cTn id="77" fill="hold">
                            <p:stCondLst>
                              <p:cond delay="3000"/>
                            </p:stCondLst>
                            <p:childTnLst>
                              <p:par>
                                <p:cTn id="78" presetID="10" presetClass="entr" presetSubtype="0" fill="hold" grpId="0" nodeType="afterEffect">
                                  <p:stCondLst>
                                    <p:cond delay="0"/>
                                  </p:stCondLst>
                                  <p:childTnLst>
                                    <p:set>
                                      <p:cBhvr>
                                        <p:cTn id="79" dur="1" fill="hold">
                                          <p:stCondLst>
                                            <p:cond delay="0"/>
                                          </p:stCondLst>
                                        </p:cTn>
                                        <p:tgtEl>
                                          <p:spTgt spid="15">
                                            <p:txEl>
                                              <p:pRg st="6" end="6"/>
                                            </p:txEl>
                                          </p:spTgt>
                                        </p:tgtEl>
                                        <p:attrNameLst>
                                          <p:attrName>style.visibility</p:attrName>
                                        </p:attrNameLst>
                                      </p:cBhvr>
                                      <p:to>
                                        <p:strVal val="visible"/>
                                      </p:to>
                                    </p:set>
                                    <p:animEffect transition="in" filter="fade">
                                      <p:cBhvr>
                                        <p:cTn id="80" dur="500"/>
                                        <p:tgtEl>
                                          <p:spTgt spid="15">
                                            <p:txEl>
                                              <p:pRg st="6" end="6"/>
                                            </p:txEl>
                                          </p:spTgt>
                                        </p:tgtEl>
                                      </p:cBhvr>
                                    </p:animEffect>
                                  </p:childTnLst>
                                </p:cTn>
                              </p:par>
                            </p:childTnLst>
                          </p:cTn>
                        </p:par>
                        <p:par>
                          <p:cTn id="81" fill="hold">
                            <p:stCondLst>
                              <p:cond delay="3500"/>
                            </p:stCondLst>
                            <p:childTnLst>
                              <p:par>
                                <p:cTn id="82" presetID="10" presetClass="entr" presetSubtype="0" fill="hold" grpId="0" nodeType="afterEffect">
                                  <p:stCondLst>
                                    <p:cond delay="0"/>
                                  </p:stCondLst>
                                  <p:childTnLst>
                                    <p:set>
                                      <p:cBhvr>
                                        <p:cTn id="83" dur="1" fill="hold">
                                          <p:stCondLst>
                                            <p:cond delay="0"/>
                                          </p:stCondLst>
                                        </p:cTn>
                                        <p:tgtEl>
                                          <p:spTgt spid="15">
                                            <p:txEl>
                                              <p:pRg st="7" end="7"/>
                                            </p:txEl>
                                          </p:spTgt>
                                        </p:tgtEl>
                                        <p:attrNameLst>
                                          <p:attrName>style.visibility</p:attrName>
                                        </p:attrNameLst>
                                      </p:cBhvr>
                                      <p:to>
                                        <p:strVal val="visible"/>
                                      </p:to>
                                    </p:set>
                                    <p:animEffect transition="in" filter="fade">
                                      <p:cBhvr>
                                        <p:cTn id="84" dur="500"/>
                                        <p:tgtEl>
                                          <p:spTgt spid="15">
                                            <p:txEl>
                                              <p:pRg st="7" end="7"/>
                                            </p:txEl>
                                          </p:spTgt>
                                        </p:tgtEl>
                                      </p:cBhvr>
                                    </p:animEffect>
                                  </p:childTnLst>
                                </p:cTn>
                              </p:par>
                            </p:childTnLst>
                          </p:cTn>
                        </p:par>
                        <p:par>
                          <p:cTn id="85" fill="hold">
                            <p:stCondLst>
                              <p:cond delay="4000"/>
                            </p:stCondLst>
                            <p:childTnLst>
                              <p:par>
                                <p:cTn id="86" presetID="10" presetClass="entr" presetSubtype="0" fill="hold" grpId="0" nodeType="afterEffect">
                                  <p:stCondLst>
                                    <p:cond delay="0"/>
                                  </p:stCondLst>
                                  <p:childTnLst>
                                    <p:set>
                                      <p:cBhvr>
                                        <p:cTn id="87" dur="1" fill="hold">
                                          <p:stCondLst>
                                            <p:cond delay="0"/>
                                          </p:stCondLst>
                                        </p:cTn>
                                        <p:tgtEl>
                                          <p:spTgt spid="15">
                                            <p:txEl>
                                              <p:pRg st="8" end="8"/>
                                            </p:txEl>
                                          </p:spTgt>
                                        </p:tgtEl>
                                        <p:attrNameLst>
                                          <p:attrName>style.visibility</p:attrName>
                                        </p:attrNameLst>
                                      </p:cBhvr>
                                      <p:to>
                                        <p:strVal val="visible"/>
                                      </p:to>
                                    </p:set>
                                    <p:animEffect transition="in" filter="fade">
                                      <p:cBhvr>
                                        <p:cTn id="88" dur="500"/>
                                        <p:tgtEl>
                                          <p:spTgt spid="15">
                                            <p:txEl>
                                              <p:pRg st="8" end="8"/>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1" nodeType="clickEffect">
                                  <p:stCondLst>
                                    <p:cond delay="0"/>
                                  </p:stCondLst>
                                  <p:childTnLst>
                                    <p:animEffect transition="out" filter="fade">
                                      <p:cBhvr>
                                        <p:cTn id="92" dur="500"/>
                                        <p:tgtEl>
                                          <p:spTgt spid="15">
                                            <p:txEl>
                                              <p:pRg st="0" end="0"/>
                                            </p:txEl>
                                          </p:spTgt>
                                        </p:tgtEl>
                                      </p:cBhvr>
                                    </p:animEffect>
                                    <p:set>
                                      <p:cBhvr>
                                        <p:cTn id="93" dur="1" fill="hold">
                                          <p:stCondLst>
                                            <p:cond delay="499"/>
                                          </p:stCondLst>
                                        </p:cTn>
                                        <p:tgtEl>
                                          <p:spTgt spid="15">
                                            <p:txEl>
                                              <p:pRg st="0" end="0"/>
                                            </p:txEl>
                                          </p:spTgt>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15">
                                            <p:txEl>
                                              <p:pRg st="1" end="1"/>
                                            </p:txEl>
                                          </p:spTgt>
                                        </p:tgtEl>
                                      </p:cBhvr>
                                    </p:animEffect>
                                    <p:set>
                                      <p:cBhvr>
                                        <p:cTn id="96" dur="1" fill="hold">
                                          <p:stCondLst>
                                            <p:cond delay="499"/>
                                          </p:stCondLst>
                                        </p:cTn>
                                        <p:tgtEl>
                                          <p:spTgt spid="15">
                                            <p:txEl>
                                              <p:pRg st="1" end="1"/>
                                            </p:txEl>
                                          </p:spTgt>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15">
                                            <p:txEl>
                                              <p:pRg st="2" end="2"/>
                                            </p:txEl>
                                          </p:spTgt>
                                        </p:tgtEl>
                                      </p:cBhvr>
                                    </p:animEffect>
                                    <p:set>
                                      <p:cBhvr>
                                        <p:cTn id="99" dur="1" fill="hold">
                                          <p:stCondLst>
                                            <p:cond delay="499"/>
                                          </p:stCondLst>
                                        </p:cTn>
                                        <p:tgtEl>
                                          <p:spTgt spid="15">
                                            <p:txEl>
                                              <p:pRg st="2" end="2"/>
                                            </p:txEl>
                                          </p:spTgt>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15">
                                            <p:txEl>
                                              <p:pRg st="3" end="3"/>
                                            </p:txEl>
                                          </p:spTgt>
                                        </p:tgtEl>
                                      </p:cBhvr>
                                    </p:animEffect>
                                    <p:set>
                                      <p:cBhvr>
                                        <p:cTn id="102" dur="1" fill="hold">
                                          <p:stCondLst>
                                            <p:cond delay="499"/>
                                          </p:stCondLst>
                                        </p:cTn>
                                        <p:tgtEl>
                                          <p:spTgt spid="15">
                                            <p:txEl>
                                              <p:pRg st="3" end="3"/>
                                            </p:txEl>
                                          </p:spTgt>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15">
                                            <p:txEl>
                                              <p:pRg st="4" end="4"/>
                                            </p:txEl>
                                          </p:spTgt>
                                        </p:tgtEl>
                                      </p:cBhvr>
                                    </p:animEffect>
                                    <p:set>
                                      <p:cBhvr>
                                        <p:cTn id="105" dur="1" fill="hold">
                                          <p:stCondLst>
                                            <p:cond delay="499"/>
                                          </p:stCondLst>
                                        </p:cTn>
                                        <p:tgtEl>
                                          <p:spTgt spid="15">
                                            <p:txEl>
                                              <p:pRg st="4" end="4"/>
                                            </p:txEl>
                                          </p:spTgt>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15">
                                            <p:txEl>
                                              <p:pRg st="5" end="5"/>
                                            </p:txEl>
                                          </p:spTgt>
                                        </p:tgtEl>
                                      </p:cBhvr>
                                    </p:animEffect>
                                    <p:set>
                                      <p:cBhvr>
                                        <p:cTn id="108" dur="1" fill="hold">
                                          <p:stCondLst>
                                            <p:cond delay="499"/>
                                          </p:stCondLst>
                                        </p:cTn>
                                        <p:tgtEl>
                                          <p:spTgt spid="15">
                                            <p:txEl>
                                              <p:pRg st="5" end="5"/>
                                            </p:txEl>
                                          </p:spTgt>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15">
                                            <p:txEl>
                                              <p:pRg st="6" end="6"/>
                                            </p:txEl>
                                          </p:spTgt>
                                        </p:tgtEl>
                                      </p:cBhvr>
                                    </p:animEffect>
                                    <p:set>
                                      <p:cBhvr>
                                        <p:cTn id="111" dur="1" fill="hold">
                                          <p:stCondLst>
                                            <p:cond delay="499"/>
                                          </p:stCondLst>
                                        </p:cTn>
                                        <p:tgtEl>
                                          <p:spTgt spid="15">
                                            <p:txEl>
                                              <p:pRg st="6" end="6"/>
                                            </p:txEl>
                                          </p:spTgt>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15">
                                            <p:txEl>
                                              <p:pRg st="7" end="7"/>
                                            </p:txEl>
                                          </p:spTgt>
                                        </p:tgtEl>
                                      </p:cBhvr>
                                    </p:animEffect>
                                    <p:set>
                                      <p:cBhvr>
                                        <p:cTn id="114" dur="1" fill="hold">
                                          <p:stCondLst>
                                            <p:cond delay="499"/>
                                          </p:stCondLst>
                                        </p:cTn>
                                        <p:tgtEl>
                                          <p:spTgt spid="15">
                                            <p:txEl>
                                              <p:pRg st="7" end="7"/>
                                            </p:txEl>
                                          </p:spTgt>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15">
                                            <p:txEl>
                                              <p:pRg st="8" end="8"/>
                                            </p:txEl>
                                          </p:spTgt>
                                        </p:tgtEl>
                                      </p:cBhvr>
                                    </p:animEffect>
                                    <p:set>
                                      <p:cBhvr>
                                        <p:cTn id="117" dur="1" fill="hold">
                                          <p:stCondLst>
                                            <p:cond delay="499"/>
                                          </p:stCondLst>
                                        </p:cTn>
                                        <p:tgtEl>
                                          <p:spTgt spid="15">
                                            <p:txEl>
                                              <p:pRg st="8" end="8"/>
                                            </p:txEl>
                                          </p:spTgt>
                                        </p:tgtEl>
                                        <p:attrNameLst>
                                          <p:attrName>style.visibility</p:attrName>
                                        </p:attrNameLst>
                                      </p:cBhvr>
                                      <p:to>
                                        <p:strVal val="hidden"/>
                                      </p:to>
                                    </p:set>
                                  </p:childTnLst>
                                </p:cTn>
                              </p:par>
                            </p:childTnLst>
                          </p:cTn>
                        </p:par>
                        <p:par>
                          <p:cTn id="118" fill="hold">
                            <p:stCondLst>
                              <p:cond delay="500"/>
                            </p:stCondLst>
                            <p:childTnLst>
                              <p:par>
                                <p:cTn id="119" presetID="10" presetClass="entr" presetSubtype="0" fill="hold" grpId="0" nodeType="afterEffect">
                                  <p:stCondLst>
                                    <p:cond delay="0"/>
                                  </p:stCondLst>
                                  <p:childTnLst>
                                    <p:set>
                                      <p:cBhvr>
                                        <p:cTn id="120" dur="1" fill="hold">
                                          <p:stCondLst>
                                            <p:cond delay="0"/>
                                          </p:stCondLst>
                                        </p:cTn>
                                        <p:tgtEl>
                                          <p:spTgt spid="16">
                                            <p:txEl>
                                              <p:pRg st="0" end="0"/>
                                            </p:txEl>
                                          </p:spTgt>
                                        </p:tgtEl>
                                        <p:attrNameLst>
                                          <p:attrName>style.visibility</p:attrName>
                                        </p:attrNameLst>
                                      </p:cBhvr>
                                      <p:to>
                                        <p:strVal val="visible"/>
                                      </p:to>
                                    </p:set>
                                    <p:animEffect transition="in" filter="fade">
                                      <p:cBhvr>
                                        <p:cTn id="121"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build="p"/>
      <p:bldP spid="15" grpId="1" build="p"/>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ight Arrow 66"/>
          <p:cNvSpPr/>
          <p:nvPr/>
        </p:nvSpPr>
        <p:spPr bwMode="auto">
          <a:xfrm rot="20641488">
            <a:off x="999901" y="2880183"/>
            <a:ext cx="10768897" cy="1622354"/>
          </a:xfrm>
          <a:prstGeom prst="rightArrow">
            <a:avLst>
              <a:gd name="adj1" fmla="val 54959"/>
              <a:gd name="adj2" fmla="val 58907"/>
            </a:avLst>
          </a:prstGeom>
          <a:solidFill>
            <a:schemeClr val="accent5"/>
          </a:solidFill>
          <a:ln>
            <a:noFill/>
            <a:headEnd type="none" w="med" len="med"/>
            <a:tailEnd type="none" w="med" len="med"/>
          </a:ln>
          <a:effectLst>
            <a:outerShdw blurRad="190500" dist="228600" dir="2700000" algn="ctr">
              <a:srgbClr val="000000">
                <a:alpha val="51000"/>
              </a:srgbClr>
            </a:outerShdw>
          </a:effectLst>
          <a:scene3d>
            <a:camera prst="orthographicFront">
              <a:rot lat="0" lon="0" rev="0"/>
            </a:camera>
            <a:lightRig rig="glow" dir="t">
              <a:rot lat="0" lon="0" rev="4800000"/>
            </a:lightRig>
          </a:scene3d>
          <a:sp3d prstMaterial="dkEdge">
            <a:bevelT w="127000" h="63500"/>
          </a:sp3d>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5" name="Rounded Rectangle 64"/>
          <p:cNvSpPr/>
          <p:nvPr/>
        </p:nvSpPr>
        <p:spPr>
          <a:xfrm>
            <a:off x="1441790" y="6139795"/>
            <a:ext cx="8991600" cy="421342"/>
          </a:xfrm>
          <a:prstGeom prst="roundRect">
            <a:avLst/>
          </a:prstGeom>
          <a:gradFill>
            <a:gsLst>
              <a:gs pos="0">
                <a:schemeClr val="bg2">
                  <a:lumMod val="75000"/>
                </a:schemeClr>
              </a:gs>
              <a:gs pos="53000">
                <a:srgbClr val="D4DEFF"/>
              </a:gs>
              <a:gs pos="83000">
                <a:srgbClr val="D4DEFF"/>
              </a:gs>
              <a:gs pos="100000">
                <a:srgbClr val="96AB94"/>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anchor="ctr"/>
          <a:lstStyle/>
          <a:p>
            <a:pPr algn="ctr">
              <a:lnSpc>
                <a:spcPct val="85000"/>
              </a:lnSpc>
              <a:defRPr/>
            </a:pPr>
            <a:endParaRPr lang="en-US" sz="2000" dirty="0">
              <a:solidFill>
                <a:prstClr val="white"/>
              </a:solidFill>
            </a:endParaRPr>
          </a:p>
        </p:txBody>
      </p:sp>
      <p:sp>
        <p:nvSpPr>
          <p:cNvPr id="2" name="Title 1"/>
          <p:cNvSpPr>
            <a:spLocks noGrp="1"/>
          </p:cNvSpPr>
          <p:nvPr>
            <p:ph type="title"/>
          </p:nvPr>
        </p:nvSpPr>
        <p:spPr>
          <a:xfrm>
            <a:off x="519112" y="246356"/>
            <a:ext cx="11149013" cy="609398"/>
          </a:xfrm>
        </p:spPr>
        <p:txBody>
          <a:bodyPr/>
          <a:lstStyle/>
          <a:p>
            <a:pPr algn="ctr"/>
            <a:r>
              <a:rPr lang="en-US" sz="4000" dirty="0" smtClean="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rPr>
              <a:t>HP Smart </a:t>
            </a:r>
            <a:r>
              <a:rPr lang="en-US" sz="4000"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rPr>
              <a:t>Bundles </a:t>
            </a:r>
            <a:r>
              <a:rPr lang="en-US" sz="4000" dirty="0" smtClean="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rPr>
              <a:t>con </a:t>
            </a:r>
            <a:r>
              <a:rPr lang="en-US" sz="4000"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rPr>
              <a:t>Hyper-V</a:t>
            </a:r>
          </a:p>
        </p:txBody>
      </p:sp>
      <p:sp>
        <p:nvSpPr>
          <p:cNvPr id="4" name="Rounded Rectangle 3"/>
          <p:cNvSpPr/>
          <p:nvPr/>
        </p:nvSpPr>
        <p:spPr>
          <a:xfrm>
            <a:off x="1441790" y="5800397"/>
            <a:ext cx="3429000" cy="268942"/>
          </a:xfrm>
          <a:prstGeom prst="roundRect">
            <a:avLst/>
          </a:prstGeom>
          <a:solidFill>
            <a:schemeClr val="accent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anchor="ctr"/>
          <a:lstStyle/>
          <a:p>
            <a:pPr algn="ctr">
              <a:lnSpc>
                <a:spcPct val="85000"/>
              </a:lnSpc>
              <a:defRPr/>
            </a:pPr>
            <a:endParaRPr lang="en-US" sz="2000" dirty="0">
              <a:solidFill>
                <a:prstClr val="white"/>
              </a:solidFill>
            </a:endParaRPr>
          </a:p>
        </p:txBody>
      </p:sp>
      <p:sp>
        <p:nvSpPr>
          <p:cNvPr id="10" name="Text Box 23"/>
          <p:cNvSpPr txBox="1">
            <a:spLocks noChangeArrowheads="1"/>
          </p:cNvSpPr>
          <p:nvPr/>
        </p:nvSpPr>
        <p:spPr bwMode="auto">
          <a:xfrm>
            <a:off x="2136728" y="6144091"/>
            <a:ext cx="7601724" cy="412750"/>
          </a:xfrm>
          <a:prstGeom prst="rect">
            <a:avLst/>
          </a:prstGeom>
          <a:noFill/>
          <a:ln w="9525">
            <a:noFill/>
            <a:miter lim="800000"/>
            <a:headEnd/>
            <a:tailEnd/>
          </a:ln>
        </p:spPr>
        <p:txBody>
          <a:bodyPr anchor="ctr"/>
          <a:lstStyle/>
          <a:p>
            <a:pPr algn="ctr">
              <a:spcBef>
                <a:spcPct val="50000"/>
              </a:spcBef>
              <a:defRPr/>
            </a:pPr>
            <a:r>
              <a:rPr lang="en-US" sz="2400" b="1" dirty="0">
                <a:solidFill>
                  <a:schemeClr val="bg2">
                    <a:lumMod val="50000"/>
                  </a:schemeClr>
                </a:solidFill>
                <a:ea typeface="+mn-ea"/>
                <a:cs typeface="+mn-cs"/>
              </a:rPr>
              <a:t>HP Smart Bundles</a:t>
            </a:r>
          </a:p>
        </p:txBody>
      </p:sp>
      <p:cxnSp>
        <p:nvCxnSpPr>
          <p:cNvPr id="11" name="Straight Connector 78"/>
          <p:cNvCxnSpPr>
            <a:cxnSpLocks noChangeShapeType="1"/>
          </p:cNvCxnSpPr>
          <p:nvPr/>
        </p:nvCxnSpPr>
        <p:spPr bwMode="auto">
          <a:xfrm rot="16200000" flipH="1">
            <a:off x="2936172" y="3981994"/>
            <a:ext cx="4038600" cy="37012"/>
          </a:xfrm>
          <a:prstGeom prst="line">
            <a:avLst/>
          </a:prstGeom>
          <a:noFill/>
          <a:ln w="28575" algn="ctr">
            <a:solidFill>
              <a:schemeClr val="tx1"/>
            </a:solidFill>
            <a:prstDash val="sysDot"/>
            <a:round/>
            <a:headEnd/>
            <a:tailEnd/>
          </a:ln>
        </p:spPr>
      </p:cxnSp>
      <p:sp>
        <p:nvSpPr>
          <p:cNvPr id="12" name="Horizontal Scroll 76"/>
          <p:cNvSpPr>
            <a:spLocks noChangeArrowheads="1"/>
          </p:cNvSpPr>
          <p:nvPr/>
        </p:nvSpPr>
        <p:spPr bwMode="auto">
          <a:xfrm>
            <a:off x="1044915" y="2516326"/>
            <a:ext cx="3749675" cy="531674"/>
          </a:xfrm>
          <a:prstGeom prst="horizontalScroll">
            <a:avLst>
              <a:gd name="adj" fmla="val 12500"/>
            </a:avLst>
          </a:prstGeom>
          <a:noFill/>
          <a:ln w="9525" algn="ctr">
            <a:noFill/>
            <a:round/>
            <a:headEnd/>
            <a:tailEnd/>
          </a:ln>
        </p:spPr>
        <p:txBody>
          <a:bodyPr>
            <a:spAutoFit/>
          </a:bodyPr>
          <a:lstStyle/>
          <a:p>
            <a:pPr algn="ctr">
              <a:spcBef>
                <a:spcPct val="50000"/>
              </a:spcBef>
              <a:defRPr/>
            </a:pPr>
            <a:r>
              <a:rPr lang="en-US" sz="2000" dirty="0" err="1" smtClean="0">
                <a:effectLst>
                  <a:outerShdw blurRad="38100" dist="38100" dir="2700000" algn="tl">
                    <a:srgbClr val="000000">
                      <a:alpha val="43137"/>
                    </a:srgbClr>
                  </a:outerShdw>
                </a:effectLst>
                <a:ea typeface="+mn-ea"/>
                <a:cs typeface="+mn-cs"/>
              </a:rPr>
              <a:t>Consolidación</a:t>
            </a:r>
            <a:r>
              <a:rPr lang="en-US" sz="2000" dirty="0" smtClean="0">
                <a:effectLst>
                  <a:outerShdw blurRad="38100" dist="38100" dir="2700000" algn="tl">
                    <a:srgbClr val="000000">
                      <a:alpha val="43137"/>
                    </a:srgbClr>
                  </a:outerShdw>
                </a:effectLst>
                <a:ea typeface="+mn-ea"/>
                <a:cs typeface="+mn-cs"/>
              </a:rPr>
              <a:t> Simple</a:t>
            </a:r>
            <a:endParaRPr lang="en-US" sz="2000" dirty="0">
              <a:effectLst>
                <a:outerShdw blurRad="38100" dist="38100" dir="2700000" algn="tl">
                  <a:srgbClr val="000000">
                    <a:alpha val="43137"/>
                  </a:srgbClr>
                </a:outerShdw>
              </a:effectLst>
              <a:ea typeface="+mn-ea"/>
              <a:cs typeface="+mn-cs"/>
            </a:endParaRPr>
          </a:p>
        </p:txBody>
      </p:sp>
      <p:grpSp>
        <p:nvGrpSpPr>
          <p:cNvPr id="5" name="Group 102"/>
          <p:cNvGrpSpPr>
            <a:grpSpLocks/>
          </p:cNvGrpSpPr>
          <p:nvPr/>
        </p:nvGrpSpPr>
        <p:grpSpPr bwMode="auto">
          <a:xfrm>
            <a:off x="7223069" y="1815306"/>
            <a:ext cx="1282700" cy="2297112"/>
            <a:chOff x="4899415" y="1860076"/>
            <a:chExt cx="1282795" cy="2298297"/>
          </a:xfrm>
        </p:grpSpPr>
        <p:sp>
          <p:nvSpPr>
            <p:cNvPr id="14" name="Rounded Rectangle 59"/>
            <p:cNvSpPr>
              <a:spLocks noChangeArrowheads="1"/>
            </p:cNvSpPr>
            <p:nvPr/>
          </p:nvSpPr>
          <p:spPr bwMode="auto">
            <a:xfrm>
              <a:off x="4899415" y="1860076"/>
              <a:ext cx="1282795" cy="289590"/>
            </a:xfrm>
            <a:prstGeom prst="roundRect">
              <a:avLst>
                <a:gd name="adj" fmla="val 16667"/>
              </a:avLst>
            </a:prstGeom>
            <a:noFill/>
            <a:ln>
              <a:noFill/>
              <a:headEnd/>
              <a:tailEnd/>
            </a:ln>
          </p:spPr>
          <p:style>
            <a:lnRef idx="1">
              <a:schemeClr val="accent4"/>
            </a:lnRef>
            <a:fillRef idx="3">
              <a:schemeClr val="accent4"/>
            </a:fillRef>
            <a:effectRef idx="2">
              <a:schemeClr val="accent4"/>
            </a:effectRef>
            <a:fontRef idx="minor">
              <a:schemeClr val="lt1"/>
            </a:fontRef>
          </p:style>
          <p:txBody>
            <a:bodyPr>
              <a:spAutoFit/>
            </a:bodyPr>
            <a:lstStyle/>
            <a:p>
              <a:pPr algn="ctr">
                <a:defRPr/>
              </a:pPr>
              <a:endParaRPr lang="en-US" sz="1100" dirty="0">
                <a:solidFill>
                  <a:prstClr val="white"/>
                </a:solidFill>
              </a:endParaRPr>
            </a:p>
          </p:txBody>
        </p:sp>
        <p:grpSp>
          <p:nvGrpSpPr>
            <p:cNvPr id="8" name="Group 79"/>
            <p:cNvGrpSpPr>
              <a:grpSpLocks/>
            </p:cNvGrpSpPr>
            <p:nvPr/>
          </p:nvGrpSpPr>
          <p:grpSpPr bwMode="auto">
            <a:xfrm>
              <a:off x="4908941" y="2390575"/>
              <a:ext cx="1263744" cy="1767798"/>
              <a:chOff x="5153814" y="2362722"/>
              <a:chExt cx="1263744" cy="1767798"/>
            </a:xfrm>
          </p:grpSpPr>
          <p:sp>
            <p:nvSpPr>
              <p:cNvPr id="16" name="Rounded Rectangle 54"/>
              <p:cNvSpPr>
                <a:spLocks noChangeArrowheads="1"/>
              </p:cNvSpPr>
              <p:nvPr/>
            </p:nvSpPr>
            <p:spPr bwMode="auto">
              <a:xfrm>
                <a:off x="5153814" y="2362722"/>
                <a:ext cx="1263744" cy="1767798"/>
              </a:xfrm>
              <a:prstGeom prst="roundRect">
                <a:avLst>
                  <a:gd name="adj" fmla="val 16667"/>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tIns="32400"/>
              <a:lstStyle/>
              <a:p>
                <a:pPr algn="ctr">
                  <a:defRPr/>
                </a:pPr>
                <a:r>
                  <a:rPr lang="en-US" sz="1400" b="1" dirty="0" smtClean="0">
                    <a:solidFill>
                      <a:schemeClr val="bg2">
                        <a:lumMod val="50000"/>
                      </a:schemeClr>
                    </a:solidFill>
                  </a:rPr>
                  <a:t>Rack </a:t>
                </a:r>
                <a:endParaRPr lang="en-US" sz="1400" b="1" dirty="0">
                  <a:solidFill>
                    <a:schemeClr val="bg2">
                      <a:lumMod val="50000"/>
                    </a:schemeClr>
                  </a:solidFill>
                </a:endParaRPr>
              </a:p>
              <a:p>
                <a:pPr algn="ctr">
                  <a:defRPr/>
                </a:pPr>
                <a:r>
                  <a:rPr lang="en-US" sz="1400" b="1" dirty="0" err="1" smtClean="0">
                    <a:solidFill>
                      <a:schemeClr val="bg2">
                        <a:lumMod val="50000"/>
                      </a:schemeClr>
                    </a:solidFill>
                  </a:rPr>
                  <a:t>Escalable</a:t>
                </a:r>
                <a:endParaRPr lang="en-US" sz="1400" b="1" dirty="0">
                  <a:solidFill>
                    <a:schemeClr val="bg2">
                      <a:lumMod val="50000"/>
                    </a:schemeClr>
                  </a:solidFill>
                </a:endParaRPr>
              </a:p>
            </p:txBody>
          </p:sp>
          <p:grpSp>
            <p:nvGrpSpPr>
              <p:cNvPr id="9" name="Group 76"/>
              <p:cNvGrpSpPr>
                <a:grpSpLocks/>
              </p:cNvGrpSpPr>
              <p:nvPr/>
            </p:nvGrpSpPr>
            <p:grpSpPr bwMode="auto">
              <a:xfrm>
                <a:off x="5236472" y="2969799"/>
                <a:ext cx="1098427" cy="1008092"/>
                <a:chOff x="5247509" y="2914935"/>
                <a:chExt cx="1098427" cy="1008092"/>
              </a:xfrm>
            </p:grpSpPr>
            <p:pic>
              <p:nvPicPr>
                <p:cNvPr id="18" name="Picture 44" descr="DL180G5 no background.png"/>
                <p:cNvPicPr>
                  <a:picLocks noChangeAspect="1"/>
                </p:cNvPicPr>
                <p:nvPr/>
              </p:nvPicPr>
              <p:blipFill>
                <a:blip r:embed="rId3" cstate="print"/>
                <a:srcRect/>
                <a:stretch>
                  <a:fillRect/>
                </a:stretch>
              </p:blipFill>
              <p:spPr bwMode="auto">
                <a:xfrm>
                  <a:off x="5248018" y="3512353"/>
                  <a:ext cx="1097408" cy="229561"/>
                </a:xfrm>
                <a:prstGeom prst="rect">
                  <a:avLst/>
                </a:prstGeom>
                <a:noFill/>
                <a:ln w="9525">
                  <a:noFill/>
                  <a:miter lim="800000"/>
                  <a:headEnd/>
                  <a:tailEnd/>
                </a:ln>
              </p:spPr>
            </p:pic>
            <p:pic>
              <p:nvPicPr>
                <p:cNvPr id="19" name="Picture 45" descr="DL180G5 no background.png"/>
                <p:cNvPicPr>
                  <a:picLocks noChangeAspect="1"/>
                </p:cNvPicPr>
                <p:nvPr/>
              </p:nvPicPr>
              <p:blipFill>
                <a:blip r:embed="rId3" cstate="print"/>
                <a:srcRect/>
                <a:stretch>
                  <a:fillRect/>
                </a:stretch>
              </p:blipFill>
              <p:spPr bwMode="auto">
                <a:xfrm>
                  <a:off x="5248018" y="3693466"/>
                  <a:ext cx="1097408" cy="229561"/>
                </a:xfrm>
                <a:prstGeom prst="rect">
                  <a:avLst/>
                </a:prstGeom>
                <a:noFill/>
                <a:ln w="9525">
                  <a:noFill/>
                  <a:miter lim="800000"/>
                  <a:headEnd/>
                  <a:tailEnd/>
                </a:ln>
              </p:spPr>
            </p:pic>
            <p:pic>
              <p:nvPicPr>
                <p:cNvPr id="20" name="Picture 46" descr="DL380G6 no background.png"/>
                <p:cNvPicPr>
                  <a:picLocks noChangeAspect="1"/>
                </p:cNvPicPr>
                <p:nvPr/>
              </p:nvPicPr>
              <p:blipFill>
                <a:blip r:embed="rId4" cstate="print"/>
                <a:srcRect/>
                <a:stretch>
                  <a:fillRect/>
                </a:stretch>
              </p:blipFill>
              <p:spPr bwMode="auto">
                <a:xfrm>
                  <a:off x="5247509" y="3194165"/>
                  <a:ext cx="1098427" cy="474683"/>
                </a:xfrm>
                <a:prstGeom prst="rect">
                  <a:avLst/>
                </a:prstGeom>
                <a:noFill/>
                <a:ln w="9525">
                  <a:noFill/>
                  <a:miter lim="800000"/>
                  <a:headEnd/>
                  <a:tailEnd/>
                </a:ln>
              </p:spPr>
            </p:pic>
            <p:pic>
              <p:nvPicPr>
                <p:cNvPr id="21" name="Picture 47" descr="DL380G6 no background.png"/>
                <p:cNvPicPr>
                  <a:picLocks noChangeAspect="1"/>
                </p:cNvPicPr>
                <p:nvPr/>
              </p:nvPicPr>
              <p:blipFill>
                <a:blip r:embed="rId4" cstate="print"/>
                <a:srcRect/>
                <a:stretch>
                  <a:fillRect/>
                </a:stretch>
              </p:blipFill>
              <p:spPr bwMode="auto">
                <a:xfrm>
                  <a:off x="5247509" y="3011385"/>
                  <a:ext cx="1098427" cy="474683"/>
                </a:xfrm>
                <a:prstGeom prst="rect">
                  <a:avLst/>
                </a:prstGeom>
                <a:noFill/>
                <a:ln w="9525">
                  <a:noFill/>
                  <a:miter lim="800000"/>
                  <a:headEnd/>
                  <a:tailEnd/>
                </a:ln>
              </p:spPr>
            </p:pic>
            <p:pic>
              <p:nvPicPr>
                <p:cNvPr id="22" name="Picture 48" descr="ProCurve 2910al-24G no background.png"/>
                <p:cNvPicPr>
                  <a:picLocks noChangeAspect="1"/>
                </p:cNvPicPr>
                <p:nvPr/>
              </p:nvPicPr>
              <p:blipFill>
                <a:blip r:embed="rId5" cstate="print"/>
                <a:srcRect/>
                <a:stretch>
                  <a:fillRect/>
                </a:stretch>
              </p:blipFill>
              <p:spPr bwMode="auto">
                <a:xfrm>
                  <a:off x="5247934" y="3014470"/>
                  <a:ext cx="1097577" cy="210349"/>
                </a:xfrm>
                <a:prstGeom prst="rect">
                  <a:avLst/>
                </a:prstGeom>
                <a:noFill/>
                <a:ln w="9525">
                  <a:noFill/>
                  <a:miter lim="800000"/>
                  <a:headEnd/>
                  <a:tailEnd/>
                </a:ln>
              </p:spPr>
            </p:pic>
            <p:pic>
              <p:nvPicPr>
                <p:cNvPr id="23" name="Picture 49" descr="ProCurve 2910al-24G no background.png"/>
                <p:cNvPicPr>
                  <a:picLocks noChangeAspect="1"/>
                </p:cNvPicPr>
                <p:nvPr/>
              </p:nvPicPr>
              <p:blipFill>
                <a:blip r:embed="rId5" cstate="print"/>
                <a:srcRect/>
                <a:stretch>
                  <a:fillRect/>
                </a:stretch>
              </p:blipFill>
              <p:spPr bwMode="auto">
                <a:xfrm>
                  <a:off x="5247934" y="2914935"/>
                  <a:ext cx="1097577" cy="210349"/>
                </a:xfrm>
                <a:prstGeom prst="rect">
                  <a:avLst/>
                </a:prstGeom>
                <a:noFill/>
                <a:ln w="9525">
                  <a:noFill/>
                  <a:miter lim="800000"/>
                  <a:headEnd/>
                  <a:tailEnd/>
                </a:ln>
              </p:spPr>
            </p:pic>
          </p:grpSp>
        </p:grpSp>
      </p:grpSp>
      <p:grpSp>
        <p:nvGrpSpPr>
          <p:cNvPr id="13" name="Group 99"/>
          <p:cNvGrpSpPr>
            <a:grpSpLocks/>
          </p:cNvGrpSpPr>
          <p:nvPr/>
        </p:nvGrpSpPr>
        <p:grpSpPr bwMode="auto">
          <a:xfrm>
            <a:off x="1441790" y="3286125"/>
            <a:ext cx="1285875" cy="2251075"/>
            <a:chOff x="263233" y="3024373"/>
            <a:chExt cx="1285875" cy="2251470"/>
          </a:xfrm>
        </p:grpSpPr>
        <p:grpSp>
          <p:nvGrpSpPr>
            <p:cNvPr id="15" name="Group 91"/>
            <p:cNvGrpSpPr>
              <a:grpSpLocks/>
            </p:cNvGrpSpPr>
            <p:nvPr/>
          </p:nvGrpSpPr>
          <p:grpSpPr bwMode="auto">
            <a:xfrm>
              <a:off x="291808" y="3556278"/>
              <a:ext cx="1228725" cy="1719565"/>
              <a:chOff x="491279" y="3708683"/>
              <a:chExt cx="1228725" cy="1719565"/>
            </a:xfrm>
          </p:grpSpPr>
          <p:sp>
            <p:nvSpPr>
              <p:cNvPr id="27" name="Rounded Rectangle 31"/>
              <p:cNvSpPr>
                <a:spLocks noChangeArrowheads="1"/>
              </p:cNvSpPr>
              <p:nvPr/>
            </p:nvSpPr>
            <p:spPr bwMode="auto">
              <a:xfrm>
                <a:off x="491279" y="3708683"/>
                <a:ext cx="1228725" cy="1719565"/>
              </a:xfrm>
              <a:prstGeom prst="roundRect">
                <a:avLst>
                  <a:gd name="adj" fmla="val 16667"/>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tIns="32400"/>
              <a:lstStyle/>
              <a:p>
                <a:pPr algn="ctr">
                  <a:defRPr/>
                </a:pPr>
                <a:r>
                  <a:rPr lang="en-US" sz="1400" b="1" dirty="0" smtClean="0">
                    <a:solidFill>
                      <a:srgbClr val="3D393B"/>
                    </a:solidFill>
                  </a:rPr>
                  <a:t>Torre</a:t>
                </a:r>
                <a:endParaRPr lang="en-US" sz="1400" b="1" dirty="0">
                  <a:solidFill>
                    <a:srgbClr val="3D393B"/>
                  </a:solidFill>
                </a:endParaRPr>
              </a:p>
            </p:txBody>
          </p:sp>
          <p:pic>
            <p:nvPicPr>
              <p:cNvPr id="28" name="Picture 40" descr="ML350G6 no background.png"/>
              <p:cNvPicPr>
                <a:picLocks noChangeAspect="1"/>
              </p:cNvPicPr>
              <p:nvPr/>
            </p:nvPicPr>
            <p:blipFill>
              <a:blip r:embed="rId6" cstate="print"/>
              <a:srcRect/>
              <a:stretch>
                <a:fillRect/>
              </a:stretch>
            </p:blipFill>
            <p:spPr bwMode="auto">
              <a:xfrm>
                <a:off x="734125" y="4087691"/>
                <a:ext cx="731972" cy="1291717"/>
              </a:xfrm>
              <a:prstGeom prst="rect">
                <a:avLst/>
              </a:prstGeom>
              <a:noFill/>
              <a:ln w="9525">
                <a:noFill/>
                <a:miter lim="800000"/>
                <a:headEnd/>
                <a:tailEnd/>
              </a:ln>
            </p:spPr>
          </p:pic>
        </p:grpSp>
        <p:sp>
          <p:nvSpPr>
            <p:cNvPr id="26" name="Rounded Rectangle 36"/>
            <p:cNvSpPr>
              <a:spLocks noChangeArrowheads="1"/>
            </p:cNvSpPr>
            <p:nvPr/>
          </p:nvSpPr>
          <p:spPr bwMode="auto">
            <a:xfrm>
              <a:off x="263233" y="3024373"/>
              <a:ext cx="1285875" cy="289492"/>
            </a:xfrm>
            <a:prstGeom prst="roundRect">
              <a:avLst>
                <a:gd name="adj" fmla="val 16667"/>
              </a:avLst>
            </a:prstGeom>
            <a:noFill/>
            <a:ln>
              <a:noFill/>
              <a:headEnd/>
              <a:tailEnd/>
            </a:ln>
          </p:spPr>
          <p:style>
            <a:lnRef idx="1">
              <a:schemeClr val="accent4"/>
            </a:lnRef>
            <a:fillRef idx="3">
              <a:schemeClr val="accent4"/>
            </a:fillRef>
            <a:effectRef idx="2">
              <a:schemeClr val="accent4"/>
            </a:effectRef>
            <a:fontRef idx="minor">
              <a:schemeClr val="lt1"/>
            </a:fontRef>
          </p:style>
          <p:txBody>
            <a:bodyPr lIns="0" rIns="0">
              <a:spAutoFit/>
            </a:bodyPr>
            <a:lstStyle/>
            <a:p>
              <a:pPr algn="ctr">
                <a:defRPr/>
              </a:pPr>
              <a:endParaRPr lang="en-US" sz="1100" dirty="0">
                <a:solidFill>
                  <a:prstClr val="white"/>
                </a:solidFill>
              </a:endParaRPr>
            </a:p>
          </p:txBody>
        </p:sp>
      </p:grpSp>
      <p:grpSp>
        <p:nvGrpSpPr>
          <p:cNvPr id="17" name="Group 100"/>
          <p:cNvGrpSpPr>
            <a:grpSpLocks/>
          </p:cNvGrpSpPr>
          <p:nvPr/>
        </p:nvGrpSpPr>
        <p:grpSpPr bwMode="auto">
          <a:xfrm>
            <a:off x="3372587" y="2810668"/>
            <a:ext cx="1279525" cy="2251075"/>
            <a:chOff x="1676399" y="2665424"/>
            <a:chExt cx="1280413" cy="2250386"/>
          </a:xfrm>
        </p:grpSpPr>
        <p:grpSp>
          <p:nvGrpSpPr>
            <p:cNvPr id="24" name="Group 90"/>
            <p:cNvGrpSpPr>
              <a:grpSpLocks/>
            </p:cNvGrpSpPr>
            <p:nvPr/>
          </p:nvGrpSpPr>
          <p:grpSpPr bwMode="auto">
            <a:xfrm>
              <a:off x="1701816" y="3195487"/>
              <a:ext cx="1229578" cy="1720323"/>
              <a:chOff x="2026333" y="3377029"/>
              <a:chExt cx="1229578" cy="1720323"/>
            </a:xfrm>
          </p:grpSpPr>
          <p:sp>
            <p:nvSpPr>
              <p:cNvPr id="32" name="Rounded Rectangle 31"/>
              <p:cNvSpPr>
                <a:spLocks noChangeArrowheads="1"/>
              </p:cNvSpPr>
              <p:nvPr/>
            </p:nvSpPr>
            <p:spPr bwMode="auto">
              <a:xfrm>
                <a:off x="2026333" y="3377029"/>
                <a:ext cx="1229578" cy="1720323"/>
              </a:xfrm>
              <a:prstGeom prst="roundRect">
                <a:avLst>
                  <a:gd name="adj" fmla="val 16667"/>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tIns="32400"/>
              <a:lstStyle/>
              <a:p>
                <a:pPr algn="ctr">
                  <a:defRPr/>
                </a:pPr>
                <a:r>
                  <a:rPr lang="en-US" sz="1400" b="1" dirty="0" smtClean="0">
                    <a:solidFill>
                      <a:srgbClr val="3D393B"/>
                    </a:solidFill>
                  </a:rPr>
                  <a:t>Rack</a:t>
                </a:r>
                <a:r>
                  <a:rPr lang="en-US" sz="1400" b="1" dirty="0">
                    <a:solidFill>
                      <a:srgbClr val="3D393B"/>
                    </a:solidFill>
                  </a:rPr>
                  <a:t> </a:t>
                </a:r>
                <a:r>
                  <a:rPr lang="en-US" sz="1400" b="1" dirty="0" smtClean="0">
                    <a:solidFill>
                      <a:srgbClr val="3D393B"/>
                    </a:solidFill>
                  </a:rPr>
                  <a:t>de</a:t>
                </a:r>
              </a:p>
              <a:p>
                <a:pPr algn="ctr">
                  <a:defRPr/>
                </a:pPr>
                <a:r>
                  <a:rPr lang="en-US" sz="1400" b="1" dirty="0" err="1" smtClean="0">
                    <a:solidFill>
                      <a:srgbClr val="3D393B"/>
                    </a:solidFill>
                  </a:rPr>
                  <a:t>Entrada</a:t>
                </a:r>
                <a:endParaRPr lang="en-US" sz="1400" b="1" dirty="0">
                  <a:solidFill>
                    <a:srgbClr val="3D393B"/>
                  </a:solidFill>
                </a:endParaRPr>
              </a:p>
            </p:txBody>
          </p:sp>
          <p:pic>
            <p:nvPicPr>
              <p:cNvPr id="33" name="Picture 63" descr="DL180G5 12LFF no background.png"/>
              <p:cNvPicPr>
                <a:picLocks noChangeAspect="1"/>
              </p:cNvPicPr>
              <p:nvPr/>
            </p:nvPicPr>
            <p:blipFill>
              <a:blip r:embed="rId7" cstate="print"/>
              <a:srcRect/>
              <a:stretch>
                <a:fillRect/>
              </a:stretch>
            </p:blipFill>
            <p:spPr bwMode="auto">
              <a:xfrm>
                <a:off x="2061304" y="4188985"/>
                <a:ext cx="1135387" cy="466928"/>
              </a:xfrm>
              <a:prstGeom prst="rect">
                <a:avLst/>
              </a:prstGeom>
              <a:noFill/>
              <a:ln w="9525">
                <a:noFill/>
                <a:miter lim="800000"/>
                <a:headEnd/>
                <a:tailEnd/>
              </a:ln>
            </p:spPr>
          </p:pic>
        </p:grpSp>
        <p:sp>
          <p:nvSpPr>
            <p:cNvPr id="31" name="Rounded Rectangle 36"/>
            <p:cNvSpPr>
              <a:spLocks noChangeArrowheads="1"/>
            </p:cNvSpPr>
            <p:nvPr/>
          </p:nvSpPr>
          <p:spPr bwMode="auto">
            <a:xfrm>
              <a:off x="1676399" y="2665424"/>
              <a:ext cx="1280413" cy="289352"/>
            </a:xfrm>
            <a:prstGeom prst="roundRect">
              <a:avLst>
                <a:gd name="adj" fmla="val 16667"/>
              </a:avLst>
            </a:prstGeom>
            <a:noFill/>
            <a:ln>
              <a:noFill/>
              <a:headEnd/>
              <a:tailEnd/>
            </a:ln>
          </p:spPr>
          <p:style>
            <a:lnRef idx="1">
              <a:schemeClr val="accent4"/>
            </a:lnRef>
            <a:fillRef idx="3">
              <a:schemeClr val="accent4"/>
            </a:fillRef>
            <a:effectRef idx="2">
              <a:schemeClr val="accent4"/>
            </a:effectRef>
            <a:fontRef idx="minor">
              <a:schemeClr val="lt1"/>
            </a:fontRef>
          </p:style>
          <p:txBody>
            <a:bodyPr lIns="0" rIns="0">
              <a:spAutoFit/>
            </a:bodyPr>
            <a:lstStyle/>
            <a:p>
              <a:pPr algn="ctr">
                <a:defRPr/>
              </a:pPr>
              <a:endParaRPr lang="en-US" sz="1100" dirty="0">
                <a:solidFill>
                  <a:prstClr val="white"/>
                </a:solidFill>
              </a:endParaRPr>
            </a:p>
          </p:txBody>
        </p:sp>
      </p:grpSp>
      <p:sp>
        <p:nvSpPr>
          <p:cNvPr id="34" name="Text Box 23"/>
          <p:cNvSpPr txBox="1">
            <a:spLocks noChangeArrowheads="1"/>
          </p:cNvSpPr>
          <p:nvPr/>
        </p:nvSpPr>
        <p:spPr bwMode="auto">
          <a:xfrm>
            <a:off x="1967252" y="5728493"/>
            <a:ext cx="2454275" cy="412750"/>
          </a:xfrm>
          <a:prstGeom prst="rect">
            <a:avLst/>
          </a:prstGeom>
          <a:noFill/>
          <a:ln w="9525">
            <a:noFill/>
            <a:miter lim="800000"/>
            <a:headEnd/>
            <a:tailEnd/>
          </a:ln>
        </p:spPr>
        <p:txBody>
          <a:bodyPr anchor="ctr"/>
          <a:lstStyle/>
          <a:p>
            <a:pPr algn="ctr">
              <a:spcBef>
                <a:spcPct val="50000"/>
              </a:spcBef>
              <a:defRPr/>
            </a:pPr>
            <a:r>
              <a:rPr lang="en-US" b="1" dirty="0" smtClean="0">
                <a:solidFill>
                  <a:prstClr val="white"/>
                </a:solidFill>
                <a:ea typeface="+mn-ea"/>
                <a:cs typeface="+mn-cs"/>
              </a:rPr>
              <a:t>Sin </a:t>
            </a:r>
            <a:r>
              <a:rPr lang="en-US" b="1" dirty="0" err="1" smtClean="0">
                <a:solidFill>
                  <a:prstClr val="white"/>
                </a:solidFill>
                <a:ea typeface="+mn-ea"/>
                <a:cs typeface="+mn-cs"/>
              </a:rPr>
              <a:t>Redundancia</a:t>
            </a:r>
            <a:endParaRPr lang="en-US" b="1" dirty="0">
              <a:solidFill>
                <a:prstClr val="white"/>
              </a:solidFill>
              <a:ea typeface="+mn-ea"/>
              <a:cs typeface="+mn-cs"/>
            </a:endParaRPr>
          </a:p>
        </p:txBody>
      </p:sp>
      <p:sp>
        <p:nvSpPr>
          <p:cNvPr id="35" name="Rounded Rectangle 34"/>
          <p:cNvSpPr/>
          <p:nvPr/>
        </p:nvSpPr>
        <p:spPr>
          <a:xfrm>
            <a:off x="5099390" y="5800397"/>
            <a:ext cx="5334000" cy="268942"/>
          </a:xfrm>
          <a:prstGeom prst="roundRect">
            <a:avLst/>
          </a:prstGeom>
          <a:solidFill>
            <a:schemeClr val="accent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anchor="ctr"/>
          <a:lstStyle/>
          <a:p>
            <a:pPr algn="ctr">
              <a:lnSpc>
                <a:spcPct val="85000"/>
              </a:lnSpc>
              <a:defRPr/>
            </a:pPr>
            <a:endParaRPr lang="en-US" sz="2000" dirty="0">
              <a:solidFill>
                <a:prstClr val="white"/>
              </a:solidFill>
            </a:endParaRPr>
          </a:p>
        </p:txBody>
      </p:sp>
      <p:sp>
        <p:nvSpPr>
          <p:cNvPr id="36" name="Text Box 23"/>
          <p:cNvSpPr txBox="1">
            <a:spLocks noChangeArrowheads="1"/>
          </p:cNvSpPr>
          <p:nvPr/>
        </p:nvSpPr>
        <p:spPr bwMode="auto">
          <a:xfrm>
            <a:off x="6501946" y="5728493"/>
            <a:ext cx="2452688" cy="412750"/>
          </a:xfrm>
          <a:prstGeom prst="rect">
            <a:avLst/>
          </a:prstGeom>
          <a:noFill/>
          <a:ln w="9525">
            <a:noFill/>
            <a:miter lim="800000"/>
            <a:headEnd/>
            <a:tailEnd/>
          </a:ln>
        </p:spPr>
        <p:txBody>
          <a:bodyPr anchor="ctr"/>
          <a:lstStyle/>
          <a:p>
            <a:pPr algn="ctr">
              <a:spcBef>
                <a:spcPct val="50000"/>
              </a:spcBef>
              <a:defRPr/>
            </a:pPr>
            <a:r>
              <a:rPr lang="en-US" b="1" dirty="0" smtClean="0">
                <a:solidFill>
                  <a:prstClr val="white"/>
                </a:solidFill>
              </a:rPr>
              <a:t>Alta </a:t>
            </a:r>
            <a:r>
              <a:rPr lang="en-US" b="1" dirty="0" err="1" smtClean="0">
                <a:solidFill>
                  <a:prstClr val="white"/>
                </a:solidFill>
              </a:rPr>
              <a:t>disponibilidad</a:t>
            </a:r>
            <a:endParaRPr lang="en-US" b="1" dirty="0">
              <a:solidFill>
                <a:prstClr val="white"/>
              </a:solidFill>
            </a:endParaRPr>
          </a:p>
        </p:txBody>
      </p:sp>
      <p:grpSp>
        <p:nvGrpSpPr>
          <p:cNvPr id="25" name="Group 70"/>
          <p:cNvGrpSpPr>
            <a:grpSpLocks/>
          </p:cNvGrpSpPr>
          <p:nvPr/>
        </p:nvGrpSpPr>
        <p:grpSpPr bwMode="auto">
          <a:xfrm>
            <a:off x="9150690" y="1295400"/>
            <a:ext cx="1282700" cy="2295525"/>
            <a:chOff x="6637319" y="1315879"/>
            <a:chExt cx="1282373" cy="2295091"/>
          </a:xfrm>
        </p:grpSpPr>
        <p:sp>
          <p:nvSpPr>
            <p:cNvPr id="39" name="Rounded Rectangle 60"/>
            <p:cNvSpPr>
              <a:spLocks noChangeArrowheads="1"/>
            </p:cNvSpPr>
            <p:nvPr/>
          </p:nvSpPr>
          <p:spPr bwMode="auto">
            <a:xfrm>
              <a:off x="6637319" y="1315879"/>
              <a:ext cx="1282373" cy="289386"/>
            </a:xfrm>
            <a:prstGeom prst="roundRect">
              <a:avLst>
                <a:gd name="adj" fmla="val 16667"/>
              </a:avLst>
            </a:prstGeom>
            <a:noFill/>
            <a:ln>
              <a:noFill/>
              <a:headEnd/>
              <a:tailEnd/>
            </a:ln>
          </p:spPr>
          <p:style>
            <a:lnRef idx="1">
              <a:schemeClr val="accent4"/>
            </a:lnRef>
            <a:fillRef idx="3">
              <a:schemeClr val="accent4"/>
            </a:fillRef>
            <a:effectRef idx="2">
              <a:schemeClr val="accent4"/>
            </a:effectRef>
            <a:fontRef idx="minor">
              <a:schemeClr val="lt1"/>
            </a:fontRef>
          </p:style>
          <p:txBody>
            <a:bodyPr>
              <a:spAutoFit/>
            </a:bodyPr>
            <a:lstStyle/>
            <a:p>
              <a:pPr algn="ctr">
                <a:defRPr/>
              </a:pPr>
              <a:endParaRPr lang="en-US" sz="1100" dirty="0">
                <a:solidFill>
                  <a:prstClr val="white"/>
                </a:solidFill>
              </a:endParaRPr>
            </a:p>
          </p:txBody>
        </p:sp>
        <p:grpSp>
          <p:nvGrpSpPr>
            <p:cNvPr id="29" name="Group 69"/>
            <p:cNvGrpSpPr>
              <a:grpSpLocks/>
            </p:cNvGrpSpPr>
            <p:nvPr/>
          </p:nvGrpSpPr>
          <p:grpSpPr bwMode="auto">
            <a:xfrm>
              <a:off x="6646842" y="1842830"/>
              <a:ext cx="1263328" cy="1768140"/>
              <a:chOff x="6646842" y="1842830"/>
              <a:chExt cx="1263328" cy="1768140"/>
            </a:xfrm>
          </p:grpSpPr>
          <p:sp>
            <p:nvSpPr>
              <p:cNvPr id="41" name="Rounded Rectangle 54"/>
              <p:cNvSpPr>
                <a:spLocks noChangeArrowheads="1"/>
              </p:cNvSpPr>
              <p:nvPr/>
            </p:nvSpPr>
            <p:spPr bwMode="auto">
              <a:xfrm>
                <a:off x="6646842" y="1842830"/>
                <a:ext cx="1263328" cy="1768140"/>
              </a:xfrm>
              <a:prstGeom prst="roundRect">
                <a:avLst>
                  <a:gd name="adj" fmla="val 16667"/>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tIns="32400"/>
              <a:lstStyle/>
              <a:p>
                <a:pPr algn="ctr">
                  <a:defRPr/>
                </a:pPr>
                <a:r>
                  <a:rPr lang="en-US" sz="1400" b="1" dirty="0" smtClean="0">
                    <a:solidFill>
                      <a:srgbClr val="3D393B"/>
                    </a:solidFill>
                  </a:rPr>
                  <a:t>Blades </a:t>
                </a:r>
                <a:r>
                  <a:rPr lang="en-US" sz="1400" b="1" dirty="0" err="1" smtClean="0">
                    <a:solidFill>
                      <a:srgbClr val="3D393B"/>
                    </a:solidFill>
                  </a:rPr>
                  <a:t>Escalables</a:t>
                </a:r>
                <a:endParaRPr lang="en-US" sz="1400" b="1" dirty="0">
                  <a:solidFill>
                    <a:srgbClr val="3D393B"/>
                  </a:solidFill>
                </a:endParaRPr>
              </a:p>
            </p:txBody>
          </p:sp>
          <p:grpSp>
            <p:nvGrpSpPr>
              <p:cNvPr id="30" name="Group 68"/>
              <p:cNvGrpSpPr>
                <a:grpSpLocks/>
              </p:cNvGrpSpPr>
              <p:nvPr/>
            </p:nvGrpSpPr>
            <p:grpSpPr bwMode="auto">
              <a:xfrm>
                <a:off x="6707981" y="2335502"/>
                <a:ext cx="1133475" cy="1216084"/>
                <a:chOff x="6731131" y="2323927"/>
                <a:chExt cx="1133475" cy="1216084"/>
              </a:xfrm>
            </p:grpSpPr>
            <p:grpSp>
              <p:nvGrpSpPr>
                <p:cNvPr id="38" name="Group 50"/>
                <p:cNvGrpSpPr>
                  <a:grpSpLocks/>
                </p:cNvGrpSpPr>
                <p:nvPr/>
              </p:nvGrpSpPr>
              <p:grpSpPr bwMode="auto">
                <a:xfrm>
                  <a:off x="6747315" y="2533036"/>
                  <a:ext cx="1115395" cy="706881"/>
                  <a:chOff x="762000" y="1014413"/>
                  <a:chExt cx="7620000" cy="4829175"/>
                </a:xfrm>
              </p:grpSpPr>
              <p:grpSp>
                <p:nvGrpSpPr>
                  <p:cNvPr id="40" name="Group 32"/>
                  <p:cNvGrpSpPr>
                    <a:grpSpLocks/>
                  </p:cNvGrpSpPr>
                  <p:nvPr/>
                </p:nvGrpSpPr>
                <p:grpSpPr bwMode="auto">
                  <a:xfrm>
                    <a:off x="762000" y="1014413"/>
                    <a:ext cx="7620000" cy="4829175"/>
                    <a:chOff x="762000" y="1014413"/>
                    <a:chExt cx="7620000" cy="4829175"/>
                  </a:xfrm>
                </p:grpSpPr>
                <p:pic>
                  <p:nvPicPr>
                    <p:cNvPr id="52" name="Picture 55" descr="c3000 with BL460cG6 no background.png"/>
                    <p:cNvPicPr>
                      <a:picLocks noChangeAspect="1"/>
                    </p:cNvPicPr>
                    <p:nvPr/>
                  </p:nvPicPr>
                  <p:blipFill>
                    <a:blip r:embed="rId8" cstate="print"/>
                    <a:srcRect/>
                    <a:stretch>
                      <a:fillRect/>
                    </a:stretch>
                  </p:blipFill>
                  <p:spPr bwMode="auto">
                    <a:xfrm>
                      <a:off x="762000" y="1014413"/>
                      <a:ext cx="7620000" cy="4829175"/>
                    </a:xfrm>
                    <a:prstGeom prst="rect">
                      <a:avLst/>
                    </a:prstGeom>
                    <a:noFill/>
                    <a:ln w="9525">
                      <a:noFill/>
                      <a:miter lim="800000"/>
                      <a:headEnd/>
                      <a:tailEnd/>
                    </a:ln>
                  </p:spPr>
                </p:pic>
                <p:pic>
                  <p:nvPicPr>
                    <p:cNvPr id="53" name="Picture 56" descr="c3000 blanks.png"/>
                    <p:cNvPicPr>
                      <a:picLocks noChangeAspect="1"/>
                    </p:cNvPicPr>
                    <p:nvPr/>
                  </p:nvPicPr>
                  <p:blipFill>
                    <a:blip r:embed="rId9" cstate="print"/>
                    <a:srcRect/>
                    <a:stretch>
                      <a:fillRect/>
                    </a:stretch>
                  </p:blipFill>
                  <p:spPr bwMode="auto">
                    <a:xfrm>
                      <a:off x="1826508" y="1619348"/>
                      <a:ext cx="5319712" cy="3106799"/>
                    </a:xfrm>
                    <a:prstGeom prst="rect">
                      <a:avLst/>
                    </a:prstGeom>
                    <a:noFill/>
                    <a:ln w="9525">
                      <a:noFill/>
                      <a:miter lim="800000"/>
                      <a:headEnd/>
                      <a:tailEnd/>
                    </a:ln>
                  </p:spPr>
                </p:pic>
                <p:pic>
                  <p:nvPicPr>
                    <p:cNvPr id="54" name="Picture 57" descr="c3000 empty no background.png"/>
                    <p:cNvPicPr>
                      <a:picLocks noChangeAspect="1"/>
                    </p:cNvPicPr>
                    <p:nvPr/>
                  </p:nvPicPr>
                  <p:blipFill>
                    <a:blip r:embed="rId10" cstate="print"/>
                    <a:srcRect/>
                    <a:stretch>
                      <a:fillRect/>
                    </a:stretch>
                  </p:blipFill>
                  <p:spPr bwMode="auto">
                    <a:xfrm>
                      <a:off x="1409701" y="4724401"/>
                      <a:ext cx="6138862" cy="419100"/>
                    </a:xfrm>
                    <a:prstGeom prst="rect">
                      <a:avLst/>
                    </a:prstGeom>
                    <a:noFill/>
                    <a:ln w="9525">
                      <a:noFill/>
                      <a:miter lim="800000"/>
                      <a:headEnd/>
                      <a:tailEnd/>
                    </a:ln>
                  </p:spPr>
                </p:pic>
              </p:grpSp>
              <p:pic>
                <p:nvPicPr>
                  <p:cNvPr id="49" name="Picture 52" descr="BL460cG6 no background.png"/>
                  <p:cNvPicPr>
                    <a:picLocks noChangeAspect="1"/>
                  </p:cNvPicPr>
                  <p:nvPr/>
                </p:nvPicPr>
                <p:blipFill>
                  <a:blip r:embed="rId11" cstate="print"/>
                  <a:srcRect/>
                  <a:stretch>
                    <a:fillRect/>
                  </a:stretch>
                </p:blipFill>
                <p:spPr bwMode="auto">
                  <a:xfrm rot="-5400000">
                    <a:off x="2662728" y="2021222"/>
                    <a:ext cx="1245115" cy="3099871"/>
                  </a:xfrm>
                  <a:prstGeom prst="rect">
                    <a:avLst/>
                  </a:prstGeom>
                  <a:noFill/>
                  <a:ln w="9525">
                    <a:noFill/>
                    <a:miter lim="800000"/>
                    <a:headEnd/>
                    <a:tailEnd/>
                  </a:ln>
                </p:spPr>
              </p:pic>
              <p:pic>
                <p:nvPicPr>
                  <p:cNvPr id="50" name="Picture 53" descr="BL460cG6 no background.png"/>
                  <p:cNvPicPr>
                    <a:picLocks noChangeAspect="1"/>
                  </p:cNvPicPr>
                  <p:nvPr/>
                </p:nvPicPr>
                <p:blipFill>
                  <a:blip r:embed="rId11" cstate="print"/>
                  <a:srcRect/>
                  <a:stretch>
                    <a:fillRect/>
                  </a:stretch>
                </p:blipFill>
                <p:spPr bwMode="auto">
                  <a:xfrm rot="-5400000">
                    <a:off x="2662728" y="2795922"/>
                    <a:ext cx="1245115" cy="3099871"/>
                  </a:xfrm>
                  <a:prstGeom prst="rect">
                    <a:avLst/>
                  </a:prstGeom>
                  <a:noFill/>
                  <a:ln w="9525">
                    <a:noFill/>
                    <a:miter lim="800000"/>
                    <a:headEnd/>
                    <a:tailEnd/>
                  </a:ln>
                </p:spPr>
              </p:pic>
              <p:pic>
                <p:nvPicPr>
                  <p:cNvPr id="51" name="Picture 54" descr="BL460cG6 no background.png"/>
                  <p:cNvPicPr>
                    <a:picLocks noChangeAspect="1"/>
                  </p:cNvPicPr>
                  <p:nvPr/>
                </p:nvPicPr>
                <p:blipFill>
                  <a:blip r:embed="rId11" cstate="print"/>
                  <a:srcRect/>
                  <a:stretch>
                    <a:fillRect/>
                  </a:stretch>
                </p:blipFill>
                <p:spPr bwMode="auto">
                  <a:xfrm rot="-5400000">
                    <a:off x="2662728" y="1246522"/>
                    <a:ext cx="1245115" cy="3099871"/>
                  </a:xfrm>
                  <a:prstGeom prst="rect">
                    <a:avLst/>
                  </a:prstGeom>
                  <a:noFill/>
                  <a:ln w="9525">
                    <a:noFill/>
                    <a:miter lim="800000"/>
                    <a:headEnd/>
                    <a:tailEnd/>
                  </a:ln>
                </p:spPr>
              </p:pic>
            </p:grpSp>
            <p:pic>
              <p:nvPicPr>
                <p:cNvPr id="44" name="Picture 59" descr="DL180G5 no background.png"/>
                <p:cNvPicPr>
                  <a:picLocks noChangeAspect="1"/>
                </p:cNvPicPr>
                <p:nvPr/>
              </p:nvPicPr>
              <p:blipFill>
                <a:blip r:embed="rId12" cstate="print"/>
                <a:srcRect/>
                <a:stretch>
                  <a:fillRect/>
                </a:stretch>
              </p:blipFill>
              <p:spPr bwMode="auto">
                <a:xfrm>
                  <a:off x="6748993" y="3130875"/>
                  <a:ext cx="1092991" cy="228161"/>
                </a:xfrm>
                <a:prstGeom prst="rect">
                  <a:avLst/>
                </a:prstGeom>
                <a:noFill/>
                <a:ln w="9525">
                  <a:noFill/>
                  <a:miter lim="800000"/>
                  <a:headEnd/>
                  <a:tailEnd/>
                </a:ln>
              </p:spPr>
            </p:pic>
            <p:pic>
              <p:nvPicPr>
                <p:cNvPr id="45" name="Picture 65" descr="DL180G5 no background.png"/>
                <p:cNvPicPr>
                  <a:picLocks noChangeAspect="1"/>
                </p:cNvPicPr>
                <p:nvPr/>
              </p:nvPicPr>
              <p:blipFill>
                <a:blip r:embed="rId12" cstate="print"/>
                <a:srcRect/>
                <a:stretch>
                  <a:fillRect/>
                </a:stretch>
              </p:blipFill>
              <p:spPr bwMode="auto">
                <a:xfrm>
                  <a:off x="6748993" y="3311850"/>
                  <a:ext cx="1092991" cy="228161"/>
                </a:xfrm>
                <a:prstGeom prst="rect">
                  <a:avLst/>
                </a:prstGeom>
                <a:noFill/>
                <a:ln w="9525">
                  <a:noFill/>
                  <a:miter lim="800000"/>
                  <a:headEnd/>
                  <a:tailEnd/>
                </a:ln>
              </p:spPr>
            </p:pic>
            <p:pic>
              <p:nvPicPr>
                <p:cNvPr id="46" name="Picture 66" descr="ProCurve 6600-24G no background.png"/>
                <p:cNvPicPr>
                  <a:picLocks noChangeAspect="1"/>
                </p:cNvPicPr>
                <p:nvPr/>
              </p:nvPicPr>
              <p:blipFill>
                <a:blip r:embed="rId13" cstate="print"/>
                <a:srcRect/>
                <a:stretch>
                  <a:fillRect/>
                </a:stretch>
              </p:blipFill>
              <p:spPr bwMode="auto">
                <a:xfrm>
                  <a:off x="6731132" y="2421560"/>
                  <a:ext cx="1133474" cy="235197"/>
                </a:xfrm>
                <a:prstGeom prst="rect">
                  <a:avLst/>
                </a:prstGeom>
                <a:noFill/>
                <a:ln w="9525">
                  <a:noFill/>
                  <a:miter lim="800000"/>
                  <a:headEnd/>
                  <a:tailEnd/>
                </a:ln>
              </p:spPr>
            </p:pic>
            <p:pic>
              <p:nvPicPr>
                <p:cNvPr id="47" name="Picture 67" descr="ProCurve 6600-24G no background.png"/>
                <p:cNvPicPr>
                  <a:picLocks noChangeAspect="1"/>
                </p:cNvPicPr>
                <p:nvPr/>
              </p:nvPicPr>
              <p:blipFill>
                <a:blip r:embed="rId13" cstate="print"/>
                <a:srcRect/>
                <a:stretch>
                  <a:fillRect/>
                </a:stretch>
              </p:blipFill>
              <p:spPr bwMode="auto">
                <a:xfrm>
                  <a:off x="6731131" y="2323927"/>
                  <a:ext cx="1133474" cy="235197"/>
                </a:xfrm>
                <a:prstGeom prst="rect">
                  <a:avLst/>
                </a:prstGeom>
                <a:noFill/>
                <a:ln w="9525">
                  <a:noFill/>
                  <a:miter lim="800000"/>
                  <a:headEnd/>
                  <a:tailEnd/>
                </a:ln>
              </p:spPr>
            </p:pic>
          </p:grpSp>
        </p:grpSp>
      </p:grpSp>
      <p:grpSp>
        <p:nvGrpSpPr>
          <p:cNvPr id="42" name="Group 73"/>
          <p:cNvGrpSpPr>
            <a:grpSpLocks/>
          </p:cNvGrpSpPr>
          <p:nvPr/>
        </p:nvGrpSpPr>
        <p:grpSpPr bwMode="auto">
          <a:xfrm>
            <a:off x="5297034" y="2336799"/>
            <a:ext cx="1281113" cy="2249488"/>
            <a:chOff x="3451045" y="2118237"/>
            <a:chExt cx="1281954" cy="2249551"/>
          </a:xfrm>
        </p:grpSpPr>
        <p:sp>
          <p:nvSpPr>
            <p:cNvPr id="56" name="Rounded Rectangle 58"/>
            <p:cNvSpPr>
              <a:spLocks noChangeArrowheads="1"/>
            </p:cNvSpPr>
            <p:nvPr/>
          </p:nvSpPr>
          <p:spPr bwMode="auto">
            <a:xfrm>
              <a:off x="3451045" y="2118237"/>
              <a:ext cx="1281954" cy="289449"/>
            </a:xfrm>
            <a:prstGeom prst="roundRect">
              <a:avLst>
                <a:gd name="adj" fmla="val 16667"/>
              </a:avLst>
            </a:prstGeom>
            <a:noFill/>
            <a:ln>
              <a:noFill/>
              <a:headEnd/>
              <a:tailEnd/>
            </a:ln>
          </p:spPr>
          <p:style>
            <a:lnRef idx="1">
              <a:schemeClr val="accent4"/>
            </a:lnRef>
            <a:fillRef idx="3">
              <a:schemeClr val="accent4"/>
            </a:fillRef>
            <a:effectRef idx="2">
              <a:schemeClr val="accent4"/>
            </a:effectRef>
            <a:fontRef idx="minor">
              <a:schemeClr val="lt1"/>
            </a:fontRef>
          </p:style>
          <p:txBody>
            <a:bodyPr>
              <a:spAutoFit/>
            </a:bodyPr>
            <a:lstStyle/>
            <a:p>
              <a:pPr algn="ctr">
                <a:defRPr/>
              </a:pPr>
              <a:endParaRPr lang="en-US" sz="1100" dirty="0">
                <a:solidFill>
                  <a:prstClr val="white"/>
                </a:solidFill>
              </a:endParaRPr>
            </a:p>
          </p:txBody>
        </p:sp>
        <p:grpSp>
          <p:nvGrpSpPr>
            <p:cNvPr id="43" name="Group 72"/>
            <p:cNvGrpSpPr>
              <a:grpSpLocks/>
            </p:cNvGrpSpPr>
            <p:nvPr/>
          </p:nvGrpSpPr>
          <p:grpSpPr bwMode="auto">
            <a:xfrm>
              <a:off x="3465342" y="2648477"/>
              <a:ext cx="1253359" cy="1719311"/>
              <a:chOff x="3465342" y="2648477"/>
              <a:chExt cx="1253359" cy="1719311"/>
            </a:xfrm>
          </p:grpSpPr>
          <p:sp>
            <p:nvSpPr>
              <p:cNvPr id="58" name="Rounded Rectangle 52"/>
              <p:cNvSpPr>
                <a:spLocks noChangeArrowheads="1"/>
              </p:cNvSpPr>
              <p:nvPr/>
            </p:nvSpPr>
            <p:spPr bwMode="auto">
              <a:xfrm>
                <a:off x="3465342" y="2648477"/>
                <a:ext cx="1253359" cy="1719311"/>
              </a:xfrm>
              <a:prstGeom prst="roundRect">
                <a:avLst>
                  <a:gd name="adj" fmla="val 16667"/>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tIns="32400"/>
              <a:lstStyle/>
              <a:p>
                <a:pPr algn="ctr">
                  <a:defRPr/>
                </a:pPr>
                <a:r>
                  <a:rPr lang="en-US" sz="1400" b="1" dirty="0" smtClean="0">
                    <a:solidFill>
                      <a:srgbClr val="3D393B"/>
                    </a:solidFill>
                  </a:rPr>
                  <a:t>Rack</a:t>
                </a:r>
              </a:p>
              <a:p>
                <a:pPr algn="ctr">
                  <a:defRPr/>
                </a:pPr>
                <a:r>
                  <a:rPr lang="en-US" sz="1400" b="1" dirty="0" err="1" smtClean="0">
                    <a:solidFill>
                      <a:srgbClr val="3D393B"/>
                    </a:solidFill>
                  </a:rPr>
                  <a:t>Intermedio</a:t>
                </a:r>
                <a:endParaRPr lang="en-US" sz="1400" b="1" dirty="0">
                  <a:solidFill>
                    <a:srgbClr val="3D393B"/>
                  </a:solidFill>
                </a:endParaRPr>
              </a:p>
            </p:txBody>
          </p:sp>
          <p:grpSp>
            <p:nvGrpSpPr>
              <p:cNvPr id="48" name="Group 71"/>
              <p:cNvGrpSpPr>
                <a:grpSpLocks/>
              </p:cNvGrpSpPr>
              <p:nvPr/>
            </p:nvGrpSpPr>
            <p:grpSpPr bwMode="auto">
              <a:xfrm>
                <a:off x="3545672" y="3312336"/>
                <a:ext cx="1145384" cy="905766"/>
                <a:chOff x="3457575" y="3178986"/>
                <a:chExt cx="1145384" cy="905766"/>
              </a:xfrm>
            </p:grpSpPr>
            <p:pic>
              <p:nvPicPr>
                <p:cNvPr id="60" name="Picture 62" descr="MSA2324 no background.png"/>
                <p:cNvPicPr>
                  <a:picLocks noChangeAspect="1"/>
                </p:cNvPicPr>
                <p:nvPr/>
              </p:nvPicPr>
              <p:blipFill>
                <a:blip r:embed="rId14" cstate="print"/>
                <a:srcRect/>
                <a:stretch>
                  <a:fillRect/>
                </a:stretch>
              </p:blipFill>
              <p:spPr bwMode="auto">
                <a:xfrm>
                  <a:off x="3467103" y="3704240"/>
                  <a:ext cx="1135856" cy="380512"/>
                </a:xfrm>
                <a:prstGeom prst="rect">
                  <a:avLst/>
                </a:prstGeom>
                <a:noFill/>
                <a:ln w="9525">
                  <a:noFill/>
                  <a:miter lim="800000"/>
                  <a:headEnd/>
                  <a:tailEnd/>
                </a:ln>
              </p:spPr>
            </p:pic>
            <p:pic>
              <p:nvPicPr>
                <p:cNvPr id="61" name="Picture 64" descr="DL380G6 no background.png"/>
                <p:cNvPicPr>
                  <a:picLocks noChangeAspect="1"/>
                </p:cNvPicPr>
                <p:nvPr/>
              </p:nvPicPr>
              <p:blipFill>
                <a:blip r:embed="rId15" cstate="print"/>
                <a:srcRect/>
                <a:stretch>
                  <a:fillRect/>
                </a:stretch>
              </p:blipFill>
              <p:spPr bwMode="auto">
                <a:xfrm>
                  <a:off x="3457575" y="3457576"/>
                  <a:ext cx="1093298" cy="471485"/>
                </a:xfrm>
                <a:prstGeom prst="rect">
                  <a:avLst/>
                </a:prstGeom>
                <a:noFill/>
                <a:ln w="9525">
                  <a:noFill/>
                  <a:miter lim="800000"/>
                  <a:headEnd/>
                  <a:tailEnd/>
                </a:ln>
              </p:spPr>
            </p:pic>
            <p:pic>
              <p:nvPicPr>
                <p:cNvPr id="62" name="Picture 68" descr="DL380G6 no background.png"/>
                <p:cNvPicPr>
                  <a:picLocks noChangeAspect="1"/>
                </p:cNvPicPr>
                <p:nvPr/>
              </p:nvPicPr>
              <p:blipFill>
                <a:blip r:embed="rId15" cstate="print"/>
                <a:srcRect/>
                <a:stretch>
                  <a:fillRect/>
                </a:stretch>
              </p:blipFill>
              <p:spPr bwMode="auto">
                <a:xfrm>
                  <a:off x="3457575" y="3276600"/>
                  <a:ext cx="1093298" cy="471485"/>
                </a:xfrm>
                <a:prstGeom prst="rect">
                  <a:avLst/>
                </a:prstGeom>
                <a:noFill/>
                <a:ln w="9525">
                  <a:noFill/>
                  <a:miter lim="800000"/>
                  <a:headEnd/>
                  <a:tailEnd/>
                </a:ln>
              </p:spPr>
            </p:pic>
            <p:pic>
              <p:nvPicPr>
                <p:cNvPr id="63" name="Picture 69" descr="ProCurve 2910al-24G no background.png"/>
                <p:cNvPicPr>
                  <a:picLocks noChangeAspect="1"/>
                </p:cNvPicPr>
                <p:nvPr/>
              </p:nvPicPr>
              <p:blipFill>
                <a:blip r:embed="rId16" cstate="print"/>
                <a:srcRect/>
                <a:stretch>
                  <a:fillRect/>
                </a:stretch>
              </p:blipFill>
              <p:spPr bwMode="auto">
                <a:xfrm>
                  <a:off x="3459959" y="3278998"/>
                  <a:ext cx="1095680" cy="209549"/>
                </a:xfrm>
                <a:prstGeom prst="rect">
                  <a:avLst/>
                </a:prstGeom>
                <a:noFill/>
                <a:ln w="9525">
                  <a:noFill/>
                  <a:miter lim="800000"/>
                  <a:headEnd/>
                  <a:tailEnd/>
                </a:ln>
              </p:spPr>
            </p:pic>
            <p:pic>
              <p:nvPicPr>
                <p:cNvPr id="64" name="Picture 70" descr="ProCurve 2910al-24G no background.png"/>
                <p:cNvPicPr>
                  <a:picLocks noChangeAspect="1"/>
                </p:cNvPicPr>
                <p:nvPr/>
              </p:nvPicPr>
              <p:blipFill>
                <a:blip r:embed="rId16" cstate="print"/>
                <a:srcRect/>
                <a:stretch>
                  <a:fillRect/>
                </a:stretch>
              </p:blipFill>
              <p:spPr bwMode="auto">
                <a:xfrm>
                  <a:off x="3459959" y="3178986"/>
                  <a:ext cx="1095680" cy="209549"/>
                </a:xfrm>
                <a:prstGeom prst="rect">
                  <a:avLst/>
                </a:prstGeom>
                <a:noFill/>
                <a:ln w="9525">
                  <a:noFill/>
                  <a:miter lim="800000"/>
                  <a:headEnd/>
                  <a:tailEnd/>
                </a:ln>
              </p:spPr>
            </p:pic>
          </p:grpSp>
        </p:grpSp>
      </p:grpSp>
      <p:sp>
        <p:nvSpPr>
          <p:cNvPr id="66" name="Horizontal Scroll 76"/>
          <p:cNvSpPr>
            <a:spLocks noChangeArrowheads="1"/>
          </p:cNvSpPr>
          <p:nvPr/>
        </p:nvSpPr>
        <p:spPr bwMode="auto">
          <a:xfrm>
            <a:off x="5309133" y="924752"/>
            <a:ext cx="4410792" cy="940653"/>
          </a:xfrm>
          <a:prstGeom prst="horizontalScroll">
            <a:avLst>
              <a:gd name="adj" fmla="val 12500"/>
            </a:avLst>
          </a:prstGeom>
          <a:noFill/>
          <a:ln w="9525" algn="ctr">
            <a:noFill/>
            <a:round/>
            <a:headEnd/>
            <a:tailEnd/>
          </a:ln>
        </p:spPr>
        <p:txBody>
          <a:bodyPr wrap="square">
            <a:spAutoFit/>
          </a:bodyPr>
          <a:lstStyle/>
          <a:p>
            <a:pPr algn="ctr">
              <a:spcBef>
                <a:spcPct val="50000"/>
              </a:spcBef>
              <a:defRPr/>
            </a:pPr>
            <a:r>
              <a:rPr lang="en-US" sz="2000" dirty="0" smtClean="0">
                <a:effectLst>
                  <a:outerShdw blurRad="38100" dist="38100" dir="2700000" algn="tl">
                    <a:srgbClr val="000000">
                      <a:alpha val="43137"/>
                    </a:srgbClr>
                  </a:outerShdw>
                </a:effectLst>
              </a:rPr>
              <a:t>Alta </a:t>
            </a:r>
            <a:r>
              <a:rPr lang="en-US" sz="2000" dirty="0" err="1" smtClean="0">
                <a:effectLst>
                  <a:outerShdw blurRad="38100" dist="38100" dir="2700000" algn="tl">
                    <a:srgbClr val="000000">
                      <a:alpha val="43137"/>
                    </a:srgbClr>
                  </a:outerShdw>
                </a:effectLst>
              </a:rPr>
              <a:t>Disponibilidad</a:t>
            </a:r>
            <a:r>
              <a:rPr lang="en-US" sz="2000" dirty="0" smtClean="0">
                <a:effectLst>
                  <a:outerShdw blurRad="38100" dist="38100" dir="2700000" algn="tl">
                    <a:srgbClr val="000000">
                      <a:alpha val="43137"/>
                    </a:srgbClr>
                  </a:outerShdw>
                </a:effectLst>
              </a:rPr>
              <a:t> (HA) para </a:t>
            </a:r>
            <a:r>
              <a:rPr lang="en-US" sz="2000" dirty="0" err="1" smtClean="0">
                <a:effectLst>
                  <a:outerShdw blurRad="38100" dist="38100" dir="2700000" algn="tl">
                    <a:srgbClr val="000000">
                      <a:alpha val="43137"/>
                    </a:srgbClr>
                  </a:outerShdw>
                </a:effectLst>
              </a:rPr>
              <a:t>cualquier</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proyecto</a:t>
            </a:r>
            <a:r>
              <a:rPr lang="en-US" sz="2000" dirty="0" smtClean="0">
                <a:effectLst>
                  <a:outerShdw blurRad="38100" dist="38100" dir="2700000" algn="tl">
                    <a:srgbClr val="000000">
                      <a:alpha val="43137"/>
                    </a:srgbClr>
                  </a:outerShdw>
                </a:effectLst>
              </a:rPr>
              <a:t> de </a:t>
            </a:r>
            <a:r>
              <a:rPr lang="en-US" sz="2000" dirty="0" err="1" smtClean="0">
                <a:effectLst>
                  <a:outerShdw blurRad="38100" dist="38100" dir="2700000" algn="tl">
                    <a:srgbClr val="000000">
                      <a:alpha val="43137"/>
                    </a:srgbClr>
                  </a:outerShdw>
                </a:effectLst>
                <a:ea typeface="+mn-ea"/>
                <a:cs typeface="+mn-cs"/>
              </a:rPr>
              <a:t>virtualización</a:t>
            </a:r>
            <a:endParaRPr lang="en-US" sz="2000" dirty="0">
              <a:effectLst>
                <a:outerShdw blurRad="38100" dist="38100" dir="2700000" algn="tl">
                  <a:srgbClr val="000000">
                    <a:alpha val="43137"/>
                  </a:srgbClr>
                </a:outerShdw>
              </a:effectLst>
              <a:ea typeface="+mn-ea"/>
              <a:cs typeface="+mn-cs"/>
            </a:endParaRPr>
          </a:p>
        </p:txBody>
      </p:sp>
    </p:spTree>
    <p:extLst>
      <p:ext uri="{BB962C8B-B14F-4D97-AF65-F5344CB8AC3E}">
        <p14:creationId xmlns="" xmlns:p14="http://schemas.microsoft.com/office/powerpoint/2010/main" val="425169604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rot="16200000">
            <a:off x="7174255" y="2385271"/>
            <a:ext cx="4603448" cy="2753771"/>
          </a:xfrm>
          <a:prstGeom prst="rect">
            <a:avLst/>
          </a:prstGeom>
          <a:gradFill flip="none" rotWithShape="1">
            <a:gsLst>
              <a:gs pos="0">
                <a:schemeClr val="tx1">
                  <a:lumMod val="75000"/>
                </a:schemeClr>
              </a:gs>
              <a:gs pos="100000">
                <a:srgbClr val="0076CE">
                  <a:alpha val="20000"/>
                </a:srgbClr>
              </a:gs>
              <a:gs pos="100000">
                <a:schemeClr val="bg1"/>
              </a:gs>
              <a:gs pos="100000">
                <a:schemeClr val="bg1"/>
              </a:gs>
            </a:gsLst>
            <a:lin ang="16200000" scaled="0"/>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rgbClr val="FFFFFF"/>
              </a:solidFill>
            </a:endParaRPr>
          </a:p>
        </p:txBody>
      </p:sp>
      <p:pic>
        <p:nvPicPr>
          <p:cNvPr id="20" name="Picture 19" descr="G9396007082008_sm.png"/>
          <p:cNvPicPr>
            <a:picLocks noChangeAspect="1"/>
          </p:cNvPicPr>
          <p:nvPr/>
        </p:nvPicPr>
        <p:blipFill>
          <a:blip r:embed="rId3" cstate="print"/>
          <a:stretch>
            <a:fillRect/>
          </a:stretch>
        </p:blipFill>
        <p:spPr>
          <a:xfrm>
            <a:off x="665537" y="3455592"/>
            <a:ext cx="1656918" cy="698500"/>
          </a:xfrm>
          <a:prstGeom prst="rect">
            <a:avLst/>
          </a:prstGeom>
          <a:noFill/>
          <a:ln w="9525">
            <a:noFill/>
            <a:miter lim="800000"/>
            <a:headEnd/>
            <a:tailEnd/>
          </a:ln>
          <a:effectLst>
            <a:outerShdw blurRad="50800" dist="38100" dir="2700000" algn="tl" rotWithShape="0">
              <a:srgbClr val="000000">
                <a:alpha val="40000"/>
              </a:srgbClr>
            </a:outerShdw>
          </a:effectLst>
        </p:spPr>
      </p:pic>
      <p:pic>
        <p:nvPicPr>
          <p:cNvPr id="22" name="Picture 21" descr="G9632004102008_sm.png"/>
          <p:cNvPicPr>
            <a:picLocks noChangeAspect="1"/>
          </p:cNvPicPr>
          <p:nvPr/>
        </p:nvPicPr>
        <p:blipFill>
          <a:blip r:embed="rId4" cstate="print"/>
          <a:stretch>
            <a:fillRect/>
          </a:stretch>
        </p:blipFill>
        <p:spPr>
          <a:xfrm>
            <a:off x="1727719" y="2614921"/>
            <a:ext cx="1483396" cy="1419225"/>
          </a:xfrm>
          <a:prstGeom prst="rect">
            <a:avLst/>
          </a:prstGeom>
          <a:noFill/>
          <a:ln w="9525">
            <a:noFill/>
            <a:miter lim="800000"/>
            <a:headEnd/>
            <a:tailEnd/>
          </a:ln>
          <a:effectLst>
            <a:outerShdw blurRad="50800" dist="38100" dir="2700000" algn="tl" rotWithShape="0">
              <a:srgbClr val="000000">
                <a:alpha val="40000"/>
              </a:srgbClr>
            </a:outerShdw>
          </a:effectLst>
        </p:spPr>
      </p:pic>
      <p:sp>
        <p:nvSpPr>
          <p:cNvPr id="18442" name="Rectangle 157"/>
          <p:cNvSpPr txBox="1">
            <a:spLocks noChangeArrowheads="1"/>
          </p:cNvSpPr>
          <p:nvPr/>
        </p:nvSpPr>
        <p:spPr bwMode="auto">
          <a:xfrm>
            <a:off x="590402" y="95249"/>
            <a:ext cx="10991104" cy="857251"/>
          </a:xfrm>
          <a:prstGeom prst="rect">
            <a:avLst/>
          </a:prstGeom>
          <a:noFill/>
          <a:ln w="9525">
            <a:noFill/>
            <a:miter lim="800000"/>
            <a:headEnd/>
            <a:tailEnd/>
          </a:ln>
        </p:spPr>
        <p:txBody>
          <a:bodyPr anchor="ctr"/>
          <a:lstStyle/>
          <a:p>
            <a:pPr algn="ctr">
              <a:lnSpc>
                <a:spcPct val="90000"/>
              </a:lnSpc>
              <a:spcBef>
                <a:spcPct val="25000"/>
              </a:spcBef>
            </a:pPr>
            <a:r>
              <a:rPr lang="en-US" sz="4000" dirty="0" err="1" smtClean="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ea typeface="+mj-ea"/>
                <a:cs typeface="Arial" pitchFamily="34" charset="0"/>
              </a:rPr>
              <a:t>Todo</a:t>
            </a:r>
            <a:r>
              <a:rPr lang="en-US" sz="4000" dirty="0" smtClean="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ea typeface="+mj-ea"/>
                <a:cs typeface="Arial" pitchFamily="34" charset="0"/>
              </a:rPr>
              <a:t> a Blades</a:t>
            </a:r>
            <a:endParaRPr lang="en-US" sz="4000"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ea typeface="+mj-ea"/>
              <a:cs typeface="Arial" pitchFamily="34" charset="0"/>
            </a:endParaRPr>
          </a:p>
        </p:txBody>
      </p:sp>
      <p:sp>
        <p:nvSpPr>
          <p:cNvPr id="7" name="Rectangle 28"/>
          <p:cNvSpPr>
            <a:spLocks noChangeArrowheads="1"/>
          </p:cNvSpPr>
          <p:nvPr/>
        </p:nvSpPr>
        <p:spPr bwMode="auto">
          <a:xfrm>
            <a:off x="-1" y="1006476"/>
            <a:ext cx="12188825" cy="369332"/>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square">
            <a:spAutoFit/>
          </a:bodyPr>
          <a:lstStyle/>
          <a:p>
            <a:pPr algn="ctr">
              <a:lnSpc>
                <a:spcPct val="90000"/>
              </a:lnSpc>
              <a:spcBef>
                <a:spcPct val="50000"/>
              </a:spcBef>
            </a:pPr>
            <a:r>
              <a:rPr lang="es-ES" sz="2000" dirty="0">
                <a:latin typeface="Futura Hv" pitchFamily="34" charset="0"/>
                <a:cs typeface="Arial" pitchFamily="34" charset="0"/>
              </a:rPr>
              <a:t>Para todas las cargas de trabajo, desde sitios de tamaño reducido hasta centros de datos </a:t>
            </a:r>
            <a:r>
              <a:rPr lang="es-ES" sz="2000" dirty="0" smtClean="0">
                <a:latin typeface="Futura Hv" pitchFamily="34" charset="0"/>
                <a:cs typeface="Arial" pitchFamily="34" charset="0"/>
              </a:rPr>
              <a:t>heterogéneos.</a:t>
            </a:r>
            <a:endParaRPr lang="en-US" sz="2000" dirty="0">
              <a:latin typeface="Futura Hv" pitchFamily="34" charset="0"/>
              <a:cs typeface="Arial" pitchFamily="34" charset="0"/>
            </a:endParaRPr>
          </a:p>
        </p:txBody>
      </p:sp>
      <p:sp>
        <p:nvSpPr>
          <p:cNvPr id="18444" name="Rectangle 6"/>
          <p:cNvSpPr>
            <a:spLocks noChangeArrowheads="1"/>
          </p:cNvSpPr>
          <p:nvPr/>
        </p:nvSpPr>
        <p:spPr bwMode="auto">
          <a:xfrm>
            <a:off x="4612393" y="4396451"/>
            <a:ext cx="2090722" cy="1615827"/>
          </a:xfrm>
          <a:prstGeom prst="rect">
            <a:avLst/>
          </a:prstGeom>
          <a:noFill/>
          <a:ln w="9525">
            <a:noFill/>
            <a:miter lim="800000"/>
            <a:headEnd/>
            <a:tailEnd/>
          </a:ln>
        </p:spPr>
        <p:txBody>
          <a:bodyPr>
            <a:spAutoFit/>
          </a:bodyPr>
          <a:lstStyle/>
          <a:p>
            <a:pPr algn="ctr">
              <a:spcBef>
                <a:spcPct val="50000"/>
              </a:spcBef>
            </a:pPr>
            <a:r>
              <a:rPr lang="en-US" dirty="0">
                <a:latin typeface="Futura Hv" pitchFamily="34" charset="0"/>
              </a:rPr>
              <a:t>c7000:</a:t>
            </a:r>
          </a:p>
          <a:p>
            <a:pPr algn="ctr">
              <a:spcBef>
                <a:spcPct val="50000"/>
              </a:spcBef>
            </a:pPr>
            <a:r>
              <a:rPr lang="es-ES" dirty="0"/>
              <a:t>Infraestructura adaptable en </a:t>
            </a:r>
            <a:br>
              <a:rPr lang="es-ES" dirty="0"/>
            </a:br>
            <a:r>
              <a:rPr lang="es-ES" dirty="0"/>
              <a:t>una caja de 17 pulgadas</a:t>
            </a:r>
            <a:endParaRPr lang="en-US" dirty="0"/>
          </a:p>
        </p:txBody>
      </p:sp>
      <p:sp>
        <p:nvSpPr>
          <p:cNvPr id="18445" name="Rectangle 6"/>
          <p:cNvSpPr>
            <a:spLocks noChangeArrowheads="1"/>
          </p:cNvSpPr>
          <p:nvPr/>
        </p:nvSpPr>
        <p:spPr bwMode="auto">
          <a:xfrm>
            <a:off x="819706" y="4368409"/>
            <a:ext cx="2522410" cy="1615827"/>
          </a:xfrm>
          <a:prstGeom prst="rect">
            <a:avLst/>
          </a:prstGeom>
          <a:noFill/>
          <a:ln w="9525">
            <a:noFill/>
            <a:miter lim="800000"/>
            <a:headEnd/>
            <a:tailEnd/>
          </a:ln>
        </p:spPr>
        <p:txBody>
          <a:bodyPr>
            <a:spAutoFit/>
          </a:bodyPr>
          <a:lstStyle/>
          <a:p>
            <a:pPr algn="ctr">
              <a:spcBef>
                <a:spcPct val="50000"/>
              </a:spcBef>
            </a:pPr>
            <a:r>
              <a:rPr lang="en-US" dirty="0">
                <a:latin typeface="+mj-lt"/>
              </a:rPr>
              <a:t>c3000:</a:t>
            </a:r>
          </a:p>
          <a:p>
            <a:pPr algn="ctr">
              <a:spcBef>
                <a:spcPct val="50000"/>
              </a:spcBef>
            </a:pPr>
            <a:r>
              <a:rPr lang="en-US" dirty="0" err="1">
                <a:latin typeface="+mj-lt"/>
              </a:rPr>
              <a:t>Infraestructura</a:t>
            </a:r>
            <a:r>
              <a:rPr lang="en-US" dirty="0">
                <a:latin typeface="+mj-lt"/>
              </a:rPr>
              <a:t> virtual para </a:t>
            </a:r>
            <a:r>
              <a:rPr lang="en-US" dirty="0" err="1">
                <a:latin typeface="+mj-lt"/>
              </a:rPr>
              <a:t>empresas</a:t>
            </a:r>
            <a:r>
              <a:rPr lang="en-US" dirty="0">
                <a:latin typeface="+mj-lt"/>
              </a:rPr>
              <a:t> </a:t>
            </a:r>
            <a:r>
              <a:rPr lang="en-US" dirty="0" err="1">
                <a:latin typeface="+mj-lt"/>
              </a:rPr>
              <a:t>pequeñas</a:t>
            </a:r>
            <a:r>
              <a:rPr lang="en-US" dirty="0">
                <a:latin typeface="+mj-lt"/>
              </a:rPr>
              <a:t> o </a:t>
            </a:r>
            <a:br>
              <a:rPr lang="en-US" dirty="0">
                <a:latin typeface="+mj-lt"/>
              </a:rPr>
            </a:br>
            <a:r>
              <a:rPr lang="en-US" dirty="0">
                <a:latin typeface="+mj-lt"/>
              </a:rPr>
              <a:t> locales </a:t>
            </a:r>
            <a:r>
              <a:rPr lang="en-US" dirty="0" err="1">
                <a:latin typeface="+mj-lt"/>
              </a:rPr>
              <a:t>remotos</a:t>
            </a:r>
            <a:endParaRPr lang="en-US" dirty="0">
              <a:latin typeface="+mj-lt"/>
            </a:endParaRPr>
          </a:p>
        </p:txBody>
      </p:sp>
      <p:sp>
        <p:nvSpPr>
          <p:cNvPr id="18447" name="Rectangle 6"/>
          <p:cNvSpPr>
            <a:spLocks noChangeArrowheads="1"/>
          </p:cNvSpPr>
          <p:nvPr/>
        </p:nvSpPr>
        <p:spPr bwMode="auto">
          <a:xfrm>
            <a:off x="8184442" y="4462178"/>
            <a:ext cx="2583776" cy="1615827"/>
          </a:xfrm>
          <a:prstGeom prst="rect">
            <a:avLst/>
          </a:prstGeom>
          <a:noFill/>
          <a:ln w="9525">
            <a:noFill/>
            <a:miter lim="800000"/>
            <a:headEnd/>
            <a:tailEnd/>
          </a:ln>
        </p:spPr>
        <p:txBody>
          <a:bodyPr>
            <a:spAutoFit/>
          </a:bodyPr>
          <a:lstStyle/>
          <a:p>
            <a:pPr algn="ctr">
              <a:spcBef>
                <a:spcPct val="50000"/>
              </a:spcBef>
            </a:pPr>
            <a:r>
              <a:rPr lang="en-US" dirty="0" err="1">
                <a:latin typeface="Futura Hv" pitchFamily="34" charset="0"/>
              </a:rPr>
              <a:t>BladeSystem</a:t>
            </a:r>
            <a:r>
              <a:rPr lang="en-US" dirty="0">
                <a:latin typeface="Futura Hv" pitchFamily="34" charset="0"/>
              </a:rPr>
              <a:t> Matrix:</a:t>
            </a:r>
          </a:p>
          <a:p>
            <a:pPr algn="ctr">
              <a:spcBef>
                <a:spcPct val="50000"/>
              </a:spcBef>
            </a:pPr>
            <a:r>
              <a:rPr lang="en-US" dirty="0">
                <a:latin typeface="Futura Hv" pitchFamily="34" charset="0"/>
              </a:rPr>
              <a:t>La </a:t>
            </a:r>
            <a:r>
              <a:rPr lang="en-US" dirty="0" err="1">
                <a:latin typeface="Futura Hv" pitchFamily="34" charset="0"/>
              </a:rPr>
              <a:t>plataforma</a:t>
            </a:r>
            <a:r>
              <a:rPr lang="en-US" dirty="0">
                <a:latin typeface="Futura Hv" pitchFamily="34" charset="0"/>
              </a:rPr>
              <a:t> </a:t>
            </a:r>
            <a:r>
              <a:rPr lang="en-US" dirty="0" err="1">
                <a:latin typeface="Futura Hv" pitchFamily="34" charset="0"/>
              </a:rPr>
              <a:t>convergente</a:t>
            </a:r>
            <a:r>
              <a:rPr lang="en-US" dirty="0">
                <a:latin typeface="Futura Hv" pitchFamily="34" charset="0"/>
              </a:rPr>
              <a:t> </a:t>
            </a:r>
            <a:r>
              <a:rPr lang="en-US" dirty="0" err="1">
                <a:latin typeface="Futura Hv" pitchFamily="34" charset="0"/>
              </a:rPr>
              <a:t>que</a:t>
            </a:r>
            <a:r>
              <a:rPr lang="en-US" dirty="0">
                <a:latin typeface="Futura Hv" pitchFamily="34" charset="0"/>
              </a:rPr>
              <a:t> </a:t>
            </a:r>
            <a:r>
              <a:rPr lang="en-US" dirty="0" err="1">
                <a:latin typeface="Futura Hv" pitchFamily="34" charset="0"/>
              </a:rPr>
              <a:t>permite</a:t>
            </a:r>
            <a:r>
              <a:rPr lang="en-US" dirty="0">
                <a:latin typeface="Futura Hv" pitchFamily="34" charset="0"/>
              </a:rPr>
              <a:t> </a:t>
            </a:r>
            <a:r>
              <a:rPr lang="en-US" dirty="0" err="1">
                <a:latin typeface="Futura Hv" pitchFamily="34" charset="0"/>
              </a:rPr>
              <a:t>servicios</a:t>
            </a:r>
            <a:r>
              <a:rPr lang="en-US" dirty="0">
                <a:latin typeface="Futura Hv" pitchFamily="34" charset="0"/>
              </a:rPr>
              <a:t> </a:t>
            </a:r>
            <a:r>
              <a:rPr lang="en-US" dirty="0" err="1">
                <a:latin typeface="Futura Hv" pitchFamily="34" charset="0"/>
              </a:rPr>
              <a:t>compartidos</a:t>
            </a:r>
            <a:endParaRPr lang="en-US" dirty="0">
              <a:latin typeface="Futura Hv" pitchFamily="34" charset="0"/>
            </a:endParaRPr>
          </a:p>
        </p:txBody>
      </p:sp>
      <p:cxnSp>
        <p:nvCxnSpPr>
          <p:cNvPr id="42" name="Straight Arrow Connector 25"/>
          <p:cNvCxnSpPr>
            <a:cxnSpLocks noChangeShapeType="1"/>
          </p:cNvCxnSpPr>
          <p:nvPr/>
        </p:nvCxnSpPr>
        <p:spPr bwMode="auto">
          <a:xfrm rot="5400000" flipH="1" flipV="1">
            <a:off x="1567122" y="3910786"/>
            <a:ext cx="4572485" cy="2117"/>
          </a:xfrm>
          <a:prstGeom prst="straightConnector1">
            <a:avLst/>
          </a:prstGeom>
          <a:noFill/>
          <a:ln w="6350" cap="flat" cmpd="sng" algn="ctr">
            <a:gradFill flip="none" rotWithShape="1">
              <a:gsLst>
                <a:gs pos="100000">
                  <a:schemeClr val="bg1"/>
                </a:gs>
                <a:gs pos="0">
                  <a:schemeClr val="bg1"/>
                </a:gs>
                <a:gs pos="25000">
                  <a:schemeClr val="accent1">
                    <a:lumMod val="40000"/>
                    <a:lumOff val="60000"/>
                  </a:schemeClr>
                </a:gs>
                <a:gs pos="75000">
                  <a:schemeClr val="accent1">
                    <a:lumMod val="40000"/>
                    <a:lumOff val="60000"/>
                  </a:schemeClr>
                </a:gs>
              </a:gsLst>
              <a:lin ang="0" scaled="1"/>
              <a:tileRect/>
            </a:gradFill>
            <a:prstDash val="solid"/>
            <a:round/>
            <a:headEnd type="none" w="med" len="med"/>
            <a:tailEnd type="none" w="med" len="lg"/>
          </a:ln>
        </p:spPr>
      </p:cxnSp>
      <p:pic>
        <p:nvPicPr>
          <p:cNvPr id="19" name="Picture 18" descr="G7068008072007_sm.png"/>
          <p:cNvPicPr>
            <a:picLocks noChangeAspect="1"/>
          </p:cNvPicPr>
          <p:nvPr/>
        </p:nvPicPr>
        <p:blipFill>
          <a:blip r:embed="rId5" cstate="print"/>
          <a:stretch>
            <a:fillRect/>
          </a:stretch>
        </p:blipFill>
        <p:spPr>
          <a:xfrm>
            <a:off x="4728668" y="2966642"/>
            <a:ext cx="1915084" cy="1187450"/>
          </a:xfrm>
          <a:prstGeom prst="rect">
            <a:avLst/>
          </a:prstGeom>
          <a:noFill/>
          <a:ln w="9525">
            <a:noFill/>
            <a:miter lim="800000"/>
            <a:headEnd/>
            <a:tailEnd/>
          </a:ln>
          <a:effectLst>
            <a:outerShdw blurRad="50800" dist="38100" dir="2700000" algn="tl" rotWithShape="0">
              <a:srgbClr val="000000">
                <a:alpha val="40000"/>
              </a:srgbClr>
            </a:outerShdw>
          </a:effectLst>
        </p:spPr>
      </p:pic>
      <p:pic>
        <p:nvPicPr>
          <p:cNvPr id="21" name="Picture 20" descr="G10418004042009_sm.png"/>
          <p:cNvPicPr>
            <a:picLocks noChangeAspect="1"/>
          </p:cNvPicPr>
          <p:nvPr/>
        </p:nvPicPr>
        <p:blipFill>
          <a:blip r:embed="rId6" cstate="print"/>
          <a:stretch>
            <a:fillRect/>
          </a:stretch>
        </p:blipFill>
        <p:spPr>
          <a:xfrm>
            <a:off x="8720711" y="1705159"/>
            <a:ext cx="1510538" cy="2634188"/>
          </a:xfrm>
          <a:prstGeom prst="rect">
            <a:avLst/>
          </a:prstGeom>
          <a:effectLst>
            <a:glow rad="177800">
              <a:schemeClr val="bg1"/>
            </a:glow>
          </a:effectLst>
        </p:spPr>
      </p:pic>
      <p:cxnSp>
        <p:nvCxnSpPr>
          <p:cNvPr id="29" name="Straight Arrow Connector 25"/>
          <p:cNvCxnSpPr>
            <a:cxnSpLocks noChangeShapeType="1"/>
          </p:cNvCxnSpPr>
          <p:nvPr/>
        </p:nvCxnSpPr>
        <p:spPr bwMode="auto">
          <a:xfrm rot="5400000" flipH="1" flipV="1">
            <a:off x="5042401" y="3954004"/>
            <a:ext cx="4572485" cy="2117"/>
          </a:xfrm>
          <a:prstGeom prst="straightConnector1">
            <a:avLst/>
          </a:prstGeom>
          <a:noFill/>
          <a:ln w="6350" cap="flat" cmpd="sng" algn="ctr">
            <a:gradFill flip="none" rotWithShape="1">
              <a:gsLst>
                <a:gs pos="100000">
                  <a:schemeClr val="bg1"/>
                </a:gs>
                <a:gs pos="0">
                  <a:schemeClr val="bg1"/>
                </a:gs>
                <a:gs pos="25000">
                  <a:schemeClr val="accent1">
                    <a:lumMod val="40000"/>
                    <a:lumOff val="60000"/>
                  </a:schemeClr>
                </a:gs>
                <a:gs pos="75000">
                  <a:schemeClr val="accent1">
                    <a:lumMod val="40000"/>
                    <a:lumOff val="60000"/>
                  </a:schemeClr>
                </a:gs>
              </a:gsLst>
              <a:lin ang="0" scaled="1"/>
              <a:tileRect/>
            </a:gradFill>
            <a:prstDash val="solid"/>
            <a:round/>
            <a:headEnd type="none" w="med" len="med"/>
            <a:tailEnd type="none" w="med" len="lg"/>
          </a:ln>
        </p:spPr>
      </p:cxnSp>
    </p:spTree>
    <p:extLst>
      <p:ext uri="{BB962C8B-B14F-4D97-AF65-F5344CB8AC3E}">
        <p14:creationId xmlns="" xmlns:p14="http://schemas.microsoft.com/office/powerpoint/2010/main" val="1519839213"/>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25"/>
          <p:cNvCxnSpPr>
            <a:cxnSpLocks noChangeShapeType="1"/>
          </p:cNvCxnSpPr>
          <p:nvPr/>
        </p:nvCxnSpPr>
        <p:spPr bwMode="auto">
          <a:xfrm flipV="1">
            <a:off x="698585" y="3207265"/>
            <a:ext cx="7085764" cy="2"/>
          </a:xfrm>
          <a:prstGeom prst="straightConnector1">
            <a:avLst/>
          </a:prstGeom>
          <a:noFill/>
          <a:ln w="6350" cap="flat" cmpd="sng" algn="ctr">
            <a:gradFill flip="none" rotWithShape="1">
              <a:gsLst>
                <a:gs pos="100000">
                  <a:schemeClr val="bg1"/>
                </a:gs>
                <a:gs pos="0">
                  <a:schemeClr val="accent1">
                    <a:lumMod val="40000"/>
                    <a:lumOff val="60000"/>
                  </a:schemeClr>
                </a:gs>
                <a:gs pos="80000">
                  <a:schemeClr val="accent1">
                    <a:lumMod val="40000"/>
                    <a:lumOff val="60000"/>
                    <a:alpha val="30000"/>
                  </a:schemeClr>
                </a:gs>
              </a:gsLst>
              <a:lin ang="0" scaled="1"/>
              <a:tileRect/>
            </a:gradFill>
            <a:prstDash val="solid"/>
            <a:round/>
            <a:headEnd type="none" w="med" len="med"/>
            <a:tailEnd type="none" w="med" len="lg"/>
          </a:ln>
        </p:spPr>
      </p:cxnSp>
      <p:cxnSp>
        <p:nvCxnSpPr>
          <p:cNvPr id="9" name="Straight Arrow Connector 25"/>
          <p:cNvCxnSpPr>
            <a:cxnSpLocks noChangeShapeType="1"/>
          </p:cNvCxnSpPr>
          <p:nvPr/>
        </p:nvCxnSpPr>
        <p:spPr bwMode="auto">
          <a:xfrm>
            <a:off x="713633" y="4696846"/>
            <a:ext cx="7085764" cy="1588"/>
          </a:xfrm>
          <a:prstGeom prst="straightConnector1">
            <a:avLst/>
          </a:prstGeom>
          <a:noFill/>
          <a:ln w="6350" cap="flat" cmpd="sng" algn="ctr">
            <a:gradFill flip="none" rotWithShape="1">
              <a:gsLst>
                <a:gs pos="100000">
                  <a:schemeClr val="bg1"/>
                </a:gs>
                <a:gs pos="0">
                  <a:schemeClr val="accent1">
                    <a:lumMod val="40000"/>
                    <a:lumOff val="60000"/>
                  </a:schemeClr>
                </a:gs>
                <a:gs pos="80000">
                  <a:schemeClr val="accent1">
                    <a:lumMod val="40000"/>
                    <a:lumOff val="60000"/>
                    <a:alpha val="30000"/>
                  </a:schemeClr>
                </a:gs>
              </a:gsLst>
              <a:lin ang="0" scaled="1"/>
              <a:tileRect/>
            </a:gradFill>
            <a:prstDash val="solid"/>
            <a:round/>
            <a:headEnd type="none" w="med" len="med"/>
            <a:tailEnd type="none" w="med" len="lg"/>
          </a:ln>
        </p:spPr>
      </p:cxnSp>
      <p:pic>
        <p:nvPicPr>
          <p:cNvPr id="34" name="Picture 33" descr="G10418004042009.png"/>
          <p:cNvPicPr>
            <a:picLocks noChangeAspect="1"/>
          </p:cNvPicPr>
          <p:nvPr/>
        </p:nvPicPr>
        <p:blipFill>
          <a:blip r:embed="rId3" cstate="print"/>
          <a:srcRect/>
          <a:stretch>
            <a:fillRect/>
          </a:stretch>
        </p:blipFill>
        <p:spPr bwMode="auto">
          <a:xfrm>
            <a:off x="7883790" y="776995"/>
            <a:ext cx="3043400" cy="5300618"/>
          </a:xfrm>
          <a:prstGeom prst="rect">
            <a:avLst/>
          </a:prstGeom>
          <a:noFill/>
          <a:ln w="9525">
            <a:noFill/>
            <a:miter lim="800000"/>
            <a:headEnd/>
            <a:tailEnd/>
          </a:ln>
          <a:effectLst>
            <a:outerShdw blurRad="76200" dist="50800" dir="5400000" algn="tl" rotWithShape="0">
              <a:srgbClr val="000000">
                <a:alpha val="40000"/>
              </a:srgbClr>
            </a:outerShdw>
          </a:effectLst>
        </p:spPr>
      </p:pic>
      <p:sp>
        <p:nvSpPr>
          <p:cNvPr id="8197" name="Content Placeholder 9"/>
          <p:cNvSpPr>
            <a:spLocks/>
          </p:cNvSpPr>
          <p:nvPr/>
        </p:nvSpPr>
        <p:spPr bwMode="auto">
          <a:xfrm>
            <a:off x="624255" y="1633538"/>
            <a:ext cx="5738905" cy="4525962"/>
          </a:xfrm>
          <a:prstGeom prst="rect">
            <a:avLst/>
          </a:prstGeom>
          <a:noFill/>
          <a:ln w="9525">
            <a:noFill/>
            <a:miter lim="800000"/>
            <a:headEnd/>
            <a:tailEnd/>
          </a:ln>
        </p:spPr>
        <p:txBody>
          <a:bodyPr/>
          <a:lstStyle/>
          <a:p>
            <a:pPr indent="1588" eaLnBrk="0" hangingPunct="0">
              <a:lnSpc>
                <a:spcPts val="2200"/>
              </a:lnSpc>
              <a:spcBef>
                <a:spcPts val="800"/>
              </a:spcBef>
              <a:buClr>
                <a:srgbClr val="ABA69F"/>
              </a:buClr>
              <a:buSzPct val="80000"/>
            </a:pPr>
            <a:r>
              <a:rPr lang="es-ES" sz="1800" dirty="0">
                <a:latin typeface="Futura Hv" pitchFamily="34" charset="0"/>
              </a:rPr>
              <a:t>Adaptarse de forma instantánea a las necesidades de la empresa dinámica</a:t>
            </a:r>
          </a:p>
          <a:p>
            <a:pPr marL="174625" lvl="1" indent="-174625" eaLnBrk="0" hangingPunct="0">
              <a:lnSpc>
                <a:spcPts val="2200"/>
              </a:lnSpc>
              <a:spcBef>
                <a:spcPts val="400"/>
              </a:spcBef>
              <a:spcAft>
                <a:spcPts val="800"/>
              </a:spcAft>
              <a:buClr>
                <a:schemeClr val="tx1"/>
              </a:buClr>
              <a:buSzPct val="80000"/>
              <a:buFont typeface="Futura Bk" pitchFamily="34" charset="0"/>
              <a:buChar char="•"/>
            </a:pPr>
            <a:r>
              <a:rPr lang="es-ES" sz="1800" i="1" dirty="0"/>
              <a:t>Abastecer y modificar una infraestructura en cuestión de minutos, no de </a:t>
            </a:r>
            <a:r>
              <a:rPr lang="es-ES" sz="1800" i="1" dirty="0" smtClean="0"/>
              <a:t>meses</a:t>
            </a:r>
          </a:p>
          <a:p>
            <a:pPr marL="174625" lvl="1" indent="-174625" eaLnBrk="0" hangingPunct="0">
              <a:lnSpc>
                <a:spcPts val="2200"/>
              </a:lnSpc>
              <a:spcBef>
                <a:spcPts val="400"/>
              </a:spcBef>
              <a:spcAft>
                <a:spcPts val="800"/>
              </a:spcAft>
              <a:buClr>
                <a:srgbClr val="004070"/>
              </a:buClr>
              <a:buSzPct val="80000"/>
              <a:buFont typeface="Futura Bk" pitchFamily="34" charset="0"/>
              <a:buChar char="•"/>
            </a:pPr>
            <a:endParaRPr lang="es-ES" sz="1800" dirty="0"/>
          </a:p>
          <a:p>
            <a:pPr indent="1588" eaLnBrk="0" hangingPunct="0">
              <a:lnSpc>
                <a:spcPts val="2200"/>
              </a:lnSpc>
              <a:spcBef>
                <a:spcPts val="800"/>
              </a:spcBef>
              <a:buClr>
                <a:srgbClr val="ABA69F"/>
              </a:buClr>
              <a:buSzPct val="80000"/>
            </a:pPr>
            <a:r>
              <a:rPr lang="es-ES" sz="1800" dirty="0">
                <a:latin typeface="Futura Hv" pitchFamily="34" charset="0"/>
              </a:rPr>
              <a:t>Transformar la economía del </a:t>
            </a:r>
            <a:r>
              <a:rPr lang="es-ES" sz="1800" dirty="0" smtClean="0">
                <a:latin typeface="Futura Hv" pitchFamily="34" charset="0"/>
              </a:rPr>
              <a:t>centro </a:t>
            </a:r>
            <a:r>
              <a:rPr lang="es-ES" sz="1800" dirty="0">
                <a:latin typeface="Futura Hv" pitchFamily="34" charset="0"/>
              </a:rPr>
              <a:t>de datos</a:t>
            </a:r>
          </a:p>
          <a:p>
            <a:pPr marL="174625" lvl="1" indent="-174625" eaLnBrk="0" hangingPunct="0">
              <a:lnSpc>
                <a:spcPts val="2200"/>
              </a:lnSpc>
              <a:spcBef>
                <a:spcPts val="400"/>
              </a:spcBef>
              <a:spcAft>
                <a:spcPts val="800"/>
              </a:spcAft>
              <a:buClr>
                <a:schemeClr val="tx1"/>
              </a:buClr>
              <a:buSzPct val="80000"/>
              <a:buFont typeface="Futura Bk" pitchFamily="34" charset="0"/>
              <a:buChar char="•"/>
            </a:pPr>
            <a:r>
              <a:rPr lang="es-ES" sz="1800" i="1" dirty="0"/>
              <a:t>Duplicar la productividad del administrador, con retribución en menos de un año</a:t>
            </a:r>
          </a:p>
          <a:p>
            <a:pPr indent="1588" eaLnBrk="0" hangingPunct="0">
              <a:lnSpc>
                <a:spcPts val="2200"/>
              </a:lnSpc>
              <a:spcBef>
                <a:spcPts val="800"/>
              </a:spcBef>
              <a:buClr>
                <a:srgbClr val="ABA69F"/>
              </a:buClr>
              <a:buSzPct val="80000"/>
            </a:pPr>
            <a:endParaRPr lang="en-US" sz="1800" dirty="0" smtClean="0">
              <a:latin typeface="Futura Hv" pitchFamily="34" charset="0"/>
            </a:endParaRPr>
          </a:p>
          <a:p>
            <a:pPr indent="1588" eaLnBrk="0" hangingPunct="0">
              <a:lnSpc>
                <a:spcPts val="2200"/>
              </a:lnSpc>
              <a:spcBef>
                <a:spcPts val="800"/>
              </a:spcBef>
              <a:buClr>
                <a:srgbClr val="ABA69F"/>
              </a:buClr>
              <a:buSzPct val="80000"/>
            </a:pPr>
            <a:r>
              <a:rPr lang="en-US" sz="1800" dirty="0" err="1" smtClean="0">
                <a:latin typeface="Futura Hv" pitchFamily="34" charset="0"/>
              </a:rPr>
              <a:t>Integrado</a:t>
            </a:r>
            <a:r>
              <a:rPr lang="en-US" sz="1800" dirty="0" smtClean="0">
                <a:latin typeface="Futura Hv" pitchFamily="34" charset="0"/>
              </a:rPr>
              <a:t> </a:t>
            </a:r>
            <a:r>
              <a:rPr lang="en-US" sz="1800" dirty="0">
                <a:latin typeface="Futura Hv" pitchFamily="34" charset="0"/>
              </a:rPr>
              <a:t>en el </a:t>
            </a:r>
            <a:r>
              <a:rPr lang="en-US" sz="1800" dirty="0" err="1">
                <a:latin typeface="Futura Hv" pitchFamily="34" charset="0"/>
              </a:rPr>
              <a:t>diseño</a:t>
            </a:r>
            <a:endParaRPr lang="en-US" sz="1800" dirty="0">
              <a:latin typeface="Futura Hv" pitchFamily="34" charset="0"/>
            </a:endParaRPr>
          </a:p>
          <a:p>
            <a:pPr marL="174625" lvl="1" indent="-174625" eaLnBrk="0" hangingPunct="0">
              <a:lnSpc>
                <a:spcPts val="2200"/>
              </a:lnSpc>
              <a:spcBef>
                <a:spcPts val="400"/>
              </a:spcBef>
              <a:spcAft>
                <a:spcPts val="800"/>
              </a:spcAft>
              <a:buClr>
                <a:schemeClr val="tx1"/>
              </a:buClr>
              <a:buSzPct val="80000"/>
              <a:buFont typeface="Futura Bk" pitchFamily="34" charset="0"/>
              <a:buChar char="•"/>
            </a:pPr>
            <a:r>
              <a:rPr lang="es-ES" sz="1800" i="1" dirty="0"/>
              <a:t>Basada en la más avanzada arquitectura </a:t>
            </a:r>
            <a:r>
              <a:rPr lang="es-ES" sz="1800" i="1" dirty="0" err="1"/>
              <a:t>blade</a:t>
            </a:r>
            <a:r>
              <a:rPr lang="es-ES" sz="1800" i="1" dirty="0"/>
              <a:t> industrial, </a:t>
            </a:r>
            <a:r>
              <a:rPr lang="es-ES" sz="1800" i="1" dirty="0" err="1"/>
              <a:t>preconfigurada</a:t>
            </a:r>
            <a:r>
              <a:rPr lang="es-ES" sz="1800" i="1" dirty="0"/>
              <a:t> e instalada por expertos de HP</a:t>
            </a:r>
            <a:endParaRPr lang="en-US" sz="1800" i="1" dirty="0"/>
          </a:p>
        </p:txBody>
      </p:sp>
      <p:sp>
        <p:nvSpPr>
          <p:cNvPr id="8198" name="Rectangle 157"/>
          <p:cNvSpPr txBox="1">
            <a:spLocks noChangeArrowheads="1"/>
          </p:cNvSpPr>
          <p:nvPr/>
        </p:nvSpPr>
        <p:spPr bwMode="auto">
          <a:xfrm>
            <a:off x="352277" y="57151"/>
            <a:ext cx="10991104" cy="876300"/>
          </a:xfrm>
          <a:prstGeom prst="rect">
            <a:avLst/>
          </a:prstGeom>
          <a:noFill/>
          <a:ln w="9525">
            <a:noFill/>
            <a:miter lim="800000"/>
            <a:headEnd/>
            <a:tailEnd/>
          </a:ln>
        </p:spPr>
        <p:txBody>
          <a:bodyPr anchor="ctr"/>
          <a:lstStyle/>
          <a:p>
            <a:pPr algn="ctr">
              <a:lnSpc>
                <a:spcPct val="90000"/>
              </a:lnSpc>
              <a:spcBef>
                <a:spcPct val="25000"/>
              </a:spcBef>
            </a:pPr>
            <a:r>
              <a:rPr lang="en-US" sz="4000"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ea typeface="+mj-ea"/>
                <a:cs typeface="Arial" pitchFamily="34" charset="0"/>
              </a:rPr>
              <a:t>HP </a:t>
            </a:r>
            <a:r>
              <a:rPr lang="en-US" sz="4000" dirty="0" smtClean="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ea typeface="+mj-ea"/>
                <a:cs typeface="Arial" pitchFamily="34" charset="0"/>
              </a:rPr>
              <a:t>Blade System Matrix</a:t>
            </a:r>
            <a:endParaRPr lang="en-US" sz="4000"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ea typeface="+mj-ea"/>
              <a:cs typeface="Arial" pitchFamily="34" charset="0"/>
            </a:endParaRPr>
          </a:p>
        </p:txBody>
      </p:sp>
      <p:sp>
        <p:nvSpPr>
          <p:cNvPr id="14" name="Rectangle 28"/>
          <p:cNvSpPr>
            <a:spLocks noChangeArrowheads="1"/>
          </p:cNvSpPr>
          <p:nvPr/>
        </p:nvSpPr>
        <p:spPr bwMode="auto">
          <a:xfrm>
            <a:off x="598862" y="1006475"/>
            <a:ext cx="7611667" cy="424732"/>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a:spAutoFit/>
          </a:bodyPr>
          <a:lstStyle/>
          <a:p>
            <a:pPr>
              <a:lnSpc>
                <a:spcPct val="90000"/>
              </a:lnSpc>
            </a:pPr>
            <a:r>
              <a:rPr lang="es-ES" sz="2400" dirty="0">
                <a:latin typeface="Futura Hv" pitchFamily="34" charset="0"/>
              </a:rPr>
              <a:t>Benefíciese ya de los servicios compartidos</a:t>
            </a:r>
            <a:endParaRPr lang="en-US" sz="2400" dirty="0">
              <a:latin typeface="Futura Hv" pitchFamily="34" charset="0"/>
            </a:endParaRPr>
          </a:p>
        </p:txBody>
      </p:sp>
      <p:pic>
        <p:nvPicPr>
          <p:cNvPr id="15369" name="Picture 4" descr="C:\Users\dogen\AppData\Local\Microsoft\Windows\Temporary Internet Files\Content.Outlook\SL0RA2YW\Capacity Planning Profile Viewer.jpg"/>
          <p:cNvPicPr>
            <a:picLocks noChangeAspect="1" noChangeArrowheads="1"/>
          </p:cNvPicPr>
          <p:nvPr/>
        </p:nvPicPr>
        <p:blipFill>
          <a:blip r:embed="rId4" cstate="print"/>
          <a:srcRect t="9650" r="42000" b="33876"/>
          <a:stretch>
            <a:fillRect/>
          </a:stretch>
        </p:blipFill>
        <p:spPr bwMode="auto">
          <a:xfrm>
            <a:off x="8402331" y="3993278"/>
            <a:ext cx="2297514" cy="1226594"/>
          </a:xfrm>
          <a:prstGeom prst="rect">
            <a:avLst/>
          </a:prstGeom>
          <a:noFill/>
          <a:ln w="76200" cap="flat" cmpd="sng" algn="ctr">
            <a:solidFill>
              <a:schemeClr val="accent1">
                <a:lumMod val="20000"/>
                <a:lumOff val="80000"/>
                <a:alpha val="70000"/>
              </a:schemeClr>
            </a:solidFill>
            <a:prstDash val="solid"/>
            <a:miter lim="800000"/>
            <a:headEnd type="none" w="med" len="med"/>
            <a:tailEnd type="none" w="med" len="med"/>
          </a:ln>
          <a:effectLst>
            <a:outerShdw blurRad="76200" dist="76200" dir="2700000" algn="tl" rotWithShape="0">
              <a:srgbClr val="000000">
                <a:alpha val="60000"/>
              </a:srgbClr>
            </a:outerShdw>
          </a:effectLst>
        </p:spPr>
      </p:pic>
      <p:sp>
        <p:nvSpPr>
          <p:cNvPr id="8201" name="AutoShape 216"/>
          <p:cNvSpPr>
            <a:spLocks noChangeArrowheads="1"/>
          </p:cNvSpPr>
          <p:nvPr/>
        </p:nvSpPr>
        <p:spPr bwMode="auto">
          <a:xfrm>
            <a:off x="6562228" y="5126039"/>
            <a:ext cx="1281839" cy="504825"/>
          </a:xfrm>
          <a:prstGeom prst="roundRect">
            <a:avLst>
              <a:gd name="adj" fmla="val 0"/>
            </a:avLst>
          </a:prstGeom>
          <a:noFill/>
          <a:ln w="9525">
            <a:noFill/>
            <a:round/>
            <a:headEnd/>
            <a:tailEnd/>
          </a:ln>
          <a:effectLst>
            <a:prstShdw prst="shdw17" dist="17961" dir="2700000">
              <a:srgbClr val="4D4D4D">
                <a:alpha val="74997"/>
              </a:srgbClr>
            </a:prstShdw>
          </a:effectLst>
        </p:spPr>
        <p:txBody>
          <a:bodyPr/>
          <a:lstStyle/>
          <a:p>
            <a:pPr>
              <a:spcBef>
                <a:spcPct val="50000"/>
              </a:spcBef>
            </a:pPr>
            <a:r>
              <a:rPr lang="en-US" sz="1400" i="1" dirty="0" err="1"/>
              <a:t>Repositorios</a:t>
            </a:r>
            <a:r>
              <a:rPr lang="en-US" sz="1400" i="1" dirty="0"/>
              <a:t> </a:t>
            </a:r>
            <a:r>
              <a:rPr lang="en-US" sz="1400" i="1" dirty="0" smtClean="0"/>
              <a:t>de </a:t>
            </a:r>
            <a:r>
              <a:rPr lang="en-US" sz="1400" i="1" dirty="0" err="1"/>
              <a:t>recursos</a:t>
            </a:r>
            <a:endParaRPr lang="en-US" sz="1400" i="1" dirty="0"/>
          </a:p>
        </p:txBody>
      </p:sp>
      <p:sp>
        <p:nvSpPr>
          <p:cNvPr id="8202" name="AutoShape 216"/>
          <p:cNvSpPr>
            <a:spLocks noChangeArrowheads="1"/>
          </p:cNvSpPr>
          <p:nvPr/>
        </p:nvSpPr>
        <p:spPr bwMode="auto">
          <a:xfrm>
            <a:off x="10385942" y="2984524"/>
            <a:ext cx="1609584" cy="974259"/>
          </a:xfrm>
          <a:prstGeom prst="roundRect">
            <a:avLst>
              <a:gd name="adj" fmla="val 0"/>
            </a:avLst>
          </a:prstGeom>
          <a:noFill/>
          <a:ln w="9525">
            <a:noFill/>
            <a:round/>
            <a:headEnd/>
            <a:tailEnd/>
          </a:ln>
          <a:effectLst>
            <a:prstShdw prst="shdw17" dist="17961" dir="2700000">
              <a:srgbClr val="4D4D4D">
                <a:alpha val="74997"/>
              </a:srgbClr>
            </a:prstShdw>
          </a:effectLst>
        </p:spPr>
        <p:txBody>
          <a:bodyPr/>
          <a:lstStyle/>
          <a:p>
            <a:pPr>
              <a:spcBef>
                <a:spcPct val="50000"/>
              </a:spcBef>
            </a:pPr>
            <a:r>
              <a:rPr lang="es-ES" sz="1400" i="1" dirty="0"/>
              <a:t>Plantilla de </a:t>
            </a:r>
            <a:br>
              <a:rPr lang="es-ES" sz="1400" i="1" dirty="0"/>
            </a:br>
            <a:r>
              <a:rPr lang="es-ES" sz="1400" i="1" dirty="0" smtClean="0"/>
              <a:t>infraestructura</a:t>
            </a:r>
            <a:br>
              <a:rPr lang="es-ES" sz="1400" i="1" dirty="0" smtClean="0"/>
            </a:br>
            <a:r>
              <a:rPr lang="es-ES" sz="1400" i="1" dirty="0" smtClean="0"/>
              <a:t>de </a:t>
            </a:r>
            <a:r>
              <a:rPr lang="es-ES" sz="1400" i="1" dirty="0"/>
              <a:t>aplicaciones</a:t>
            </a:r>
            <a:endParaRPr lang="en-US" sz="1400" i="1" dirty="0"/>
          </a:p>
        </p:txBody>
      </p:sp>
      <p:pic>
        <p:nvPicPr>
          <p:cNvPr id="15375" name="Picture 5"/>
          <p:cNvPicPr>
            <a:picLocks noChangeAspect="1" noChangeArrowheads="1"/>
          </p:cNvPicPr>
          <p:nvPr/>
        </p:nvPicPr>
        <p:blipFill>
          <a:blip r:embed="rId5" cstate="print"/>
          <a:srcRect/>
          <a:stretch>
            <a:fillRect/>
          </a:stretch>
        </p:blipFill>
        <p:spPr bwMode="auto">
          <a:xfrm>
            <a:off x="8516851" y="1521918"/>
            <a:ext cx="2202044" cy="1194228"/>
          </a:xfrm>
          <a:prstGeom prst="rect">
            <a:avLst/>
          </a:prstGeom>
          <a:noFill/>
          <a:ln w="76200" cap="flat" cmpd="sng" algn="ctr">
            <a:solidFill>
              <a:schemeClr val="accent1">
                <a:lumMod val="20000"/>
                <a:lumOff val="80000"/>
                <a:alpha val="70000"/>
              </a:schemeClr>
            </a:solidFill>
            <a:prstDash val="solid"/>
            <a:miter lim="800000"/>
            <a:headEnd type="none" w="med" len="med"/>
            <a:tailEnd type="none" w="med" len="med"/>
          </a:ln>
          <a:effectLst>
            <a:outerShdw blurRad="76200" dist="76200" dir="2700000" algn="tl" rotWithShape="0">
              <a:srgbClr val="000000">
                <a:alpha val="60000"/>
              </a:srgbClr>
            </a:outerShdw>
          </a:effectLst>
        </p:spPr>
      </p:pic>
      <p:pic>
        <p:nvPicPr>
          <p:cNvPr id="8204" name="Picture 6"/>
          <p:cNvPicPr>
            <a:picLocks noChangeAspect="1" noChangeArrowheads="1"/>
          </p:cNvPicPr>
          <p:nvPr/>
        </p:nvPicPr>
        <p:blipFill>
          <a:blip r:embed="rId6" cstate="print"/>
          <a:srcRect/>
          <a:stretch>
            <a:fillRect/>
          </a:stretch>
        </p:blipFill>
        <p:spPr bwMode="auto">
          <a:xfrm>
            <a:off x="8791551" y="1799003"/>
            <a:ext cx="1939686" cy="1010250"/>
          </a:xfrm>
          <a:prstGeom prst="rect">
            <a:avLst/>
          </a:prstGeom>
          <a:noFill/>
          <a:ln w="9525">
            <a:noFill/>
            <a:miter lim="800000"/>
            <a:headEnd/>
            <a:tailEnd/>
          </a:ln>
        </p:spPr>
      </p:pic>
      <p:sp>
        <p:nvSpPr>
          <p:cNvPr id="8205" name="AutoShape 216"/>
          <p:cNvSpPr>
            <a:spLocks noChangeArrowheads="1"/>
          </p:cNvSpPr>
          <p:nvPr/>
        </p:nvSpPr>
        <p:spPr bwMode="auto">
          <a:xfrm>
            <a:off x="6753685" y="1389063"/>
            <a:ext cx="999665" cy="666750"/>
          </a:xfrm>
          <a:prstGeom prst="roundRect">
            <a:avLst>
              <a:gd name="adj" fmla="val 0"/>
            </a:avLst>
          </a:prstGeom>
          <a:noFill/>
          <a:ln w="9525">
            <a:noFill/>
            <a:round/>
            <a:headEnd/>
            <a:tailEnd/>
          </a:ln>
          <a:effectLst>
            <a:prstShdw prst="shdw17" dist="17961" dir="2700000">
              <a:srgbClr val="4D4D4D">
                <a:alpha val="74997"/>
              </a:srgbClr>
            </a:prstShdw>
          </a:effectLst>
        </p:spPr>
        <p:txBody>
          <a:bodyPr/>
          <a:lstStyle/>
          <a:p>
            <a:pPr>
              <a:spcBef>
                <a:spcPct val="50000"/>
              </a:spcBef>
            </a:pPr>
            <a:r>
              <a:rPr lang="en-US" sz="1400" i="1" dirty="0"/>
              <a:t>Portal de </a:t>
            </a:r>
            <a:br>
              <a:rPr lang="en-US" sz="1400" i="1" dirty="0"/>
            </a:br>
            <a:r>
              <a:rPr lang="en-US" sz="1400" i="1" dirty="0" err="1"/>
              <a:t>servicios</a:t>
            </a:r>
            <a:endParaRPr lang="en-US" sz="1400" i="1" dirty="0"/>
          </a:p>
        </p:txBody>
      </p:sp>
      <p:pic>
        <p:nvPicPr>
          <p:cNvPr id="15371" name="Picture 8"/>
          <p:cNvPicPr>
            <a:picLocks noChangeAspect="1" noChangeArrowheads="1"/>
          </p:cNvPicPr>
          <p:nvPr/>
        </p:nvPicPr>
        <p:blipFill>
          <a:blip r:embed="rId7" cstate="print"/>
          <a:srcRect/>
          <a:stretch>
            <a:fillRect/>
          </a:stretch>
        </p:blipFill>
        <p:spPr bwMode="auto">
          <a:xfrm>
            <a:off x="8011869" y="2853018"/>
            <a:ext cx="2203490" cy="1193144"/>
          </a:xfrm>
          <a:prstGeom prst="rect">
            <a:avLst/>
          </a:prstGeom>
          <a:noFill/>
          <a:ln w="76200" cap="flat" cmpd="sng" algn="ctr">
            <a:solidFill>
              <a:schemeClr val="accent1">
                <a:lumMod val="20000"/>
                <a:lumOff val="80000"/>
                <a:alpha val="70000"/>
              </a:schemeClr>
            </a:solidFill>
            <a:prstDash val="solid"/>
            <a:miter lim="800000"/>
            <a:headEnd type="none" w="med" len="med"/>
            <a:tailEnd type="none" w="med" len="med"/>
          </a:ln>
          <a:effectLst>
            <a:outerShdw blurRad="76200" dist="76200" dir="2700000" algn="tl" rotWithShape="0">
              <a:srgbClr val="000000">
                <a:alpha val="60000"/>
              </a:srgbClr>
            </a:outerShdw>
          </a:effectLst>
        </p:spPr>
      </p:pic>
    </p:spTree>
    <p:extLst>
      <p:ext uri="{BB962C8B-B14F-4D97-AF65-F5344CB8AC3E}">
        <p14:creationId xmlns="" xmlns:p14="http://schemas.microsoft.com/office/powerpoint/2010/main" val="1366368956"/>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478242" y="812457"/>
            <a:ext cx="11157600" cy="393287"/>
          </a:xfrm>
        </p:spPr>
        <p:txBody>
          <a:bodyPr/>
          <a:lstStyle/>
          <a:p>
            <a:pPr algn="ctr"/>
            <a:r>
              <a:rPr lang="es-MX" sz="2400" dirty="0" smtClean="0">
                <a:solidFill>
                  <a:schemeClr val="tx1"/>
                </a:solidFill>
              </a:rPr>
              <a:t>Soluciones escalables para todos tamaños</a:t>
            </a:r>
            <a:endParaRPr lang="en-US" sz="2400" dirty="0">
              <a:solidFill>
                <a:schemeClr val="tx1"/>
              </a:solidFill>
            </a:endParaRPr>
          </a:p>
        </p:txBody>
      </p:sp>
      <p:sp>
        <p:nvSpPr>
          <p:cNvPr id="4" name="Title 3"/>
          <p:cNvSpPr>
            <a:spLocks noGrp="1"/>
          </p:cNvSpPr>
          <p:nvPr>
            <p:ph type="title"/>
          </p:nvPr>
        </p:nvSpPr>
        <p:spPr>
          <a:xfrm>
            <a:off x="519524" y="171451"/>
            <a:ext cx="11164625" cy="650820"/>
          </a:xfrm>
        </p:spPr>
        <p:txBody>
          <a:bodyPr/>
          <a:lstStyle/>
          <a:p>
            <a:pPr algn="ctr" fontAlgn="base">
              <a:lnSpc>
                <a:spcPct val="85000"/>
              </a:lnSpc>
              <a:spcAft>
                <a:spcPct val="0"/>
              </a:spcAft>
              <a:defRPr/>
            </a:pPr>
            <a:r>
              <a:rPr lang="es-MX" sz="4000"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rPr>
              <a:t>Virtualización de </a:t>
            </a:r>
            <a:r>
              <a:rPr lang="es-MX" sz="4000" dirty="0" smtClean="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rPr>
              <a:t>Servidores </a:t>
            </a:r>
            <a:r>
              <a:rPr lang="es-MX" sz="4000"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rPr>
              <a:t>y </a:t>
            </a:r>
            <a:r>
              <a:rPr lang="es-MX" sz="4000" dirty="0" smtClean="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rPr>
              <a:t>Escritorios</a:t>
            </a:r>
            <a:endParaRPr sz="4000"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endParaRPr>
          </a:p>
        </p:txBody>
      </p:sp>
      <p:pic>
        <p:nvPicPr>
          <p:cNvPr id="72707" name="Picture 6" descr="RAs.jpg"/>
          <p:cNvPicPr>
            <a:picLocks noChangeAspect="1"/>
          </p:cNvPicPr>
          <p:nvPr/>
        </p:nvPicPr>
        <p:blipFill>
          <a:blip r:embed="rId3" cstate="print"/>
          <a:srcRect/>
          <a:stretch>
            <a:fillRect/>
          </a:stretch>
        </p:blipFill>
        <p:spPr bwMode="auto">
          <a:xfrm>
            <a:off x="452853" y="1781220"/>
            <a:ext cx="8391261" cy="4113813"/>
          </a:xfrm>
          <a:prstGeom prst="rect">
            <a:avLst/>
          </a:prstGeom>
          <a:noFill/>
          <a:ln w="9525">
            <a:noFill/>
            <a:miter lim="800000"/>
            <a:headEnd/>
            <a:tailEnd/>
          </a:ln>
        </p:spPr>
      </p:pic>
      <p:pic>
        <p:nvPicPr>
          <p:cNvPr id="6" name="Picture 4" descr="ESN_CI_globe_nologo.png"/>
          <p:cNvPicPr>
            <a:picLocks noChangeAspect="1"/>
          </p:cNvPicPr>
          <p:nvPr/>
        </p:nvPicPr>
        <p:blipFill>
          <a:blip r:embed="rId4" cstate="print"/>
          <a:srcRect/>
          <a:stretch>
            <a:fillRect/>
          </a:stretch>
        </p:blipFill>
        <p:spPr bwMode="auto">
          <a:xfrm>
            <a:off x="9065316" y="2186263"/>
            <a:ext cx="1620882" cy="1171086"/>
          </a:xfrm>
          <a:prstGeom prst="rect">
            <a:avLst/>
          </a:prstGeom>
          <a:noFill/>
          <a:ln>
            <a:noFill/>
          </a:ln>
        </p:spPr>
      </p:pic>
      <p:pic>
        <p:nvPicPr>
          <p:cNvPr id="7" name="Picture 6" descr="overall.png"/>
          <p:cNvPicPr>
            <a:picLocks noChangeAspect="1"/>
          </p:cNvPicPr>
          <p:nvPr/>
        </p:nvPicPr>
        <p:blipFill>
          <a:blip r:embed="rId5" cstate="print"/>
          <a:stretch>
            <a:fillRect/>
          </a:stretch>
        </p:blipFill>
        <p:spPr>
          <a:xfrm>
            <a:off x="10588493" y="2361554"/>
            <a:ext cx="1489733" cy="736731"/>
          </a:xfrm>
          <a:prstGeom prst="rect">
            <a:avLst/>
          </a:prstGeom>
          <a:effectLst>
            <a:outerShdw blurRad="50800" dist="38100" dir="10800000" algn="r" rotWithShape="0">
              <a:prstClr val="black">
                <a:alpha val="40000"/>
              </a:prstClr>
            </a:outerShdw>
          </a:effectLst>
        </p:spPr>
      </p:pic>
      <p:pic>
        <p:nvPicPr>
          <p:cNvPr id="11" name="Picture 3" descr="\\eventsql\dvd\Online_ART\DVD_ART34\Logos\Windows Server 2008\Windows Server 2008 Hyper-V\Windows Server 2008 Hyper-V logo h r.png"/>
          <p:cNvPicPr>
            <a:picLocks noChangeAspect="1" noChangeArrowheads="1"/>
          </p:cNvPicPr>
          <p:nvPr/>
        </p:nvPicPr>
        <p:blipFill>
          <a:blip r:embed="rId6" cstate="print"/>
          <a:srcRect/>
          <a:stretch>
            <a:fillRect/>
          </a:stretch>
        </p:blipFill>
        <p:spPr bwMode="auto">
          <a:xfrm>
            <a:off x="8943975" y="4217158"/>
            <a:ext cx="3134251" cy="567740"/>
          </a:xfrm>
          <a:prstGeom prst="rect">
            <a:avLst/>
          </a:prstGeom>
          <a:noFill/>
        </p:spPr>
      </p:pic>
    </p:spTree>
    <p:extLst>
      <p:ext uri="{BB962C8B-B14F-4D97-AF65-F5344CB8AC3E}">
        <p14:creationId xmlns="" xmlns:p14="http://schemas.microsoft.com/office/powerpoint/2010/main" val="3607397715"/>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txBox="1">
            <a:spLocks/>
          </p:cNvSpPr>
          <p:nvPr/>
        </p:nvSpPr>
        <p:spPr>
          <a:xfrm>
            <a:off x="1005840" y="2606040"/>
            <a:ext cx="10186416" cy="1133856"/>
          </a:xfrm>
          <a:prstGeom prst="rect">
            <a:avLst/>
          </a:prstGeom>
          <a:ln>
            <a:noFill/>
          </a:ln>
        </p:spPr>
        <p:txBody>
          <a:bodyPr anchor="ctr" anchorCtr="0"/>
          <a:lstStyle/>
          <a:p>
            <a:pPr indent="-228600" algn="ctr" fontAlgn="base">
              <a:lnSpc>
                <a:spcPct val="90000"/>
              </a:lnSpc>
              <a:spcBef>
                <a:spcPct val="35000"/>
              </a:spcBef>
              <a:spcAft>
                <a:spcPct val="15000"/>
              </a:spcAft>
              <a:buClr>
                <a:schemeClr val="tx2"/>
              </a:buClr>
              <a:defRPr/>
            </a:pPr>
            <a:r>
              <a:rPr lang="en-US" sz="11500" dirty="0" smtClean="0">
                <a:ln w="0">
                  <a:noFill/>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rPr>
              <a:t>52%</a:t>
            </a:r>
          </a:p>
        </p:txBody>
      </p:sp>
      <p:sp>
        <p:nvSpPr>
          <p:cNvPr id="11" name="TextBox 10"/>
          <p:cNvSpPr txBox="1"/>
          <p:nvPr/>
        </p:nvSpPr>
        <p:spPr>
          <a:xfrm>
            <a:off x="1534564" y="3867912"/>
            <a:ext cx="9119696" cy="553998"/>
          </a:xfrm>
          <a:prstGeom prst="rect">
            <a:avLst/>
          </a:prstGeom>
          <a:noFill/>
        </p:spPr>
        <p:txBody>
          <a:bodyPr wrap="square" rtlCol="0" anchor="ctr">
            <a:spAutoFit/>
          </a:bodyPr>
          <a:lstStyle/>
          <a:p>
            <a:pPr algn="ctr"/>
            <a:r>
              <a:rPr lang="en-US" sz="3000" dirty="0" err="1" smtClean="0"/>
              <a:t>Participación</a:t>
            </a:r>
            <a:r>
              <a:rPr lang="en-US" sz="3000" dirty="0" smtClean="0"/>
              <a:t> de Mercado de </a:t>
            </a:r>
            <a:r>
              <a:rPr lang="en-US" sz="3000" dirty="0" err="1" smtClean="0"/>
              <a:t>Servidores</a:t>
            </a:r>
            <a:r>
              <a:rPr lang="en-US" sz="3000" dirty="0" smtClean="0"/>
              <a:t> </a:t>
            </a:r>
            <a:r>
              <a:rPr lang="en-US" sz="3000" dirty="0" err="1" smtClean="0"/>
              <a:t>ProLiant</a:t>
            </a:r>
            <a:r>
              <a:rPr lang="en-US" sz="3000" dirty="0" smtClean="0"/>
              <a:t> HP</a:t>
            </a:r>
            <a:endParaRPr lang="en-US" sz="3000" dirty="0"/>
          </a:p>
        </p:txBody>
      </p:sp>
      <p:sp>
        <p:nvSpPr>
          <p:cNvPr id="4" name="Text Box 65"/>
          <p:cNvSpPr txBox="1">
            <a:spLocks noChangeArrowheads="1"/>
          </p:cNvSpPr>
          <p:nvPr/>
        </p:nvSpPr>
        <p:spPr bwMode="auto">
          <a:xfrm>
            <a:off x="12850" y="6458422"/>
            <a:ext cx="2022306" cy="30775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121899" tIns="60949" rIns="121899" bIns="60949">
            <a:spAutoFit/>
          </a:bodyPr>
          <a:lstStyle/>
          <a:p>
            <a:pPr>
              <a:defRPr/>
            </a:pPr>
            <a:r>
              <a:rPr lang="en-US" sz="1200" dirty="0" err="1" smtClean="0">
                <a:latin typeface="Futura Bk"/>
                <a:cs typeface="Futura Bk"/>
              </a:rPr>
              <a:t>Fuente</a:t>
            </a:r>
            <a:r>
              <a:rPr lang="en-US" sz="1200" dirty="0" smtClean="0">
                <a:latin typeface="Futura Bk"/>
                <a:cs typeface="Futura Bk"/>
              </a:rPr>
              <a:t>: IDC Corp México</a:t>
            </a:r>
            <a:endParaRPr lang="en-US" sz="1200" dirty="0">
              <a:latin typeface="Futura Bk"/>
              <a:cs typeface="Futura Bk"/>
            </a:endParaRPr>
          </a:p>
        </p:txBody>
      </p:sp>
    </p:spTree>
    <p:extLst>
      <p:ext uri="{BB962C8B-B14F-4D97-AF65-F5344CB8AC3E}">
        <p14:creationId xmlns="" xmlns:p14="http://schemas.microsoft.com/office/powerpoint/2010/main" val="2729688645"/>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9"/>
          <p:cNvSpPr>
            <a:spLocks noGrp="1" noChangeArrowheads="1"/>
          </p:cNvSpPr>
          <p:nvPr>
            <p:ph type="title"/>
          </p:nvPr>
        </p:nvSpPr>
        <p:spPr>
          <a:xfrm>
            <a:off x="452849" y="209550"/>
            <a:ext cx="11164625" cy="685800"/>
          </a:xfrm>
        </p:spPr>
        <p:txBody>
          <a:bodyPr anchor="ctr"/>
          <a:lstStyle/>
          <a:p>
            <a:pPr algn="ctr" fontAlgn="base">
              <a:lnSpc>
                <a:spcPct val="85000"/>
              </a:lnSpc>
              <a:spcAft>
                <a:spcPct val="0"/>
              </a:spcAft>
              <a:defRPr/>
            </a:pPr>
            <a:r>
              <a:rPr lang="en-US" sz="4400" kern="1200" dirty="0" err="1">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rPr>
              <a:t>Virtualizar</a:t>
            </a:r>
            <a:r>
              <a:rPr lang="en-US" sz="4400" kern="1200"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rPr>
              <a:t> I/O</a:t>
            </a:r>
          </a:p>
        </p:txBody>
      </p:sp>
      <p:grpSp>
        <p:nvGrpSpPr>
          <p:cNvPr id="2" name="Group 48"/>
          <p:cNvGrpSpPr>
            <a:grpSpLocks/>
          </p:cNvGrpSpPr>
          <p:nvPr/>
        </p:nvGrpSpPr>
        <p:grpSpPr bwMode="auto">
          <a:xfrm>
            <a:off x="1243384" y="3436939"/>
            <a:ext cx="10878949" cy="1933575"/>
            <a:chOff x="286" y="2369"/>
            <a:chExt cx="5141" cy="1218"/>
          </a:xfrm>
        </p:grpSpPr>
        <p:pic>
          <p:nvPicPr>
            <p:cNvPr id="29725" name="Picture 115" descr="dial2.png"/>
            <p:cNvPicPr>
              <a:picLocks noChangeAspect="1"/>
            </p:cNvPicPr>
            <p:nvPr/>
          </p:nvPicPr>
          <p:blipFill>
            <a:blip r:embed="rId3" cstate="print"/>
            <a:srcRect/>
            <a:stretch>
              <a:fillRect/>
            </a:stretch>
          </p:blipFill>
          <p:spPr bwMode="auto">
            <a:xfrm>
              <a:off x="1879" y="2900"/>
              <a:ext cx="449" cy="444"/>
            </a:xfrm>
            <a:prstGeom prst="rect">
              <a:avLst/>
            </a:prstGeom>
            <a:noFill/>
            <a:ln w="9525">
              <a:noFill/>
              <a:miter lim="800000"/>
              <a:headEnd/>
              <a:tailEnd/>
            </a:ln>
          </p:spPr>
        </p:pic>
        <p:sp>
          <p:nvSpPr>
            <p:cNvPr id="29726" name="Rectangle 110"/>
            <p:cNvSpPr>
              <a:spLocks noChangeArrowheads="1"/>
            </p:cNvSpPr>
            <p:nvPr/>
          </p:nvSpPr>
          <p:spPr bwMode="auto">
            <a:xfrm>
              <a:off x="328" y="2642"/>
              <a:ext cx="2615" cy="374"/>
            </a:xfrm>
            <a:prstGeom prst="rect">
              <a:avLst/>
            </a:prstGeom>
            <a:gradFill rotWithShape="1">
              <a:gsLst>
                <a:gs pos="0">
                  <a:srgbClr val="005798">
                    <a:alpha val="0"/>
                  </a:srgbClr>
                </a:gs>
                <a:gs pos="100000">
                  <a:srgbClr val="0076CE">
                    <a:alpha val="50000"/>
                  </a:srgbClr>
                </a:gs>
              </a:gsLst>
              <a:lin ang="16200000"/>
            </a:gradFill>
            <a:ln w="0" algn="ctr">
              <a:noFill/>
              <a:round/>
              <a:headEnd/>
              <a:tailEnd/>
            </a:ln>
          </p:spPr>
          <p:txBody>
            <a:bodyPr wrap="none" anchor="ctr"/>
            <a:lstStyle/>
            <a:p>
              <a:pPr algn="ctr" rtl="0" fontAlgn="base">
                <a:spcBef>
                  <a:spcPct val="0"/>
                </a:spcBef>
                <a:spcAft>
                  <a:spcPct val="0"/>
                </a:spcAft>
                <a:buClr>
                  <a:srgbClr val="FFFFFF"/>
                </a:buClr>
              </a:pPr>
              <a:endParaRPr lang="en-US" sz="2000" kern="1200">
                <a:solidFill>
                  <a:schemeClr val="bg1"/>
                </a:solidFill>
                <a:latin typeface="Futura Hv" pitchFamily="34" charset="0"/>
                <a:ea typeface="MS PGothic" pitchFamily="34" charset="-128"/>
                <a:cs typeface="Arial" pitchFamily="34" charset="0"/>
              </a:endParaRPr>
            </a:p>
          </p:txBody>
        </p:sp>
        <p:sp>
          <p:nvSpPr>
            <p:cNvPr id="29727" name="AutoShape 6"/>
            <p:cNvSpPr>
              <a:spLocks noChangeArrowheads="1"/>
            </p:cNvSpPr>
            <p:nvPr/>
          </p:nvSpPr>
          <p:spPr bwMode="auto">
            <a:xfrm rot="5400000">
              <a:off x="2781" y="2802"/>
              <a:ext cx="720" cy="403"/>
            </a:xfrm>
            <a:prstGeom prst="triangle">
              <a:avLst>
                <a:gd name="adj" fmla="val 50000"/>
              </a:avLst>
            </a:prstGeom>
            <a:gradFill rotWithShape="1">
              <a:gsLst>
                <a:gs pos="0">
                  <a:schemeClr val="accent2"/>
                </a:gs>
                <a:gs pos="100000">
                  <a:srgbClr val="325D00"/>
                </a:gs>
              </a:gsLst>
              <a:lin ang="16200000"/>
            </a:gradFill>
            <a:ln w="0">
              <a:noFill/>
              <a:miter lim="800000"/>
              <a:headEnd/>
              <a:tailEnd/>
            </a:ln>
          </p:spPr>
          <p:txBody>
            <a:bodyPr wrap="none" anchor="ctr"/>
            <a:lstStyle/>
            <a:p>
              <a:pPr algn="l" rtl="0" fontAlgn="base">
                <a:spcBef>
                  <a:spcPct val="0"/>
                </a:spcBef>
                <a:spcAft>
                  <a:spcPct val="0"/>
                </a:spcAft>
                <a:buClr>
                  <a:srgbClr val="FFFFFF"/>
                </a:buClr>
              </a:pPr>
              <a:endParaRPr lang="en-US" sz="2000" kern="1200">
                <a:solidFill>
                  <a:schemeClr val="bg1"/>
                </a:solidFill>
                <a:latin typeface="Futura Bk" pitchFamily="34" charset="0"/>
                <a:ea typeface="MS PGothic" pitchFamily="34" charset="-128"/>
                <a:cs typeface="Arial" pitchFamily="34" charset="0"/>
              </a:endParaRPr>
            </a:p>
          </p:txBody>
        </p:sp>
        <p:sp>
          <p:nvSpPr>
            <p:cNvPr id="29728" name="Rectangle 25"/>
            <p:cNvSpPr>
              <a:spLocks noChangeArrowheads="1"/>
            </p:cNvSpPr>
            <p:nvPr/>
          </p:nvSpPr>
          <p:spPr bwMode="auto">
            <a:xfrm>
              <a:off x="2241" y="3110"/>
              <a:ext cx="326" cy="155"/>
            </a:xfrm>
            <a:prstGeom prst="rect">
              <a:avLst/>
            </a:prstGeom>
            <a:noFill/>
            <a:ln w="9525">
              <a:noFill/>
              <a:miter lim="800000"/>
              <a:headEnd/>
              <a:tailEnd/>
            </a:ln>
            <a:effectLst>
              <a:prstShdw prst="shdw17" dist="17961" dir="2700000">
                <a:srgbClr val="00446C"/>
              </a:prstShdw>
            </a:effectLst>
          </p:spPr>
          <p:txBody>
            <a:bodyPr wrap="none"/>
            <a:lstStyle/>
            <a:p>
              <a:pPr algn="l" rtl="0" fontAlgn="base">
                <a:spcBef>
                  <a:spcPct val="0"/>
                </a:spcBef>
                <a:spcAft>
                  <a:spcPct val="0"/>
                </a:spcAft>
                <a:buClr>
                  <a:srgbClr val="FFFFFF"/>
                </a:buClr>
              </a:pPr>
              <a:r>
                <a:rPr lang="en-US" sz="1000" kern="1200" dirty="0">
                  <a:latin typeface="Futura Bk" pitchFamily="34" charset="0"/>
                  <a:ea typeface="MS PGothic" pitchFamily="34" charset="-128"/>
                  <a:cs typeface="+mn-cs"/>
                </a:rPr>
                <a:t>Gb/s</a:t>
              </a:r>
            </a:p>
          </p:txBody>
        </p:sp>
        <p:sp>
          <p:nvSpPr>
            <p:cNvPr id="29729" name="AutoShape 33"/>
            <p:cNvSpPr>
              <a:spLocks noChangeArrowheads="1"/>
            </p:cNvSpPr>
            <p:nvPr/>
          </p:nvSpPr>
          <p:spPr bwMode="auto">
            <a:xfrm rot="5400000">
              <a:off x="1308" y="2832"/>
              <a:ext cx="36" cy="270"/>
            </a:xfrm>
            <a:prstGeom prst="can">
              <a:avLst>
                <a:gd name="adj" fmla="val 103958"/>
              </a:avLst>
            </a:prstGeom>
            <a:gradFill rotWithShape="1">
              <a:gsLst>
                <a:gs pos="0">
                  <a:srgbClr val="FF9603"/>
                </a:gs>
                <a:gs pos="100000">
                  <a:srgbClr val="E24305"/>
                </a:gs>
              </a:gsLst>
              <a:lin ang="0" scaled="1"/>
            </a:gradFill>
            <a:ln w="6350">
              <a:solidFill>
                <a:schemeClr val="tx1"/>
              </a:solidFill>
              <a:round/>
              <a:headEnd/>
              <a:tailEnd/>
            </a:ln>
          </p:spPr>
          <p:txBody>
            <a:bodyPr rot="10800000" vert="eaVert" wrap="none" anchor="ctr"/>
            <a:lstStyle/>
            <a:p>
              <a:pPr algn="l" rtl="0" fontAlgn="base">
                <a:spcBef>
                  <a:spcPct val="0"/>
                </a:spcBef>
                <a:spcAft>
                  <a:spcPct val="0"/>
                </a:spcAft>
                <a:buClr>
                  <a:srgbClr val="FFFFFF"/>
                </a:buClr>
              </a:pPr>
              <a:endParaRPr lang="en-US" sz="2000" kern="1200">
                <a:solidFill>
                  <a:schemeClr val="bg1"/>
                </a:solidFill>
                <a:latin typeface="Futura Bk" pitchFamily="34" charset="0"/>
                <a:ea typeface="MS PGothic" pitchFamily="34" charset="-128"/>
                <a:cs typeface="+mn-cs"/>
              </a:endParaRPr>
            </a:p>
          </p:txBody>
        </p:sp>
        <p:sp>
          <p:nvSpPr>
            <p:cNvPr id="29730" name="AutoShape 34"/>
            <p:cNvSpPr>
              <a:spLocks noChangeArrowheads="1"/>
            </p:cNvSpPr>
            <p:nvPr/>
          </p:nvSpPr>
          <p:spPr bwMode="auto">
            <a:xfrm rot="5400000">
              <a:off x="1308" y="2883"/>
              <a:ext cx="36" cy="270"/>
            </a:xfrm>
            <a:prstGeom prst="can">
              <a:avLst>
                <a:gd name="adj" fmla="val 103090"/>
              </a:avLst>
            </a:prstGeom>
            <a:gradFill rotWithShape="1">
              <a:gsLst>
                <a:gs pos="0">
                  <a:srgbClr val="A5FF3C"/>
                </a:gs>
                <a:gs pos="100000">
                  <a:srgbClr val="4B8B00"/>
                </a:gs>
              </a:gsLst>
              <a:lin ang="0" scaled="1"/>
            </a:gradFill>
            <a:ln w="6350">
              <a:solidFill>
                <a:schemeClr val="tx1"/>
              </a:solidFill>
              <a:round/>
              <a:headEnd/>
              <a:tailEnd/>
            </a:ln>
          </p:spPr>
          <p:txBody>
            <a:bodyPr rot="10800000" vert="eaVert" wrap="none" anchor="ctr"/>
            <a:lstStyle/>
            <a:p>
              <a:pPr algn="l" rtl="0" fontAlgn="base">
                <a:spcBef>
                  <a:spcPct val="0"/>
                </a:spcBef>
                <a:spcAft>
                  <a:spcPct val="0"/>
                </a:spcAft>
                <a:buClr>
                  <a:srgbClr val="FFFFFF"/>
                </a:buClr>
              </a:pPr>
              <a:endParaRPr lang="en-US" sz="2000" kern="1200">
                <a:solidFill>
                  <a:schemeClr val="bg1"/>
                </a:solidFill>
                <a:latin typeface="Futura Bk" pitchFamily="34" charset="0"/>
                <a:ea typeface="MS PGothic" pitchFamily="34" charset="-128"/>
                <a:cs typeface="Arial" pitchFamily="34" charset="0"/>
              </a:endParaRPr>
            </a:p>
          </p:txBody>
        </p:sp>
        <p:sp>
          <p:nvSpPr>
            <p:cNvPr id="29731" name="AutoShape 35"/>
            <p:cNvSpPr>
              <a:spLocks noChangeArrowheads="1"/>
            </p:cNvSpPr>
            <p:nvPr/>
          </p:nvSpPr>
          <p:spPr bwMode="auto">
            <a:xfrm rot="5400000">
              <a:off x="1310" y="2931"/>
              <a:ext cx="37" cy="270"/>
            </a:xfrm>
            <a:prstGeom prst="can">
              <a:avLst>
                <a:gd name="adj" fmla="val 103108"/>
              </a:avLst>
            </a:prstGeom>
            <a:gradFill rotWithShape="1">
              <a:gsLst>
                <a:gs pos="0">
                  <a:srgbClr val="39B5FF"/>
                </a:gs>
                <a:gs pos="100000">
                  <a:srgbClr val="005587"/>
                </a:gs>
              </a:gsLst>
              <a:lin ang="0" scaled="1"/>
            </a:gradFill>
            <a:ln w="6350">
              <a:solidFill>
                <a:schemeClr val="tx1"/>
              </a:solidFill>
              <a:round/>
              <a:headEnd/>
              <a:tailEnd/>
            </a:ln>
          </p:spPr>
          <p:txBody>
            <a:bodyPr rot="10800000" vert="eaVert" wrap="none" anchor="ctr"/>
            <a:lstStyle/>
            <a:p>
              <a:pPr algn="l" rtl="0" fontAlgn="base">
                <a:spcBef>
                  <a:spcPct val="0"/>
                </a:spcBef>
                <a:spcAft>
                  <a:spcPct val="0"/>
                </a:spcAft>
                <a:buClr>
                  <a:srgbClr val="FFFFFF"/>
                </a:buClr>
              </a:pPr>
              <a:endParaRPr lang="en-US" sz="2000" kern="1200">
                <a:solidFill>
                  <a:schemeClr val="bg1"/>
                </a:solidFill>
                <a:latin typeface="Futura Bk" pitchFamily="34" charset="0"/>
                <a:ea typeface="MS PGothic" pitchFamily="34" charset="-128"/>
                <a:cs typeface="Arial" pitchFamily="34" charset="0"/>
              </a:endParaRPr>
            </a:p>
          </p:txBody>
        </p:sp>
        <p:sp>
          <p:nvSpPr>
            <p:cNvPr id="29732" name="AutoShape 36"/>
            <p:cNvSpPr>
              <a:spLocks noChangeArrowheads="1"/>
            </p:cNvSpPr>
            <p:nvPr/>
          </p:nvSpPr>
          <p:spPr bwMode="auto">
            <a:xfrm rot="5400000">
              <a:off x="1307" y="2985"/>
              <a:ext cx="37" cy="270"/>
            </a:xfrm>
            <a:prstGeom prst="can">
              <a:avLst>
                <a:gd name="adj" fmla="val 101149"/>
              </a:avLst>
            </a:prstGeom>
            <a:gradFill rotWithShape="1">
              <a:gsLst>
                <a:gs pos="0">
                  <a:schemeClr val="folHlink"/>
                </a:gs>
                <a:gs pos="100000">
                  <a:srgbClr val="880089"/>
                </a:gs>
              </a:gsLst>
              <a:lin ang="0" scaled="1"/>
            </a:gradFill>
            <a:ln w="6350">
              <a:solidFill>
                <a:schemeClr val="tx1"/>
              </a:solidFill>
              <a:round/>
              <a:headEnd/>
              <a:tailEnd/>
            </a:ln>
          </p:spPr>
          <p:txBody>
            <a:bodyPr rot="10800000" vert="eaVert" wrap="none" anchor="ctr"/>
            <a:lstStyle/>
            <a:p>
              <a:pPr algn="l" rtl="0" fontAlgn="base">
                <a:spcBef>
                  <a:spcPct val="0"/>
                </a:spcBef>
                <a:spcAft>
                  <a:spcPct val="0"/>
                </a:spcAft>
                <a:buClr>
                  <a:srgbClr val="FFFFFF"/>
                </a:buClr>
              </a:pPr>
              <a:endParaRPr lang="en-US" sz="2000" kern="1200">
                <a:solidFill>
                  <a:schemeClr val="bg1"/>
                </a:solidFill>
                <a:latin typeface="Futura Bk" pitchFamily="34" charset="0"/>
                <a:ea typeface="MS PGothic" pitchFamily="34" charset="-128"/>
                <a:cs typeface="+mn-cs"/>
              </a:endParaRPr>
            </a:p>
          </p:txBody>
        </p:sp>
        <p:sp>
          <p:nvSpPr>
            <p:cNvPr id="29733" name="AutoShape 37"/>
            <p:cNvSpPr>
              <a:spLocks noChangeArrowheads="1"/>
            </p:cNvSpPr>
            <p:nvPr/>
          </p:nvSpPr>
          <p:spPr bwMode="auto">
            <a:xfrm rot="5400000">
              <a:off x="1308" y="3035"/>
              <a:ext cx="36" cy="270"/>
            </a:xfrm>
            <a:prstGeom prst="can">
              <a:avLst>
                <a:gd name="adj" fmla="val 103958"/>
              </a:avLst>
            </a:prstGeom>
            <a:gradFill rotWithShape="1">
              <a:gsLst>
                <a:gs pos="0">
                  <a:srgbClr val="FF9603"/>
                </a:gs>
                <a:gs pos="100000">
                  <a:srgbClr val="E24305"/>
                </a:gs>
              </a:gsLst>
              <a:lin ang="0" scaled="1"/>
            </a:gradFill>
            <a:ln w="6350">
              <a:solidFill>
                <a:schemeClr val="tx1"/>
              </a:solidFill>
              <a:round/>
              <a:headEnd/>
              <a:tailEnd/>
            </a:ln>
          </p:spPr>
          <p:txBody>
            <a:bodyPr rot="10800000" vert="eaVert" wrap="none" anchor="ctr"/>
            <a:lstStyle/>
            <a:p>
              <a:pPr algn="l" rtl="0" fontAlgn="base">
                <a:spcBef>
                  <a:spcPct val="0"/>
                </a:spcBef>
                <a:spcAft>
                  <a:spcPct val="0"/>
                </a:spcAft>
                <a:buClr>
                  <a:srgbClr val="FFFFFF"/>
                </a:buClr>
              </a:pPr>
              <a:endParaRPr lang="en-US" sz="2000" kern="1200">
                <a:solidFill>
                  <a:schemeClr val="bg1"/>
                </a:solidFill>
                <a:latin typeface="Futura Bk" pitchFamily="34" charset="0"/>
                <a:ea typeface="MS PGothic" pitchFamily="34" charset="-128"/>
                <a:cs typeface="+mn-cs"/>
              </a:endParaRPr>
            </a:p>
          </p:txBody>
        </p:sp>
        <p:sp>
          <p:nvSpPr>
            <p:cNvPr id="29734" name="AutoShape 38"/>
            <p:cNvSpPr>
              <a:spLocks noChangeArrowheads="1"/>
            </p:cNvSpPr>
            <p:nvPr/>
          </p:nvSpPr>
          <p:spPr bwMode="auto">
            <a:xfrm rot="5400000">
              <a:off x="1308" y="3086"/>
              <a:ext cx="36" cy="270"/>
            </a:xfrm>
            <a:prstGeom prst="can">
              <a:avLst>
                <a:gd name="adj" fmla="val 103090"/>
              </a:avLst>
            </a:prstGeom>
            <a:gradFill rotWithShape="1">
              <a:gsLst>
                <a:gs pos="0">
                  <a:srgbClr val="A5FF3C"/>
                </a:gs>
                <a:gs pos="100000">
                  <a:srgbClr val="4B8B00"/>
                </a:gs>
              </a:gsLst>
              <a:lin ang="0" scaled="1"/>
            </a:gradFill>
            <a:ln w="6350">
              <a:solidFill>
                <a:schemeClr val="tx1"/>
              </a:solidFill>
              <a:round/>
              <a:headEnd/>
              <a:tailEnd/>
            </a:ln>
          </p:spPr>
          <p:txBody>
            <a:bodyPr rot="10800000" vert="eaVert" wrap="none" anchor="ctr"/>
            <a:lstStyle/>
            <a:p>
              <a:pPr algn="l" rtl="0" fontAlgn="base">
                <a:spcBef>
                  <a:spcPct val="0"/>
                </a:spcBef>
                <a:spcAft>
                  <a:spcPct val="0"/>
                </a:spcAft>
                <a:buClr>
                  <a:srgbClr val="FFFFFF"/>
                </a:buClr>
              </a:pPr>
              <a:endParaRPr lang="en-US" sz="2000" kern="1200">
                <a:solidFill>
                  <a:schemeClr val="bg1"/>
                </a:solidFill>
                <a:latin typeface="Futura Bk" pitchFamily="34" charset="0"/>
                <a:ea typeface="MS PGothic" pitchFamily="34" charset="-128"/>
                <a:cs typeface="Arial" pitchFamily="34" charset="0"/>
              </a:endParaRPr>
            </a:p>
          </p:txBody>
        </p:sp>
        <p:sp>
          <p:nvSpPr>
            <p:cNvPr id="29735" name="AutoShape 39"/>
            <p:cNvSpPr>
              <a:spLocks noChangeArrowheads="1"/>
            </p:cNvSpPr>
            <p:nvPr/>
          </p:nvSpPr>
          <p:spPr bwMode="auto">
            <a:xfrm rot="5400000">
              <a:off x="1308" y="3138"/>
              <a:ext cx="36" cy="270"/>
            </a:xfrm>
            <a:prstGeom prst="can">
              <a:avLst>
                <a:gd name="adj" fmla="val 103090"/>
              </a:avLst>
            </a:prstGeom>
            <a:gradFill rotWithShape="1">
              <a:gsLst>
                <a:gs pos="0">
                  <a:srgbClr val="39B5FF"/>
                </a:gs>
                <a:gs pos="100000">
                  <a:srgbClr val="005587"/>
                </a:gs>
              </a:gsLst>
              <a:lin ang="0" scaled="1"/>
            </a:gradFill>
            <a:ln w="6350">
              <a:solidFill>
                <a:schemeClr val="tx1"/>
              </a:solidFill>
              <a:round/>
              <a:headEnd/>
              <a:tailEnd/>
            </a:ln>
          </p:spPr>
          <p:txBody>
            <a:bodyPr rot="10800000" vert="eaVert" wrap="none" anchor="ctr"/>
            <a:lstStyle/>
            <a:p>
              <a:pPr algn="l" rtl="0" fontAlgn="base">
                <a:spcBef>
                  <a:spcPct val="0"/>
                </a:spcBef>
                <a:spcAft>
                  <a:spcPct val="0"/>
                </a:spcAft>
                <a:buClr>
                  <a:srgbClr val="FFFFFF"/>
                </a:buClr>
              </a:pPr>
              <a:endParaRPr lang="en-US" sz="2000" kern="1200">
                <a:solidFill>
                  <a:schemeClr val="bg1"/>
                </a:solidFill>
                <a:latin typeface="Futura Bk" pitchFamily="34" charset="0"/>
                <a:ea typeface="MS PGothic" pitchFamily="34" charset="-128"/>
                <a:cs typeface="Arial" pitchFamily="34" charset="0"/>
              </a:endParaRPr>
            </a:p>
          </p:txBody>
        </p:sp>
        <p:sp>
          <p:nvSpPr>
            <p:cNvPr id="29736" name="AutoShape 40"/>
            <p:cNvSpPr>
              <a:spLocks noChangeArrowheads="1"/>
            </p:cNvSpPr>
            <p:nvPr/>
          </p:nvSpPr>
          <p:spPr bwMode="auto">
            <a:xfrm rot="5400000">
              <a:off x="1307" y="3189"/>
              <a:ext cx="37" cy="270"/>
            </a:xfrm>
            <a:prstGeom prst="can">
              <a:avLst>
                <a:gd name="adj" fmla="val 101149"/>
              </a:avLst>
            </a:prstGeom>
            <a:gradFill rotWithShape="1">
              <a:gsLst>
                <a:gs pos="0">
                  <a:schemeClr val="folHlink"/>
                </a:gs>
                <a:gs pos="100000">
                  <a:srgbClr val="880089"/>
                </a:gs>
              </a:gsLst>
              <a:lin ang="0" scaled="1"/>
            </a:gradFill>
            <a:ln w="6350">
              <a:solidFill>
                <a:schemeClr val="tx1"/>
              </a:solidFill>
              <a:round/>
              <a:headEnd/>
              <a:tailEnd/>
            </a:ln>
          </p:spPr>
          <p:txBody>
            <a:bodyPr rot="10800000" vert="eaVert" wrap="none" anchor="ctr"/>
            <a:lstStyle/>
            <a:p>
              <a:pPr algn="l" rtl="0" fontAlgn="base">
                <a:spcBef>
                  <a:spcPct val="0"/>
                </a:spcBef>
                <a:spcAft>
                  <a:spcPct val="0"/>
                </a:spcAft>
                <a:buClr>
                  <a:srgbClr val="FFFFFF"/>
                </a:buClr>
              </a:pPr>
              <a:endParaRPr lang="en-US" sz="2000" kern="1200">
                <a:solidFill>
                  <a:schemeClr val="bg1"/>
                </a:solidFill>
                <a:latin typeface="Futura Bk" pitchFamily="34" charset="0"/>
                <a:ea typeface="MS PGothic" pitchFamily="34" charset="-128"/>
                <a:cs typeface="+mn-cs"/>
              </a:endParaRPr>
            </a:p>
          </p:txBody>
        </p:sp>
        <p:sp>
          <p:nvSpPr>
            <p:cNvPr id="29737" name="AutoShape 42"/>
            <p:cNvSpPr>
              <a:spLocks noChangeArrowheads="1"/>
            </p:cNvSpPr>
            <p:nvPr/>
          </p:nvSpPr>
          <p:spPr bwMode="auto">
            <a:xfrm rot="-5400000">
              <a:off x="783" y="2888"/>
              <a:ext cx="143" cy="314"/>
            </a:xfrm>
            <a:prstGeom prst="can">
              <a:avLst>
                <a:gd name="adj" fmla="val 54671"/>
              </a:avLst>
            </a:prstGeom>
            <a:gradFill rotWithShape="1">
              <a:gsLst>
                <a:gs pos="0">
                  <a:srgbClr val="A5FF3C"/>
                </a:gs>
                <a:gs pos="100000">
                  <a:srgbClr val="4B8B00"/>
                </a:gs>
              </a:gsLst>
              <a:lin ang="10800000"/>
            </a:gradFill>
            <a:ln w="6350">
              <a:solidFill>
                <a:schemeClr val="tx1"/>
              </a:solidFill>
              <a:round/>
              <a:headEnd/>
              <a:tailEnd/>
            </a:ln>
          </p:spPr>
          <p:txBody>
            <a:bodyPr vert="eaVert" wrap="none" anchor="ctr"/>
            <a:lstStyle/>
            <a:p>
              <a:pPr algn="l" rtl="0" fontAlgn="base">
                <a:spcBef>
                  <a:spcPct val="0"/>
                </a:spcBef>
                <a:spcAft>
                  <a:spcPct val="0"/>
                </a:spcAft>
                <a:buClr>
                  <a:srgbClr val="FFFFFF"/>
                </a:buClr>
              </a:pPr>
              <a:endParaRPr lang="en-US" sz="2000" kern="1200">
                <a:solidFill>
                  <a:schemeClr val="bg1"/>
                </a:solidFill>
                <a:latin typeface="Futura Bk" pitchFamily="34" charset="0"/>
                <a:ea typeface="MS PGothic" pitchFamily="34" charset="-128"/>
                <a:cs typeface="Arial" pitchFamily="34" charset="0"/>
              </a:endParaRPr>
            </a:p>
          </p:txBody>
        </p:sp>
        <p:sp>
          <p:nvSpPr>
            <p:cNvPr id="29738" name="AutoShape 43"/>
            <p:cNvSpPr>
              <a:spLocks noChangeArrowheads="1"/>
            </p:cNvSpPr>
            <p:nvPr/>
          </p:nvSpPr>
          <p:spPr bwMode="auto">
            <a:xfrm rot="-5400000">
              <a:off x="784" y="3093"/>
              <a:ext cx="143" cy="314"/>
            </a:xfrm>
            <a:prstGeom prst="can">
              <a:avLst>
                <a:gd name="adj" fmla="val 54671"/>
              </a:avLst>
            </a:prstGeom>
            <a:gradFill rotWithShape="1">
              <a:gsLst>
                <a:gs pos="0">
                  <a:srgbClr val="A5FF3C"/>
                </a:gs>
                <a:gs pos="100000">
                  <a:srgbClr val="4B8B00"/>
                </a:gs>
              </a:gsLst>
              <a:lin ang="10800000"/>
            </a:gradFill>
            <a:ln w="6350">
              <a:solidFill>
                <a:schemeClr val="tx1"/>
              </a:solidFill>
              <a:round/>
              <a:headEnd/>
              <a:tailEnd/>
            </a:ln>
          </p:spPr>
          <p:txBody>
            <a:bodyPr vert="eaVert" wrap="none" anchor="ctr"/>
            <a:lstStyle/>
            <a:p>
              <a:pPr algn="l" rtl="0" fontAlgn="base">
                <a:spcBef>
                  <a:spcPct val="0"/>
                </a:spcBef>
                <a:spcAft>
                  <a:spcPct val="0"/>
                </a:spcAft>
                <a:buClr>
                  <a:srgbClr val="FFFFFF"/>
                </a:buClr>
              </a:pPr>
              <a:endParaRPr lang="en-US" sz="2000" kern="1200">
                <a:solidFill>
                  <a:schemeClr val="bg1"/>
                </a:solidFill>
                <a:latin typeface="Futura Bk" pitchFamily="34" charset="0"/>
                <a:ea typeface="MS PGothic" pitchFamily="34" charset="-128"/>
                <a:cs typeface="Arial" pitchFamily="34" charset="0"/>
              </a:endParaRPr>
            </a:p>
          </p:txBody>
        </p:sp>
        <p:sp>
          <p:nvSpPr>
            <p:cNvPr id="29739" name="Rectangle 46"/>
            <p:cNvSpPr>
              <a:spLocks noChangeArrowheads="1"/>
            </p:cNvSpPr>
            <p:nvPr/>
          </p:nvSpPr>
          <p:spPr bwMode="auto">
            <a:xfrm>
              <a:off x="956" y="2936"/>
              <a:ext cx="241" cy="418"/>
            </a:xfrm>
            <a:prstGeom prst="rect">
              <a:avLst/>
            </a:prstGeom>
            <a:gradFill rotWithShape="1">
              <a:gsLst>
                <a:gs pos="0">
                  <a:srgbClr val="002060"/>
                </a:gs>
                <a:gs pos="50000">
                  <a:srgbClr val="004189"/>
                </a:gs>
                <a:gs pos="100000">
                  <a:srgbClr val="002060"/>
                </a:gs>
              </a:gsLst>
              <a:lin ang="5400000"/>
            </a:gradFill>
            <a:ln w="6350">
              <a:solidFill>
                <a:schemeClr val="tx1"/>
              </a:solidFill>
              <a:miter lim="800000"/>
              <a:headEnd/>
              <a:tailEnd/>
            </a:ln>
          </p:spPr>
          <p:txBody>
            <a:bodyPr wrap="none" anchor="ctr"/>
            <a:lstStyle/>
            <a:p>
              <a:pPr algn="l" rtl="0" fontAlgn="base">
                <a:spcBef>
                  <a:spcPct val="0"/>
                </a:spcBef>
                <a:spcAft>
                  <a:spcPct val="0"/>
                </a:spcAft>
                <a:buClr>
                  <a:srgbClr val="FFFFFF"/>
                </a:buClr>
              </a:pPr>
              <a:endParaRPr lang="en-US" sz="2000" kern="1200">
                <a:solidFill>
                  <a:schemeClr val="bg1"/>
                </a:solidFill>
                <a:latin typeface="Futura Bk" pitchFamily="34" charset="0"/>
                <a:ea typeface="MS PGothic" pitchFamily="34" charset="-128"/>
                <a:cs typeface="+mn-cs"/>
              </a:endParaRPr>
            </a:p>
          </p:txBody>
        </p:sp>
        <p:sp>
          <p:nvSpPr>
            <p:cNvPr id="29740" name="Rectangle 25"/>
            <p:cNvSpPr>
              <a:spLocks noChangeArrowheads="1"/>
            </p:cNvSpPr>
            <p:nvPr/>
          </p:nvSpPr>
          <p:spPr bwMode="auto">
            <a:xfrm>
              <a:off x="1645" y="3110"/>
              <a:ext cx="326" cy="155"/>
            </a:xfrm>
            <a:prstGeom prst="rect">
              <a:avLst/>
            </a:prstGeom>
            <a:noFill/>
            <a:ln w="9525">
              <a:noFill/>
              <a:miter lim="800000"/>
              <a:headEnd/>
              <a:tailEnd/>
            </a:ln>
            <a:effectLst>
              <a:prstShdw prst="shdw17" dist="17961" dir="2700000">
                <a:srgbClr val="00446C"/>
              </a:prstShdw>
            </a:effectLst>
          </p:spPr>
          <p:txBody>
            <a:bodyPr wrap="none"/>
            <a:lstStyle/>
            <a:p>
              <a:pPr algn="l" rtl="0" fontAlgn="base">
                <a:spcBef>
                  <a:spcPct val="0"/>
                </a:spcBef>
                <a:spcAft>
                  <a:spcPct val="0"/>
                </a:spcAft>
                <a:buClr>
                  <a:srgbClr val="FFFFFF"/>
                </a:buClr>
              </a:pPr>
              <a:r>
                <a:rPr lang="en-US" sz="1000" kern="1200" dirty="0">
                  <a:latin typeface="Futura Bk" pitchFamily="34" charset="0"/>
                  <a:ea typeface="MS PGothic" pitchFamily="34" charset="-128"/>
                  <a:cs typeface="+mn-cs"/>
                </a:rPr>
                <a:t>Mb/s</a:t>
              </a:r>
            </a:p>
          </p:txBody>
        </p:sp>
        <p:sp>
          <p:nvSpPr>
            <p:cNvPr id="29741" name="Rectangle 28"/>
            <p:cNvSpPr>
              <a:spLocks noChangeArrowheads="1"/>
            </p:cNvSpPr>
            <p:nvPr/>
          </p:nvSpPr>
          <p:spPr bwMode="auto">
            <a:xfrm>
              <a:off x="3378" y="2422"/>
              <a:ext cx="2049" cy="1165"/>
            </a:xfrm>
            <a:prstGeom prst="rect">
              <a:avLst/>
            </a:prstGeom>
            <a:noFill/>
            <a:ln w="9525">
              <a:noFill/>
              <a:miter lim="800000"/>
              <a:headEnd/>
              <a:tailEnd/>
            </a:ln>
            <a:effectLst>
              <a:prstShdw prst="shdw17" dist="17961" dir="2700000">
                <a:srgbClr val="00446C"/>
              </a:prstShdw>
            </a:effectLst>
          </p:spPr>
          <p:txBody>
            <a:bodyPr wrap="none"/>
            <a:lstStyle/>
            <a:p>
              <a:pPr marL="228600" indent="-228600" algn="l" rtl="0" fontAlgn="base">
                <a:lnSpc>
                  <a:spcPct val="90000"/>
                </a:lnSpc>
                <a:spcBef>
                  <a:spcPct val="25000"/>
                </a:spcBef>
                <a:spcAft>
                  <a:spcPct val="10000"/>
                </a:spcAft>
                <a:buClr>
                  <a:srgbClr val="FFFFFF"/>
                </a:buClr>
              </a:pPr>
              <a:endParaRPr lang="en-US" sz="2000" kern="1200" dirty="0">
                <a:latin typeface="Futura Bk" pitchFamily="34" charset="0"/>
                <a:ea typeface="MS PGothic" pitchFamily="34" charset="-128"/>
                <a:cs typeface="+mn-cs"/>
              </a:endParaRPr>
            </a:p>
            <a:p>
              <a:pPr marL="228600" indent="-228600" algn="l" rtl="0" fontAlgn="base">
                <a:lnSpc>
                  <a:spcPct val="90000"/>
                </a:lnSpc>
                <a:spcBef>
                  <a:spcPct val="25000"/>
                </a:spcBef>
                <a:spcAft>
                  <a:spcPct val="10000"/>
                </a:spcAft>
                <a:buClr>
                  <a:srgbClr val="FFFFFF"/>
                </a:buClr>
                <a:buFontTx/>
                <a:buChar char="•"/>
              </a:pPr>
              <a:r>
                <a:rPr lang="en-US" sz="2000" kern="1200" dirty="0" err="1" smtClean="0">
                  <a:latin typeface="Futura Bk" pitchFamily="34" charset="0"/>
                  <a:ea typeface="MS PGothic" pitchFamily="34" charset="-128"/>
                  <a:cs typeface="+mn-cs"/>
                </a:rPr>
                <a:t>Maneja</a:t>
              </a:r>
              <a:r>
                <a:rPr lang="en-US" sz="2000" kern="1200" dirty="0" smtClean="0">
                  <a:latin typeface="Futura Bk" pitchFamily="34" charset="0"/>
                  <a:ea typeface="MS PGothic" pitchFamily="34" charset="-128"/>
                  <a:cs typeface="+mn-cs"/>
                </a:rPr>
                <a:t> </a:t>
              </a:r>
              <a:r>
                <a:rPr lang="en-US" sz="2000" kern="1200" dirty="0" err="1" smtClean="0">
                  <a:latin typeface="Futura Bk" pitchFamily="34" charset="0"/>
                  <a:ea typeface="MS PGothic" pitchFamily="34" charset="-128"/>
                  <a:cs typeface="+mn-cs"/>
                </a:rPr>
                <a:t>hasta</a:t>
              </a:r>
              <a:r>
                <a:rPr lang="en-US" sz="2000" kern="1200" dirty="0" smtClean="0">
                  <a:latin typeface="Futura Bk" pitchFamily="34" charset="0"/>
                  <a:ea typeface="MS PGothic" pitchFamily="34" charset="-128"/>
                  <a:cs typeface="+mn-cs"/>
                </a:rPr>
                <a:t> 10 </a:t>
              </a:r>
              <a:r>
                <a:rPr lang="en-US" sz="2000" kern="1200" dirty="0" err="1" smtClean="0">
                  <a:latin typeface="Futura Bk" pitchFamily="34" charset="0"/>
                  <a:ea typeface="MS PGothic" pitchFamily="34" charset="-128"/>
                  <a:cs typeface="+mn-cs"/>
                </a:rPr>
                <a:t>Gb</a:t>
              </a:r>
              <a:endParaRPr lang="en-US" sz="2000" kern="1200" dirty="0">
                <a:latin typeface="Futura Bk" pitchFamily="34" charset="0"/>
                <a:ea typeface="MS PGothic" pitchFamily="34" charset="-128"/>
                <a:cs typeface="+mn-cs"/>
              </a:endParaRPr>
            </a:p>
            <a:p>
              <a:pPr marL="228600" indent="-228600" algn="l" rtl="0" fontAlgn="base">
                <a:lnSpc>
                  <a:spcPct val="90000"/>
                </a:lnSpc>
                <a:spcBef>
                  <a:spcPct val="25000"/>
                </a:spcBef>
                <a:spcAft>
                  <a:spcPct val="10000"/>
                </a:spcAft>
                <a:buClr>
                  <a:srgbClr val="FFFFFF"/>
                </a:buClr>
                <a:buFontTx/>
                <a:buChar char="•"/>
              </a:pPr>
              <a:r>
                <a:rPr lang="es-MX" sz="2000" dirty="0" smtClean="0">
                  <a:latin typeface="Futura Bk" pitchFamily="34" charset="0"/>
                  <a:ea typeface="MS PGothic" pitchFamily="34" charset="-128"/>
                  <a:cs typeface="+mn-cs"/>
                </a:rPr>
                <a:t>Cablea una vez</a:t>
              </a:r>
              <a:endParaRPr lang="en-US" sz="2000" kern="1200" dirty="0">
                <a:latin typeface="Futura Bk" pitchFamily="34" charset="0"/>
                <a:ea typeface="MS PGothic" pitchFamily="34" charset="-128"/>
                <a:cs typeface="+mn-cs"/>
              </a:endParaRPr>
            </a:p>
            <a:p>
              <a:pPr marL="228600" indent="-228600" algn="l" rtl="0" fontAlgn="base">
                <a:lnSpc>
                  <a:spcPct val="90000"/>
                </a:lnSpc>
                <a:spcBef>
                  <a:spcPct val="25000"/>
                </a:spcBef>
                <a:spcAft>
                  <a:spcPct val="10000"/>
                </a:spcAft>
                <a:buClr>
                  <a:srgbClr val="FFFFFF"/>
                </a:buClr>
                <a:buFontTx/>
                <a:buChar char="•"/>
              </a:pPr>
              <a:r>
                <a:rPr lang="en-US" sz="2000" kern="1200" dirty="0">
                  <a:latin typeface="Futura Bk" pitchFamily="34" charset="0"/>
                  <a:ea typeface="MS PGothic" pitchFamily="34" charset="-128"/>
                  <a:cs typeface="+mn-cs"/>
                </a:rPr>
                <a:t>75% </a:t>
              </a:r>
              <a:r>
                <a:rPr lang="en-US" sz="2000" kern="1200" dirty="0" err="1" smtClean="0">
                  <a:latin typeface="Futura Bk" pitchFamily="34" charset="0"/>
                  <a:ea typeface="MS PGothic" pitchFamily="34" charset="-128"/>
                  <a:cs typeface="+mn-cs"/>
                </a:rPr>
                <a:t>consolidación</a:t>
              </a:r>
              <a:r>
                <a:rPr lang="en-US" sz="2000" kern="1200" dirty="0" smtClean="0">
                  <a:latin typeface="Futura Bk" pitchFamily="34" charset="0"/>
                  <a:ea typeface="MS PGothic" pitchFamily="34" charset="-128"/>
                  <a:cs typeface="+mn-cs"/>
                </a:rPr>
                <a:t>  de red</a:t>
              </a:r>
              <a:endParaRPr lang="en-US" sz="2000" kern="1200" dirty="0">
                <a:latin typeface="Futura Bk" pitchFamily="34" charset="0"/>
                <a:ea typeface="MS PGothic" pitchFamily="34" charset="-128"/>
                <a:cs typeface="+mn-cs"/>
              </a:endParaRPr>
            </a:p>
          </p:txBody>
        </p:sp>
        <p:sp>
          <p:nvSpPr>
            <p:cNvPr id="29742" name="Rectangle 30"/>
            <p:cNvSpPr>
              <a:spLocks noChangeArrowheads="1"/>
            </p:cNvSpPr>
            <p:nvPr/>
          </p:nvSpPr>
          <p:spPr bwMode="auto">
            <a:xfrm>
              <a:off x="286" y="2369"/>
              <a:ext cx="722" cy="271"/>
            </a:xfrm>
            <a:prstGeom prst="rect">
              <a:avLst/>
            </a:prstGeom>
            <a:noFill/>
            <a:ln w="9525">
              <a:noFill/>
              <a:miter lim="800000"/>
              <a:headEnd/>
              <a:tailEnd/>
            </a:ln>
            <a:effectLst>
              <a:prstShdw prst="shdw17" dist="17961" dir="2700000">
                <a:srgbClr val="00446C"/>
              </a:prstShdw>
            </a:effectLst>
          </p:spPr>
          <p:txBody>
            <a:bodyPr wrap="none"/>
            <a:lstStyle/>
            <a:p>
              <a:pPr algn="l" rtl="0" fontAlgn="base">
                <a:spcBef>
                  <a:spcPct val="0"/>
                </a:spcBef>
                <a:spcAft>
                  <a:spcPct val="0"/>
                </a:spcAft>
                <a:buClr>
                  <a:srgbClr val="FFFFFF"/>
                </a:buClr>
              </a:pPr>
              <a:r>
                <a:rPr lang="en-US" sz="2200" kern="1200" dirty="0" err="1" smtClean="0">
                  <a:latin typeface="Futura Bk" pitchFamily="34" charset="0"/>
                  <a:ea typeface="MS PGothic" pitchFamily="34" charset="-128"/>
                  <a:cs typeface="+mn-cs"/>
                </a:rPr>
                <a:t>Solución</a:t>
              </a:r>
              <a:endParaRPr lang="en-US" sz="2200" kern="1200" dirty="0">
                <a:latin typeface="Futura Bk" pitchFamily="34" charset="0"/>
                <a:ea typeface="MS PGothic" pitchFamily="34" charset="-128"/>
                <a:cs typeface="+mn-cs"/>
              </a:endParaRPr>
            </a:p>
          </p:txBody>
        </p:sp>
        <p:sp>
          <p:nvSpPr>
            <p:cNvPr id="29743" name="Rectangle 31"/>
            <p:cNvSpPr>
              <a:spLocks noChangeArrowheads="1"/>
            </p:cNvSpPr>
            <p:nvPr/>
          </p:nvSpPr>
          <p:spPr bwMode="auto">
            <a:xfrm>
              <a:off x="340" y="2666"/>
              <a:ext cx="1665" cy="209"/>
            </a:xfrm>
            <a:prstGeom prst="rect">
              <a:avLst/>
            </a:prstGeom>
            <a:noFill/>
            <a:ln w="9525">
              <a:noFill/>
              <a:miter lim="800000"/>
              <a:headEnd/>
              <a:tailEnd/>
            </a:ln>
            <a:effectLst>
              <a:prstShdw prst="shdw17" dist="17961" dir="2700000">
                <a:srgbClr val="00446C"/>
              </a:prstShdw>
            </a:effectLst>
          </p:spPr>
          <p:txBody>
            <a:bodyPr wrap="none"/>
            <a:lstStyle/>
            <a:p>
              <a:pPr algn="l" rtl="0" eaLnBrk="0" fontAlgn="base" hangingPunct="0">
                <a:lnSpc>
                  <a:spcPct val="90000"/>
                </a:lnSpc>
                <a:spcBef>
                  <a:spcPct val="25000"/>
                </a:spcBef>
                <a:spcAft>
                  <a:spcPct val="10000"/>
                </a:spcAft>
                <a:buClr>
                  <a:srgbClr val="FFFFFF"/>
                </a:buClr>
              </a:pPr>
              <a:r>
                <a:rPr lang="en-US" sz="1700" kern="1200" dirty="0">
                  <a:latin typeface="Futura Bk" pitchFamily="34" charset="0"/>
                  <a:ea typeface="MS PGothic" pitchFamily="34" charset="-128"/>
                  <a:cs typeface="+mn-cs"/>
                </a:rPr>
                <a:t>HP Virtual Connect Flex-10</a:t>
              </a:r>
            </a:p>
          </p:txBody>
        </p:sp>
      </p:grpSp>
      <p:sp>
        <p:nvSpPr>
          <p:cNvPr id="110" name="Rectangle 109"/>
          <p:cNvSpPr/>
          <p:nvPr/>
        </p:nvSpPr>
        <p:spPr>
          <a:xfrm>
            <a:off x="1332261" y="1874838"/>
            <a:ext cx="5533643" cy="595312"/>
          </a:xfrm>
          <a:prstGeom prst="rect">
            <a:avLst/>
          </a:prstGeom>
          <a:gradFill>
            <a:gsLst>
              <a:gs pos="0">
                <a:schemeClr val="accent1">
                  <a:shade val="51000"/>
                  <a:satMod val="130000"/>
                  <a:alpha val="0"/>
                </a:schemeClr>
              </a:gs>
              <a:gs pos="100000">
                <a:schemeClr val="accent1">
                  <a:shade val="94000"/>
                  <a:satMod val="135000"/>
                  <a:alpha val="50000"/>
                </a:schemeClr>
              </a:gs>
            </a:gsLst>
          </a:gra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rtl="0" fontAlgn="base">
              <a:spcBef>
                <a:spcPct val="0"/>
              </a:spcBef>
              <a:spcAft>
                <a:spcPct val="0"/>
              </a:spcAft>
            </a:pPr>
            <a:endParaRPr lang="en-US" sz="2000" kern="1200">
              <a:solidFill>
                <a:schemeClr val="bg1"/>
              </a:solidFill>
              <a:latin typeface="Futura Bk"/>
              <a:ea typeface="MS PGothic" pitchFamily="34" charset="-128"/>
              <a:cs typeface="+mn-cs"/>
            </a:endParaRPr>
          </a:p>
        </p:txBody>
      </p:sp>
      <p:sp>
        <p:nvSpPr>
          <p:cNvPr id="29701" name="AutoShape 6"/>
          <p:cNvSpPr>
            <a:spLocks noChangeArrowheads="1"/>
          </p:cNvSpPr>
          <p:nvPr/>
        </p:nvSpPr>
        <p:spPr bwMode="auto">
          <a:xfrm rot="5400000">
            <a:off x="6713394" y="2022058"/>
            <a:ext cx="1143000" cy="854911"/>
          </a:xfrm>
          <a:prstGeom prst="triangle">
            <a:avLst>
              <a:gd name="adj" fmla="val 50000"/>
            </a:avLst>
          </a:prstGeom>
          <a:gradFill rotWithShape="1">
            <a:gsLst>
              <a:gs pos="0">
                <a:srgbClr val="9C2B06"/>
              </a:gs>
              <a:gs pos="100000">
                <a:schemeClr val="hlink"/>
              </a:gs>
            </a:gsLst>
            <a:lin ang="5400000"/>
          </a:gradFill>
          <a:ln w="0">
            <a:noFill/>
            <a:miter lim="800000"/>
            <a:headEnd/>
            <a:tailEnd/>
          </a:ln>
        </p:spPr>
        <p:txBody>
          <a:bodyPr wrap="none" anchor="ctr"/>
          <a:lstStyle/>
          <a:p>
            <a:pPr algn="l" rtl="0" fontAlgn="base">
              <a:spcBef>
                <a:spcPct val="0"/>
              </a:spcBef>
              <a:spcAft>
                <a:spcPct val="0"/>
              </a:spcAft>
            </a:pPr>
            <a:endParaRPr lang="en-US" sz="2000" kern="1200">
              <a:solidFill>
                <a:schemeClr val="bg1"/>
              </a:solidFill>
              <a:latin typeface="Futura Bk" pitchFamily="34" charset="0"/>
              <a:ea typeface="MS PGothic" pitchFamily="34" charset="-128"/>
              <a:cs typeface="+mn-cs"/>
            </a:endParaRPr>
          </a:p>
        </p:txBody>
      </p:sp>
      <p:sp>
        <p:nvSpPr>
          <p:cNvPr id="41" name="AutoShape 36"/>
          <p:cNvSpPr>
            <a:spLocks noChangeArrowheads="1"/>
          </p:cNvSpPr>
          <p:nvPr/>
        </p:nvSpPr>
        <p:spPr bwMode="auto">
          <a:xfrm>
            <a:off x="4123419" y="2354263"/>
            <a:ext cx="1104612" cy="671512"/>
          </a:xfrm>
          <a:prstGeom prst="can">
            <a:avLst>
              <a:gd name="adj" fmla="val 25000"/>
            </a:avLst>
          </a:prstGeom>
          <a:gradFill rotWithShape="1">
            <a:gsLst>
              <a:gs pos="0">
                <a:schemeClr val="accent2"/>
              </a:gs>
              <a:gs pos="100000">
                <a:srgbClr val="4B8B00"/>
              </a:gs>
            </a:gsLst>
            <a:lin ang="0" scaled="1"/>
          </a:gradFill>
          <a:ln w="6350" algn="ctr">
            <a:solidFill>
              <a:schemeClr val="tx1"/>
            </a:solidFill>
            <a:prstDash val="dash"/>
            <a:round/>
            <a:headEnd/>
            <a:tailEnd/>
          </a:ln>
        </p:spPr>
        <p:txBody>
          <a:bodyPr wrap="none" anchor="ctr"/>
          <a:lstStyle/>
          <a:p>
            <a:pPr algn="l" rtl="0" fontAlgn="base">
              <a:spcBef>
                <a:spcPct val="0"/>
              </a:spcBef>
              <a:spcAft>
                <a:spcPct val="0"/>
              </a:spcAft>
            </a:pPr>
            <a:endParaRPr lang="en-US" sz="2000" kern="1200">
              <a:solidFill>
                <a:schemeClr val="bg1"/>
              </a:solidFill>
              <a:latin typeface="Futura Bk" pitchFamily="34" charset="0"/>
              <a:ea typeface="MS PGothic" pitchFamily="34" charset="-128"/>
              <a:cs typeface="+mn-cs"/>
            </a:endParaRPr>
          </a:p>
        </p:txBody>
      </p:sp>
      <p:grpSp>
        <p:nvGrpSpPr>
          <p:cNvPr id="3" name="Group 47"/>
          <p:cNvGrpSpPr>
            <a:grpSpLocks/>
          </p:cNvGrpSpPr>
          <p:nvPr/>
        </p:nvGrpSpPr>
        <p:grpSpPr bwMode="auto">
          <a:xfrm>
            <a:off x="4195366" y="2568576"/>
            <a:ext cx="931091" cy="360363"/>
            <a:chOff x="2768600" y="2717800"/>
            <a:chExt cx="736600" cy="381000"/>
          </a:xfrm>
        </p:grpSpPr>
        <p:sp>
          <p:nvSpPr>
            <p:cNvPr id="29722" name="Line 102"/>
            <p:cNvSpPr>
              <a:spLocks noChangeShapeType="1"/>
            </p:cNvSpPr>
            <p:nvPr/>
          </p:nvSpPr>
          <p:spPr bwMode="auto">
            <a:xfrm>
              <a:off x="2819400" y="2730500"/>
              <a:ext cx="609600" cy="342900"/>
            </a:xfrm>
            <a:prstGeom prst="line">
              <a:avLst/>
            </a:prstGeom>
            <a:noFill/>
            <a:ln w="31750">
              <a:solidFill>
                <a:schemeClr val="tx1"/>
              </a:solidFill>
              <a:round/>
              <a:headEnd/>
              <a:tailEnd type="triangle" w="med" len="med"/>
            </a:ln>
          </p:spPr>
          <p:txBody>
            <a:bodyPr/>
            <a:lstStyle/>
            <a:p>
              <a:pPr algn="l" rtl="0" fontAlgn="base">
                <a:spcBef>
                  <a:spcPct val="50000"/>
                </a:spcBef>
                <a:spcAft>
                  <a:spcPct val="0"/>
                </a:spcAft>
              </a:pPr>
              <a:endParaRPr lang="en-US" sz="1600" kern="1200">
                <a:solidFill>
                  <a:schemeClr val="bg1"/>
                </a:solidFill>
                <a:latin typeface="Futura Bk" pitchFamily="34" charset="0"/>
                <a:ea typeface="MS PGothic" pitchFamily="34" charset="-128"/>
                <a:cs typeface="+mn-cs"/>
              </a:endParaRPr>
            </a:p>
          </p:txBody>
        </p:sp>
        <p:sp>
          <p:nvSpPr>
            <p:cNvPr id="29723" name="Line 104"/>
            <p:cNvSpPr>
              <a:spLocks noChangeShapeType="1"/>
            </p:cNvSpPr>
            <p:nvPr/>
          </p:nvSpPr>
          <p:spPr bwMode="auto">
            <a:xfrm flipV="1">
              <a:off x="2857500" y="2717800"/>
              <a:ext cx="558800" cy="381000"/>
            </a:xfrm>
            <a:prstGeom prst="line">
              <a:avLst/>
            </a:prstGeom>
            <a:noFill/>
            <a:ln w="31750">
              <a:solidFill>
                <a:schemeClr val="tx1"/>
              </a:solidFill>
              <a:round/>
              <a:headEnd/>
              <a:tailEnd type="triangle" w="med" len="med"/>
            </a:ln>
          </p:spPr>
          <p:txBody>
            <a:bodyPr/>
            <a:lstStyle/>
            <a:p>
              <a:pPr algn="l" rtl="0" fontAlgn="base">
                <a:spcBef>
                  <a:spcPct val="50000"/>
                </a:spcBef>
                <a:spcAft>
                  <a:spcPct val="0"/>
                </a:spcAft>
              </a:pPr>
              <a:endParaRPr lang="en-US" sz="1600" kern="1200">
                <a:solidFill>
                  <a:schemeClr val="bg1"/>
                </a:solidFill>
                <a:latin typeface="Futura Bk" pitchFamily="34" charset="0"/>
                <a:ea typeface="MS PGothic" pitchFamily="34" charset="-128"/>
                <a:cs typeface="+mn-cs"/>
              </a:endParaRPr>
            </a:p>
          </p:txBody>
        </p:sp>
        <p:sp>
          <p:nvSpPr>
            <p:cNvPr id="29724" name="Line 105"/>
            <p:cNvSpPr>
              <a:spLocks noChangeShapeType="1"/>
            </p:cNvSpPr>
            <p:nvPr/>
          </p:nvSpPr>
          <p:spPr bwMode="auto">
            <a:xfrm flipV="1">
              <a:off x="2768600" y="2908300"/>
              <a:ext cx="736600" cy="12700"/>
            </a:xfrm>
            <a:prstGeom prst="line">
              <a:avLst/>
            </a:prstGeom>
            <a:noFill/>
            <a:ln w="31750">
              <a:solidFill>
                <a:schemeClr val="tx1"/>
              </a:solidFill>
              <a:round/>
              <a:headEnd/>
              <a:tailEnd type="triangle" w="med" len="med"/>
            </a:ln>
          </p:spPr>
          <p:txBody>
            <a:bodyPr/>
            <a:lstStyle/>
            <a:p>
              <a:pPr algn="l" rtl="0" fontAlgn="base">
                <a:spcBef>
                  <a:spcPct val="50000"/>
                </a:spcBef>
                <a:spcAft>
                  <a:spcPct val="0"/>
                </a:spcAft>
              </a:pPr>
              <a:endParaRPr lang="en-US" sz="1600" kern="1200">
                <a:solidFill>
                  <a:schemeClr val="bg1"/>
                </a:solidFill>
                <a:latin typeface="Futura Bk" pitchFamily="34" charset="0"/>
                <a:ea typeface="MS PGothic" pitchFamily="34" charset="-128"/>
                <a:cs typeface="+mn-cs"/>
              </a:endParaRPr>
            </a:p>
          </p:txBody>
        </p:sp>
      </p:grpSp>
      <p:sp>
        <p:nvSpPr>
          <p:cNvPr id="29705" name="Rectangle 5"/>
          <p:cNvSpPr>
            <a:spLocks noChangeArrowheads="1"/>
          </p:cNvSpPr>
          <p:nvPr/>
        </p:nvSpPr>
        <p:spPr bwMode="auto">
          <a:xfrm>
            <a:off x="7786413" y="1816101"/>
            <a:ext cx="2456122" cy="1138773"/>
          </a:xfrm>
          <a:prstGeom prst="rect">
            <a:avLst/>
          </a:prstGeom>
          <a:noFill/>
          <a:ln w="9525">
            <a:noFill/>
            <a:miter lim="800000"/>
            <a:headEnd/>
            <a:tailEnd/>
          </a:ln>
          <a:effectLst>
            <a:prstShdw prst="shdw17" dist="17961" dir="2700000">
              <a:srgbClr val="00446C"/>
            </a:prstShdw>
          </a:effectLst>
        </p:spPr>
        <p:txBody>
          <a:bodyPr wrap="none">
            <a:spAutoFit/>
          </a:bodyPr>
          <a:lstStyle/>
          <a:p>
            <a:pPr marL="228600" indent="-228600" algn="l" rtl="0" fontAlgn="base">
              <a:lnSpc>
                <a:spcPct val="90000"/>
              </a:lnSpc>
              <a:spcBef>
                <a:spcPct val="25000"/>
              </a:spcBef>
              <a:spcAft>
                <a:spcPct val="10000"/>
              </a:spcAft>
              <a:buClr>
                <a:srgbClr val="FFFFFF"/>
              </a:buClr>
              <a:buFontTx/>
              <a:buChar char="•"/>
            </a:pPr>
            <a:r>
              <a:rPr lang="en-US" sz="2000" kern="1200" dirty="0" err="1" smtClean="0">
                <a:latin typeface="Futura Bk" pitchFamily="34" charset="0"/>
                <a:ea typeface="MS PGothic" pitchFamily="34" charset="-128"/>
                <a:cs typeface="+mn-cs"/>
              </a:rPr>
              <a:t>Cuellos</a:t>
            </a:r>
            <a:r>
              <a:rPr lang="en-US" sz="2000" kern="1200" dirty="0" smtClean="0">
                <a:latin typeface="Futura Bk" pitchFamily="34" charset="0"/>
                <a:ea typeface="MS PGothic" pitchFamily="34" charset="-128"/>
                <a:cs typeface="+mn-cs"/>
              </a:rPr>
              <a:t> de </a:t>
            </a:r>
            <a:r>
              <a:rPr lang="en-US" sz="2000" kern="1200" dirty="0" err="1" smtClean="0">
                <a:latin typeface="Futura Bk" pitchFamily="34" charset="0"/>
                <a:ea typeface="MS PGothic" pitchFamily="34" charset="-128"/>
                <a:cs typeface="+mn-cs"/>
              </a:rPr>
              <a:t>botella</a:t>
            </a:r>
            <a:endParaRPr lang="en-US" sz="2000" kern="1200" dirty="0">
              <a:latin typeface="Futura Bk" pitchFamily="34" charset="0"/>
              <a:ea typeface="MS PGothic" pitchFamily="34" charset="-128"/>
              <a:cs typeface="+mn-cs"/>
            </a:endParaRPr>
          </a:p>
          <a:p>
            <a:pPr marL="228600" indent="-228600" algn="l" rtl="0" fontAlgn="base">
              <a:lnSpc>
                <a:spcPct val="90000"/>
              </a:lnSpc>
              <a:spcBef>
                <a:spcPct val="25000"/>
              </a:spcBef>
              <a:spcAft>
                <a:spcPct val="10000"/>
              </a:spcAft>
              <a:buClr>
                <a:srgbClr val="FFFFFF"/>
              </a:buClr>
              <a:buFontTx/>
              <a:buChar char="•"/>
            </a:pPr>
            <a:r>
              <a:rPr lang="en-US" sz="2000" kern="1200" dirty="0" smtClean="0">
                <a:latin typeface="Futura Bk" pitchFamily="34" charset="0"/>
                <a:ea typeface="MS PGothic" pitchFamily="34" charset="-128"/>
                <a:cs typeface="+mn-cs"/>
              </a:rPr>
              <a:t>Sin control</a:t>
            </a:r>
            <a:endParaRPr lang="en-US" sz="2000" kern="1200" dirty="0">
              <a:latin typeface="Futura Bk" pitchFamily="34" charset="0"/>
              <a:ea typeface="MS PGothic" pitchFamily="34" charset="-128"/>
              <a:cs typeface="+mn-cs"/>
            </a:endParaRPr>
          </a:p>
          <a:p>
            <a:pPr marL="228600" indent="-228600" algn="l" rtl="0" fontAlgn="base">
              <a:lnSpc>
                <a:spcPct val="90000"/>
              </a:lnSpc>
              <a:spcBef>
                <a:spcPct val="25000"/>
              </a:spcBef>
              <a:spcAft>
                <a:spcPct val="10000"/>
              </a:spcAft>
              <a:buClr>
                <a:srgbClr val="FFFFFF"/>
              </a:buClr>
              <a:buFontTx/>
              <a:buChar char="•"/>
            </a:pPr>
            <a:r>
              <a:rPr lang="en-US" sz="2000" kern="1200" dirty="0" smtClean="0">
                <a:latin typeface="Futura Bk" pitchFamily="34" charset="0"/>
                <a:ea typeface="MS PGothic" pitchFamily="34" charset="-128"/>
                <a:cs typeface="+mn-cs"/>
              </a:rPr>
              <a:t>Inflexible</a:t>
            </a:r>
            <a:endParaRPr lang="en-US" sz="2000" kern="1200" dirty="0">
              <a:latin typeface="Futura Bk" pitchFamily="34" charset="0"/>
              <a:ea typeface="MS PGothic" pitchFamily="34" charset="-128"/>
              <a:cs typeface="+mn-cs"/>
            </a:endParaRPr>
          </a:p>
        </p:txBody>
      </p:sp>
      <p:sp>
        <p:nvSpPr>
          <p:cNvPr id="29706" name="Rectangle 25"/>
          <p:cNvSpPr>
            <a:spLocks noChangeArrowheads="1"/>
          </p:cNvSpPr>
          <p:nvPr/>
        </p:nvSpPr>
        <p:spPr bwMode="auto">
          <a:xfrm>
            <a:off x="5335951" y="2547939"/>
            <a:ext cx="841897" cy="307777"/>
          </a:xfrm>
          <a:prstGeom prst="rect">
            <a:avLst/>
          </a:prstGeom>
          <a:noFill/>
          <a:ln w="9525">
            <a:noFill/>
            <a:miter lim="800000"/>
            <a:headEnd/>
            <a:tailEnd/>
          </a:ln>
          <a:effectLst>
            <a:prstShdw prst="shdw17" dist="17961" dir="2700000">
              <a:srgbClr val="00446C"/>
            </a:prstShdw>
          </a:effectLst>
        </p:spPr>
        <p:txBody>
          <a:bodyPr wrap="none">
            <a:spAutoFit/>
          </a:bodyPr>
          <a:lstStyle/>
          <a:p>
            <a:pPr algn="l" rtl="0" fontAlgn="base">
              <a:spcBef>
                <a:spcPct val="0"/>
              </a:spcBef>
              <a:spcAft>
                <a:spcPct val="0"/>
              </a:spcAft>
            </a:pPr>
            <a:r>
              <a:rPr lang="en-US" sz="1400" kern="1200" dirty="0">
                <a:latin typeface="Futura Bk" pitchFamily="34" charset="0"/>
                <a:ea typeface="MS PGothic" pitchFamily="34" charset="-128"/>
                <a:cs typeface="+mn-cs"/>
              </a:rPr>
              <a:t>Network</a:t>
            </a:r>
          </a:p>
        </p:txBody>
      </p:sp>
      <p:sp>
        <p:nvSpPr>
          <p:cNvPr id="29707" name="Rectangle 26"/>
          <p:cNvSpPr>
            <a:spLocks noChangeArrowheads="1"/>
          </p:cNvSpPr>
          <p:nvPr/>
        </p:nvSpPr>
        <p:spPr bwMode="auto">
          <a:xfrm>
            <a:off x="3321410" y="2436813"/>
            <a:ext cx="394660" cy="523220"/>
          </a:xfrm>
          <a:prstGeom prst="rect">
            <a:avLst/>
          </a:prstGeom>
          <a:noFill/>
          <a:ln w="9525">
            <a:noFill/>
            <a:miter lim="800000"/>
            <a:headEnd/>
            <a:tailEnd/>
          </a:ln>
          <a:effectLst>
            <a:prstShdw prst="shdw17" dist="17961" dir="2700000">
              <a:srgbClr val="00446C"/>
            </a:prstShdw>
          </a:effectLst>
        </p:spPr>
        <p:txBody>
          <a:bodyPr wrap="none">
            <a:spAutoFit/>
          </a:bodyPr>
          <a:lstStyle/>
          <a:p>
            <a:pPr algn="l" rtl="0" fontAlgn="base">
              <a:spcBef>
                <a:spcPct val="0"/>
              </a:spcBef>
              <a:spcAft>
                <a:spcPct val="0"/>
              </a:spcAft>
            </a:pPr>
            <a:r>
              <a:rPr lang="en-US" sz="2800" b="1" kern="1200" dirty="0">
                <a:latin typeface="Futura Bk" pitchFamily="34" charset="0"/>
                <a:ea typeface="MS PGothic" pitchFamily="34" charset="-128"/>
                <a:cs typeface="+mn-cs"/>
              </a:rPr>
              <a:t>+</a:t>
            </a:r>
          </a:p>
        </p:txBody>
      </p:sp>
      <p:sp>
        <p:nvSpPr>
          <p:cNvPr id="29708" name="Rectangle 29"/>
          <p:cNvSpPr>
            <a:spLocks noChangeArrowheads="1"/>
          </p:cNvSpPr>
          <p:nvPr/>
        </p:nvSpPr>
        <p:spPr bwMode="auto">
          <a:xfrm>
            <a:off x="1232805" y="1427164"/>
            <a:ext cx="1393330" cy="430887"/>
          </a:xfrm>
          <a:prstGeom prst="rect">
            <a:avLst/>
          </a:prstGeom>
          <a:noFill/>
          <a:ln w="9525">
            <a:noFill/>
            <a:miter lim="800000"/>
            <a:headEnd/>
            <a:tailEnd/>
          </a:ln>
          <a:effectLst>
            <a:prstShdw prst="shdw17" dist="17961" dir="2700000">
              <a:srgbClr val="00446C"/>
            </a:prstShdw>
          </a:effectLst>
        </p:spPr>
        <p:txBody>
          <a:bodyPr wrap="none">
            <a:spAutoFit/>
          </a:bodyPr>
          <a:lstStyle/>
          <a:p>
            <a:pPr algn="l" rtl="0" fontAlgn="base">
              <a:spcBef>
                <a:spcPct val="0"/>
              </a:spcBef>
              <a:spcAft>
                <a:spcPct val="0"/>
              </a:spcAft>
            </a:pPr>
            <a:r>
              <a:rPr lang="en-US" sz="2200" kern="1200" dirty="0" err="1" smtClean="0">
                <a:latin typeface="Futura Bk" pitchFamily="34" charset="0"/>
                <a:ea typeface="MS PGothic" pitchFamily="34" charset="-128"/>
                <a:cs typeface="+mn-cs"/>
              </a:rPr>
              <a:t>Problema</a:t>
            </a:r>
            <a:endParaRPr lang="en-US" sz="2200" kern="1200" dirty="0">
              <a:latin typeface="Futura Bk" pitchFamily="34" charset="0"/>
              <a:ea typeface="MS PGothic" pitchFamily="34" charset="-128"/>
              <a:cs typeface="+mn-cs"/>
            </a:endParaRPr>
          </a:p>
        </p:txBody>
      </p:sp>
      <p:sp>
        <p:nvSpPr>
          <p:cNvPr id="29709" name="Rectangle 39"/>
          <p:cNvSpPr>
            <a:spLocks noChangeArrowheads="1"/>
          </p:cNvSpPr>
          <p:nvPr/>
        </p:nvSpPr>
        <p:spPr bwMode="auto">
          <a:xfrm>
            <a:off x="1344958" y="1890714"/>
            <a:ext cx="4275529" cy="353943"/>
          </a:xfrm>
          <a:prstGeom prst="rect">
            <a:avLst/>
          </a:prstGeom>
          <a:noFill/>
          <a:ln w="9525">
            <a:noFill/>
            <a:miter lim="800000"/>
            <a:headEnd/>
            <a:tailEnd/>
          </a:ln>
          <a:effectLst>
            <a:prstShdw prst="shdw17" dist="17961" dir="2700000">
              <a:srgbClr val="00446C"/>
            </a:prstShdw>
          </a:effectLst>
        </p:spPr>
        <p:txBody>
          <a:bodyPr wrap="none">
            <a:spAutoFit/>
          </a:bodyPr>
          <a:lstStyle/>
          <a:p>
            <a:pPr algn="l" rtl="0" fontAlgn="base">
              <a:spcBef>
                <a:spcPct val="0"/>
              </a:spcBef>
              <a:spcAft>
                <a:spcPct val="0"/>
              </a:spcAft>
            </a:pPr>
            <a:r>
              <a:rPr lang="es-MX" sz="1700" dirty="0" smtClean="0">
                <a:latin typeface="Futura Bk" pitchFamily="34" charset="0"/>
                <a:ea typeface="MS PGothic" pitchFamily="34" charset="-128"/>
                <a:cs typeface="+mn-cs"/>
              </a:rPr>
              <a:t>Diferentes cargas comparten el mismo I/O</a:t>
            </a:r>
            <a:endParaRPr lang="en-US" sz="1700" kern="1200" dirty="0">
              <a:latin typeface="Futura Bk" pitchFamily="34" charset="0"/>
              <a:ea typeface="MS PGothic" pitchFamily="34" charset="-128"/>
              <a:cs typeface="+mn-cs"/>
            </a:endParaRPr>
          </a:p>
        </p:txBody>
      </p:sp>
      <p:grpSp>
        <p:nvGrpSpPr>
          <p:cNvPr id="4" name="Group 78"/>
          <p:cNvGrpSpPr>
            <a:grpSpLocks/>
          </p:cNvGrpSpPr>
          <p:nvPr/>
        </p:nvGrpSpPr>
        <p:grpSpPr bwMode="auto">
          <a:xfrm>
            <a:off x="1873986" y="2322514"/>
            <a:ext cx="1185025" cy="896937"/>
            <a:chOff x="984250" y="2611438"/>
            <a:chExt cx="889000" cy="896937"/>
          </a:xfrm>
        </p:grpSpPr>
        <p:sp>
          <p:nvSpPr>
            <p:cNvPr id="29711" name="AutoShape 41"/>
            <p:cNvSpPr>
              <a:spLocks noChangeArrowheads="1"/>
            </p:cNvSpPr>
            <p:nvPr/>
          </p:nvSpPr>
          <p:spPr bwMode="auto">
            <a:xfrm rot="10800000">
              <a:off x="984250" y="2994131"/>
              <a:ext cx="889000" cy="177679"/>
            </a:xfrm>
            <a:prstGeom prst="triangle">
              <a:avLst>
                <a:gd name="adj" fmla="val 50000"/>
              </a:avLst>
            </a:prstGeom>
            <a:solidFill>
              <a:srgbClr val="0071B4">
                <a:alpha val="70195"/>
              </a:srgbClr>
            </a:solidFill>
            <a:ln w="6350">
              <a:solidFill>
                <a:schemeClr val="tx1"/>
              </a:solidFill>
              <a:miter lim="800000"/>
              <a:headEnd/>
              <a:tailEnd/>
            </a:ln>
          </p:spPr>
          <p:txBody>
            <a:bodyPr rot="10800000" wrap="none" anchor="ctr"/>
            <a:lstStyle/>
            <a:p>
              <a:pPr algn="l" rtl="0" fontAlgn="base">
                <a:spcBef>
                  <a:spcPct val="0"/>
                </a:spcBef>
                <a:spcAft>
                  <a:spcPct val="0"/>
                </a:spcAft>
              </a:pPr>
              <a:endParaRPr lang="en-US" sz="2000" kern="1200">
                <a:solidFill>
                  <a:schemeClr val="bg1"/>
                </a:solidFill>
                <a:latin typeface="Futura Bk" pitchFamily="34" charset="0"/>
                <a:ea typeface="MS PGothic" pitchFamily="34" charset="-128"/>
                <a:cs typeface="+mn-cs"/>
              </a:endParaRPr>
            </a:p>
          </p:txBody>
        </p:sp>
        <p:sp>
          <p:nvSpPr>
            <p:cNvPr id="29712" name="AutoShape 43"/>
            <p:cNvSpPr>
              <a:spLocks noChangeArrowheads="1"/>
            </p:cNvSpPr>
            <p:nvPr/>
          </p:nvSpPr>
          <p:spPr bwMode="auto">
            <a:xfrm>
              <a:off x="1609969" y="2611438"/>
              <a:ext cx="256442" cy="314355"/>
            </a:xfrm>
            <a:prstGeom prst="roundRect">
              <a:avLst>
                <a:gd name="adj" fmla="val 16667"/>
              </a:avLst>
            </a:prstGeom>
            <a:solidFill>
              <a:schemeClr val="accent1"/>
            </a:solidFill>
            <a:ln w="6350">
              <a:solidFill>
                <a:schemeClr val="tx1"/>
              </a:solidFill>
              <a:round/>
              <a:headEnd/>
              <a:tailEnd/>
            </a:ln>
          </p:spPr>
          <p:txBody>
            <a:bodyPr wrap="none" anchor="ctr"/>
            <a:lstStyle/>
            <a:p>
              <a:pPr algn="l" rtl="0" fontAlgn="base">
                <a:spcBef>
                  <a:spcPct val="0"/>
                </a:spcBef>
                <a:spcAft>
                  <a:spcPct val="0"/>
                </a:spcAft>
              </a:pPr>
              <a:endParaRPr lang="en-US" sz="2000" kern="1200">
                <a:solidFill>
                  <a:schemeClr val="bg1"/>
                </a:solidFill>
                <a:latin typeface="Futura Bk" pitchFamily="34" charset="0"/>
                <a:ea typeface="MS PGothic" pitchFamily="34" charset="-128"/>
                <a:cs typeface="+mn-cs"/>
              </a:endParaRPr>
            </a:p>
          </p:txBody>
        </p:sp>
        <p:sp>
          <p:nvSpPr>
            <p:cNvPr id="29713" name="AutoShape 44"/>
            <p:cNvSpPr>
              <a:spLocks noChangeArrowheads="1"/>
            </p:cNvSpPr>
            <p:nvPr/>
          </p:nvSpPr>
          <p:spPr bwMode="auto">
            <a:xfrm>
              <a:off x="1630484" y="2652441"/>
              <a:ext cx="215411" cy="88839"/>
            </a:xfrm>
            <a:prstGeom prst="roundRect">
              <a:avLst>
                <a:gd name="adj" fmla="val 16667"/>
              </a:avLst>
            </a:prstGeom>
            <a:solidFill>
              <a:schemeClr val="hlink"/>
            </a:solidFill>
            <a:ln w="6350">
              <a:solidFill>
                <a:schemeClr val="tx1"/>
              </a:solidFill>
              <a:round/>
              <a:headEnd/>
              <a:tailEnd/>
            </a:ln>
          </p:spPr>
          <p:txBody>
            <a:bodyPr wrap="none" anchor="ctr"/>
            <a:lstStyle/>
            <a:p>
              <a:pPr algn="l" rtl="0" fontAlgn="base">
                <a:spcBef>
                  <a:spcPct val="0"/>
                </a:spcBef>
                <a:spcAft>
                  <a:spcPct val="0"/>
                </a:spcAft>
              </a:pPr>
              <a:endParaRPr lang="en-US" sz="2000" kern="1200">
                <a:solidFill>
                  <a:schemeClr val="bg1"/>
                </a:solidFill>
                <a:latin typeface="Futura Bk" pitchFamily="34" charset="0"/>
                <a:ea typeface="MS PGothic" pitchFamily="34" charset="-128"/>
                <a:cs typeface="+mn-cs"/>
              </a:endParaRPr>
            </a:p>
          </p:txBody>
        </p:sp>
        <p:sp>
          <p:nvSpPr>
            <p:cNvPr id="29714" name="AutoShape 45"/>
            <p:cNvSpPr>
              <a:spLocks noChangeArrowheads="1"/>
            </p:cNvSpPr>
            <p:nvPr/>
          </p:nvSpPr>
          <p:spPr bwMode="auto">
            <a:xfrm>
              <a:off x="1630484" y="2789117"/>
              <a:ext cx="215411" cy="88839"/>
            </a:xfrm>
            <a:prstGeom prst="roundRect">
              <a:avLst>
                <a:gd name="adj" fmla="val 16667"/>
              </a:avLst>
            </a:prstGeom>
            <a:solidFill>
              <a:srgbClr val="99CCFF"/>
            </a:solidFill>
            <a:ln w="6350">
              <a:solidFill>
                <a:schemeClr val="tx1"/>
              </a:solidFill>
              <a:round/>
              <a:headEnd/>
              <a:tailEnd/>
            </a:ln>
          </p:spPr>
          <p:txBody>
            <a:bodyPr wrap="none" anchor="ctr"/>
            <a:lstStyle/>
            <a:p>
              <a:pPr algn="l" rtl="0" fontAlgn="base">
                <a:spcBef>
                  <a:spcPct val="0"/>
                </a:spcBef>
                <a:spcAft>
                  <a:spcPct val="0"/>
                </a:spcAft>
              </a:pPr>
              <a:endParaRPr lang="en-US" sz="2000" kern="1200">
                <a:solidFill>
                  <a:schemeClr val="bg1"/>
                </a:solidFill>
                <a:latin typeface="Futura Bk" pitchFamily="34" charset="0"/>
                <a:ea typeface="MS PGothic" pitchFamily="34" charset="-128"/>
                <a:cs typeface="+mn-cs"/>
              </a:endParaRPr>
            </a:p>
          </p:txBody>
        </p:sp>
        <p:sp>
          <p:nvSpPr>
            <p:cNvPr id="29715" name="AutoShape 47"/>
            <p:cNvSpPr>
              <a:spLocks noChangeArrowheads="1"/>
            </p:cNvSpPr>
            <p:nvPr/>
          </p:nvSpPr>
          <p:spPr bwMode="auto">
            <a:xfrm>
              <a:off x="1305658" y="2611438"/>
              <a:ext cx="256442" cy="314355"/>
            </a:xfrm>
            <a:prstGeom prst="roundRect">
              <a:avLst>
                <a:gd name="adj" fmla="val 16667"/>
              </a:avLst>
            </a:prstGeom>
            <a:solidFill>
              <a:schemeClr val="accent1"/>
            </a:solidFill>
            <a:ln w="6350">
              <a:solidFill>
                <a:schemeClr val="tx1"/>
              </a:solidFill>
              <a:round/>
              <a:headEnd/>
              <a:tailEnd/>
            </a:ln>
          </p:spPr>
          <p:txBody>
            <a:bodyPr wrap="none" anchor="ctr"/>
            <a:lstStyle/>
            <a:p>
              <a:pPr algn="l" rtl="0" fontAlgn="base">
                <a:spcBef>
                  <a:spcPct val="0"/>
                </a:spcBef>
                <a:spcAft>
                  <a:spcPct val="0"/>
                </a:spcAft>
              </a:pPr>
              <a:endParaRPr lang="en-US" sz="2000" kern="1200">
                <a:solidFill>
                  <a:schemeClr val="bg1"/>
                </a:solidFill>
                <a:latin typeface="Futura Bk" pitchFamily="34" charset="0"/>
                <a:ea typeface="MS PGothic" pitchFamily="34" charset="-128"/>
                <a:cs typeface="+mn-cs"/>
              </a:endParaRPr>
            </a:p>
          </p:txBody>
        </p:sp>
        <p:sp>
          <p:nvSpPr>
            <p:cNvPr id="29716" name="AutoShape 48"/>
            <p:cNvSpPr>
              <a:spLocks noChangeArrowheads="1"/>
            </p:cNvSpPr>
            <p:nvPr/>
          </p:nvSpPr>
          <p:spPr bwMode="auto">
            <a:xfrm>
              <a:off x="1326173" y="2652441"/>
              <a:ext cx="215411" cy="88839"/>
            </a:xfrm>
            <a:prstGeom prst="roundRect">
              <a:avLst>
                <a:gd name="adj" fmla="val 16667"/>
              </a:avLst>
            </a:prstGeom>
            <a:solidFill>
              <a:schemeClr val="hlink"/>
            </a:solidFill>
            <a:ln w="6350">
              <a:solidFill>
                <a:schemeClr val="tx1"/>
              </a:solidFill>
              <a:round/>
              <a:headEnd/>
              <a:tailEnd/>
            </a:ln>
          </p:spPr>
          <p:txBody>
            <a:bodyPr wrap="none" anchor="ctr"/>
            <a:lstStyle/>
            <a:p>
              <a:pPr algn="l" rtl="0" fontAlgn="base">
                <a:spcBef>
                  <a:spcPct val="0"/>
                </a:spcBef>
                <a:spcAft>
                  <a:spcPct val="0"/>
                </a:spcAft>
              </a:pPr>
              <a:endParaRPr lang="en-US" sz="2000" kern="1200">
                <a:solidFill>
                  <a:schemeClr val="bg1"/>
                </a:solidFill>
                <a:latin typeface="Futura Bk" pitchFamily="34" charset="0"/>
                <a:ea typeface="MS PGothic" pitchFamily="34" charset="-128"/>
                <a:cs typeface="+mn-cs"/>
              </a:endParaRPr>
            </a:p>
          </p:txBody>
        </p:sp>
        <p:sp>
          <p:nvSpPr>
            <p:cNvPr id="29717" name="AutoShape 49"/>
            <p:cNvSpPr>
              <a:spLocks noChangeArrowheads="1"/>
            </p:cNvSpPr>
            <p:nvPr/>
          </p:nvSpPr>
          <p:spPr bwMode="auto">
            <a:xfrm>
              <a:off x="1326173" y="2789117"/>
              <a:ext cx="215411" cy="88839"/>
            </a:xfrm>
            <a:prstGeom prst="roundRect">
              <a:avLst>
                <a:gd name="adj" fmla="val 16667"/>
              </a:avLst>
            </a:prstGeom>
            <a:solidFill>
              <a:srgbClr val="99CCFF"/>
            </a:solidFill>
            <a:ln w="6350">
              <a:solidFill>
                <a:schemeClr val="tx1"/>
              </a:solidFill>
              <a:round/>
              <a:headEnd/>
              <a:tailEnd/>
            </a:ln>
          </p:spPr>
          <p:txBody>
            <a:bodyPr wrap="none" anchor="ctr"/>
            <a:lstStyle/>
            <a:p>
              <a:pPr algn="l" rtl="0" fontAlgn="base">
                <a:spcBef>
                  <a:spcPct val="0"/>
                </a:spcBef>
                <a:spcAft>
                  <a:spcPct val="0"/>
                </a:spcAft>
              </a:pPr>
              <a:endParaRPr lang="en-US" sz="2000" kern="1200">
                <a:solidFill>
                  <a:schemeClr val="bg1"/>
                </a:solidFill>
                <a:latin typeface="Futura Bk" pitchFamily="34" charset="0"/>
                <a:ea typeface="MS PGothic" pitchFamily="34" charset="-128"/>
                <a:cs typeface="+mn-cs"/>
              </a:endParaRPr>
            </a:p>
          </p:txBody>
        </p:sp>
        <p:sp>
          <p:nvSpPr>
            <p:cNvPr id="29718" name="AutoShape 51"/>
            <p:cNvSpPr>
              <a:spLocks noChangeArrowheads="1"/>
            </p:cNvSpPr>
            <p:nvPr/>
          </p:nvSpPr>
          <p:spPr bwMode="auto">
            <a:xfrm>
              <a:off x="1001346" y="2611438"/>
              <a:ext cx="256442" cy="314355"/>
            </a:xfrm>
            <a:prstGeom prst="roundRect">
              <a:avLst>
                <a:gd name="adj" fmla="val 16667"/>
              </a:avLst>
            </a:prstGeom>
            <a:solidFill>
              <a:schemeClr val="accent1"/>
            </a:solidFill>
            <a:ln w="6350">
              <a:solidFill>
                <a:schemeClr val="tx1"/>
              </a:solidFill>
              <a:round/>
              <a:headEnd/>
              <a:tailEnd/>
            </a:ln>
          </p:spPr>
          <p:txBody>
            <a:bodyPr wrap="none" anchor="ctr"/>
            <a:lstStyle/>
            <a:p>
              <a:pPr algn="l" rtl="0" fontAlgn="base">
                <a:spcBef>
                  <a:spcPct val="0"/>
                </a:spcBef>
                <a:spcAft>
                  <a:spcPct val="0"/>
                </a:spcAft>
              </a:pPr>
              <a:endParaRPr lang="en-US" sz="2000" kern="1200">
                <a:solidFill>
                  <a:schemeClr val="bg1"/>
                </a:solidFill>
                <a:latin typeface="Futura Bk" pitchFamily="34" charset="0"/>
                <a:ea typeface="MS PGothic" pitchFamily="34" charset="-128"/>
                <a:cs typeface="+mn-cs"/>
              </a:endParaRPr>
            </a:p>
          </p:txBody>
        </p:sp>
        <p:sp>
          <p:nvSpPr>
            <p:cNvPr id="29719" name="AutoShape 52"/>
            <p:cNvSpPr>
              <a:spLocks noChangeArrowheads="1"/>
            </p:cNvSpPr>
            <p:nvPr/>
          </p:nvSpPr>
          <p:spPr bwMode="auto">
            <a:xfrm>
              <a:off x="1021861" y="2652441"/>
              <a:ext cx="215411" cy="88839"/>
            </a:xfrm>
            <a:prstGeom prst="roundRect">
              <a:avLst>
                <a:gd name="adj" fmla="val 16667"/>
              </a:avLst>
            </a:prstGeom>
            <a:solidFill>
              <a:schemeClr val="hlink"/>
            </a:solidFill>
            <a:ln w="6350">
              <a:solidFill>
                <a:schemeClr val="tx1"/>
              </a:solidFill>
              <a:round/>
              <a:headEnd/>
              <a:tailEnd/>
            </a:ln>
          </p:spPr>
          <p:txBody>
            <a:bodyPr wrap="none" anchor="ctr"/>
            <a:lstStyle/>
            <a:p>
              <a:pPr algn="l" rtl="0" fontAlgn="base">
                <a:spcBef>
                  <a:spcPct val="0"/>
                </a:spcBef>
                <a:spcAft>
                  <a:spcPct val="0"/>
                </a:spcAft>
              </a:pPr>
              <a:endParaRPr lang="en-US" sz="2000" kern="1200">
                <a:solidFill>
                  <a:schemeClr val="bg1"/>
                </a:solidFill>
                <a:latin typeface="Futura Bk" pitchFamily="34" charset="0"/>
                <a:ea typeface="MS PGothic" pitchFamily="34" charset="-128"/>
                <a:cs typeface="+mn-cs"/>
              </a:endParaRPr>
            </a:p>
          </p:txBody>
        </p:sp>
        <p:sp>
          <p:nvSpPr>
            <p:cNvPr id="29720" name="AutoShape 53"/>
            <p:cNvSpPr>
              <a:spLocks noChangeArrowheads="1"/>
            </p:cNvSpPr>
            <p:nvPr/>
          </p:nvSpPr>
          <p:spPr bwMode="auto">
            <a:xfrm>
              <a:off x="1021861" y="2789117"/>
              <a:ext cx="215411" cy="88839"/>
            </a:xfrm>
            <a:prstGeom prst="roundRect">
              <a:avLst>
                <a:gd name="adj" fmla="val 16667"/>
              </a:avLst>
            </a:prstGeom>
            <a:solidFill>
              <a:srgbClr val="99CCFF"/>
            </a:solidFill>
            <a:ln w="6350">
              <a:solidFill>
                <a:schemeClr val="tx1"/>
              </a:solidFill>
              <a:round/>
              <a:headEnd/>
              <a:tailEnd/>
            </a:ln>
          </p:spPr>
          <p:txBody>
            <a:bodyPr wrap="none" anchor="ctr"/>
            <a:lstStyle/>
            <a:p>
              <a:pPr algn="l" rtl="0" fontAlgn="base">
                <a:spcBef>
                  <a:spcPct val="0"/>
                </a:spcBef>
                <a:spcAft>
                  <a:spcPct val="0"/>
                </a:spcAft>
              </a:pPr>
              <a:endParaRPr lang="en-US" sz="2000" kern="1200">
                <a:solidFill>
                  <a:schemeClr val="bg1"/>
                </a:solidFill>
                <a:latin typeface="Futura Bk" pitchFamily="34" charset="0"/>
                <a:ea typeface="MS PGothic" pitchFamily="34" charset="-128"/>
                <a:cs typeface="+mn-cs"/>
              </a:endParaRPr>
            </a:p>
          </p:txBody>
        </p:sp>
        <p:sp>
          <p:nvSpPr>
            <p:cNvPr id="29721" name="AutoShape 93"/>
            <p:cNvSpPr>
              <a:spLocks noChangeArrowheads="1"/>
            </p:cNvSpPr>
            <p:nvPr/>
          </p:nvSpPr>
          <p:spPr bwMode="auto">
            <a:xfrm>
              <a:off x="1250950" y="3233314"/>
              <a:ext cx="344488" cy="275061"/>
            </a:xfrm>
            <a:prstGeom prst="can">
              <a:avLst>
                <a:gd name="adj" fmla="val 16565"/>
              </a:avLst>
            </a:prstGeom>
            <a:solidFill>
              <a:schemeClr val="accent1"/>
            </a:solidFill>
            <a:ln w="6350">
              <a:solidFill>
                <a:schemeClr val="tx1"/>
              </a:solidFill>
              <a:round/>
              <a:headEnd/>
              <a:tailEnd/>
            </a:ln>
          </p:spPr>
          <p:txBody>
            <a:bodyPr wrap="none" anchor="ctr"/>
            <a:lstStyle/>
            <a:p>
              <a:pPr algn="l" rtl="0" fontAlgn="base">
                <a:spcBef>
                  <a:spcPct val="0"/>
                </a:spcBef>
                <a:spcAft>
                  <a:spcPct val="0"/>
                </a:spcAft>
              </a:pPr>
              <a:endParaRPr lang="en-US" sz="1600" kern="1200">
                <a:solidFill>
                  <a:schemeClr val="bg1"/>
                </a:solidFill>
                <a:latin typeface="Futura Bk" pitchFamily="34" charset="0"/>
                <a:ea typeface="MS PGothic" pitchFamily="34" charset="-128"/>
                <a:cs typeface="+mn-cs"/>
              </a:endParaRPr>
            </a:p>
          </p:txBody>
        </p:sp>
      </p:grpSp>
    </p:spTree>
    <p:extLst>
      <p:ext uri="{BB962C8B-B14F-4D97-AF65-F5344CB8AC3E}">
        <p14:creationId xmlns="" xmlns:p14="http://schemas.microsoft.com/office/powerpoint/2010/main" val="692573339"/>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704667" y="5538788"/>
            <a:ext cx="10764679" cy="500062"/>
          </a:xfrm>
          <a:prstGeom prst="rect">
            <a:avLst/>
          </a:prstGeom>
          <a:gradFill>
            <a:gsLst>
              <a:gs pos="0">
                <a:schemeClr val="accent1">
                  <a:shade val="51000"/>
                  <a:satMod val="130000"/>
                  <a:alpha val="0"/>
                </a:schemeClr>
              </a:gs>
              <a:gs pos="100000">
                <a:schemeClr val="accent1">
                  <a:shade val="94000"/>
                  <a:satMod val="135000"/>
                  <a:alpha val="50000"/>
                </a:schemeClr>
              </a:gs>
            </a:gsLst>
          </a:gra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rtl="0" fontAlgn="base">
              <a:spcBef>
                <a:spcPct val="0"/>
              </a:spcBef>
              <a:spcAft>
                <a:spcPct val="0"/>
              </a:spcAft>
            </a:pPr>
            <a:endParaRPr lang="en-US" sz="2000" kern="1200">
              <a:solidFill>
                <a:schemeClr val="bg1"/>
              </a:solidFill>
              <a:latin typeface="Futura Bk"/>
              <a:ea typeface="MS PGothic" pitchFamily="34" charset="-128"/>
              <a:cs typeface="+mn-cs"/>
            </a:endParaRPr>
          </a:p>
        </p:txBody>
      </p:sp>
      <p:sp>
        <p:nvSpPr>
          <p:cNvPr id="30723" name="Left-Right Arrow 30"/>
          <p:cNvSpPr>
            <a:spLocks noChangeArrowheads="1"/>
          </p:cNvSpPr>
          <p:nvPr/>
        </p:nvSpPr>
        <p:spPr bwMode="auto">
          <a:xfrm>
            <a:off x="706783" y="5453063"/>
            <a:ext cx="10781609" cy="685800"/>
          </a:xfrm>
          <a:prstGeom prst="leftRightArrow">
            <a:avLst>
              <a:gd name="adj1" fmla="val 58167"/>
              <a:gd name="adj2" fmla="val 0"/>
            </a:avLst>
          </a:prstGeom>
          <a:noFill/>
          <a:ln w="19050">
            <a:noFill/>
            <a:round/>
            <a:headEnd/>
            <a:tailEnd/>
          </a:ln>
        </p:spPr>
        <p:txBody>
          <a:bodyPr wrap="none" lIns="0" tIns="0" rIns="0" bIns="0" anchor="ctr"/>
          <a:lstStyle/>
          <a:p>
            <a:pPr marL="228600" indent="-228600" algn="ctr" rtl="0" eaLnBrk="0" fontAlgn="base" hangingPunct="0">
              <a:lnSpc>
                <a:spcPct val="90000"/>
              </a:lnSpc>
              <a:spcBef>
                <a:spcPct val="25000"/>
              </a:spcBef>
              <a:spcAft>
                <a:spcPct val="10000"/>
              </a:spcAft>
              <a:buClr>
                <a:srgbClr val="001D58"/>
              </a:buClr>
              <a:buSzPct val="80000"/>
            </a:pPr>
            <a:r>
              <a:rPr lang="en-US" sz="2000" kern="1200" dirty="0" err="1" smtClean="0">
                <a:latin typeface="Futura Bk" pitchFamily="34" charset="0"/>
                <a:ea typeface="MS PGothic" pitchFamily="34" charset="-128"/>
                <a:cs typeface="+mn-cs"/>
              </a:rPr>
              <a:t>Más</a:t>
            </a:r>
            <a:r>
              <a:rPr lang="en-US" sz="2000" kern="1200" dirty="0" smtClean="0">
                <a:latin typeface="Futura Bk" pitchFamily="34" charset="0"/>
                <a:ea typeface="MS PGothic" pitchFamily="34" charset="-128"/>
                <a:cs typeface="+mn-cs"/>
              </a:rPr>
              <a:t> de un </a:t>
            </a:r>
            <a:r>
              <a:rPr lang="en-US" sz="2000" kern="1200" dirty="0" err="1" smtClean="0">
                <a:latin typeface="Futura Bk" pitchFamily="34" charset="0"/>
                <a:ea typeface="MS PGothic" pitchFamily="34" charset="-128"/>
                <a:cs typeface="+mn-cs"/>
              </a:rPr>
              <a:t>millón</a:t>
            </a:r>
            <a:r>
              <a:rPr lang="en-US" sz="2000" kern="1200" dirty="0" smtClean="0">
                <a:latin typeface="Futura Bk" pitchFamily="34" charset="0"/>
                <a:ea typeface="MS PGothic" pitchFamily="34" charset="-128"/>
                <a:cs typeface="+mn-cs"/>
              </a:rPr>
              <a:t> de </a:t>
            </a:r>
            <a:r>
              <a:rPr lang="en-US" sz="2000" kern="1200" dirty="0" err="1" smtClean="0">
                <a:latin typeface="Futura Bk" pitchFamily="34" charset="0"/>
                <a:ea typeface="MS PGothic" pitchFamily="34" charset="-128"/>
                <a:cs typeface="+mn-cs"/>
              </a:rPr>
              <a:t>puertos</a:t>
            </a:r>
            <a:r>
              <a:rPr lang="en-US" sz="2000" kern="1200" dirty="0" smtClean="0">
                <a:latin typeface="Futura Bk" pitchFamily="34" charset="0"/>
                <a:ea typeface="MS PGothic" pitchFamily="34" charset="-128"/>
                <a:cs typeface="+mn-cs"/>
              </a:rPr>
              <a:t> </a:t>
            </a:r>
            <a:r>
              <a:rPr lang="en-US" sz="2000" kern="1200" dirty="0" err="1" smtClean="0">
                <a:latin typeface="Futura Bk" pitchFamily="34" charset="0"/>
                <a:ea typeface="MS PGothic" pitchFamily="34" charset="-128"/>
                <a:cs typeface="+mn-cs"/>
              </a:rPr>
              <a:t>virtuales</a:t>
            </a:r>
            <a:r>
              <a:rPr lang="en-US" sz="2000" kern="1200" dirty="0" smtClean="0">
                <a:latin typeface="Futura Bk" pitchFamily="34" charset="0"/>
                <a:ea typeface="MS PGothic" pitchFamily="34" charset="-128"/>
                <a:cs typeface="+mn-cs"/>
              </a:rPr>
              <a:t> en </a:t>
            </a:r>
            <a:r>
              <a:rPr lang="en-US" sz="2000" kern="1200" dirty="0" err="1" smtClean="0">
                <a:latin typeface="Futura Bk" pitchFamily="34" charset="0"/>
                <a:ea typeface="MS PGothic" pitchFamily="34" charset="-128"/>
                <a:cs typeface="+mn-cs"/>
              </a:rPr>
              <a:t>producción</a:t>
            </a:r>
            <a:endParaRPr lang="en-US" sz="2000" kern="1200" dirty="0">
              <a:latin typeface="Futura Bk" pitchFamily="34" charset="0"/>
              <a:ea typeface="MS PGothic" pitchFamily="34" charset="-128"/>
              <a:cs typeface="+mn-cs"/>
            </a:endParaRPr>
          </a:p>
        </p:txBody>
      </p:sp>
      <p:sp>
        <p:nvSpPr>
          <p:cNvPr id="30724" name="Rectangle 137"/>
          <p:cNvSpPr>
            <a:spLocks noGrp="1" noChangeArrowheads="1"/>
          </p:cNvSpPr>
          <p:nvPr>
            <p:ph type="title"/>
          </p:nvPr>
        </p:nvSpPr>
        <p:spPr/>
        <p:txBody>
          <a:bodyPr anchor="ctr"/>
          <a:lstStyle/>
          <a:p>
            <a:pPr algn="ctr" eaLnBrk="1" hangingPunct="1"/>
            <a:r>
              <a:rPr lang="es-MX" sz="4000"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rPr>
              <a:t>HP</a:t>
            </a:r>
            <a:r>
              <a:rPr lang="es-MX" dirty="0" smtClean="0"/>
              <a:t> </a:t>
            </a:r>
            <a:r>
              <a:rPr lang="es-MX" sz="4000"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rPr>
              <a:t>está listo para </a:t>
            </a:r>
            <a:r>
              <a:rPr lang="es-MX" sz="4000" dirty="0" err="1">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rPr>
              <a:t>virtualizar</a:t>
            </a:r>
            <a:endParaRPr lang="en-US" sz="4000"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endParaRPr>
          </a:p>
        </p:txBody>
      </p:sp>
      <p:sp>
        <p:nvSpPr>
          <p:cNvPr id="30725" name="Text Box 62"/>
          <p:cNvSpPr txBox="1">
            <a:spLocks noChangeArrowheads="1"/>
          </p:cNvSpPr>
          <p:nvPr/>
        </p:nvSpPr>
        <p:spPr bwMode="auto">
          <a:xfrm>
            <a:off x="2416604" y="6189663"/>
            <a:ext cx="300082" cy="230832"/>
          </a:xfrm>
          <a:prstGeom prst="rect">
            <a:avLst/>
          </a:prstGeom>
          <a:noFill/>
          <a:ln w="57150">
            <a:noFill/>
            <a:miter lim="800000"/>
            <a:headEnd/>
            <a:tailEnd/>
          </a:ln>
        </p:spPr>
        <p:txBody>
          <a:bodyPr wrap="none">
            <a:spAutoFit/>
          </a:bodyPr>
          <a:lstStyle/>
          <a:p>
            <a:pPr marL="114300" indent="-114300" algn="l" rtl="0" fontAlgn="base">
              <a:spcBef>
                <a:spcPct val="20000"/>
              </a:spcBef>
              <a:spcAft>
                <a:spcPct val="0"/>
              </a:spcAft>
              <a:buClr>
                <a:srgbClr val="ABA69F"/>
              </a:buClr>
              <a:buSzPct val="80000"/>
              <a:buFontTx/>
              <a:buChar char="•"/>
            </a:pPr>
            <a:endParaRPr lang="en-US" sz="900" kern="1200">
              <a:solidFill>
                <a:schemeClr val="bg1"/>
              </a:solidFill>
              <a:latin typeface="Futura Bk" pitchFamily="34" charset="0"/>
              <a:ea typeface="MS PGothic" pitchFamily="34" charset="-128"/>
              <a:cs typeface="+mn-cs"/>
            </a:endParaRPr>
          </a:p>
        </p:txBody>
      </p:sp>
      <p:grpSp>
        <p:nvGrpSpPr>
          <p:cNvPr id="2" name="Group 40"/>
          <p:cNvGrpSpPr>
            <a:grpSpLocks/>
          </p:cNvGrpSpPr>
          <p:nvPr/>
        </p:nvGrpSpPr>
        <p:grpSpPr bwMode="auto">
          <a:xfrm>
            <a:off x="361857" y="1651000"/>
            <a:ext cx="327997" cy="615950"/>
            <a:chOff x="353568" y="1554480"/>
            <a:chExt cx="164592" cy="617738"/>
          </a:xfrm>
        </p:grpSpPr>
        <p:sp>
          <p:nvSpPr>
            <p:cNvPr id="30744" name="Rectangle 10"/>
            <p:cNvSpPr>
              <a:spLocks noChangeArrowheads="1"/>
            </p:cNvSpPr>
            <p:nvPr/>
          </p:nvSpPr>
          <p:spPr bwMode="auto">
            <a:xfrm>
              <a:off x="374861" y="1574428"/>
              <a:ext cx="127416" cy="597790"/>
            </a:xfrm>
            <a:prstGeom prst="rect">
              <a:avLst/>
            </a:prstGeom>
            <a:solidFill>
              <a:srgbClr val="CC6600"/>
            </a:solidFill>
            <a:ln w="19050">
              <a:noFill/>
              <a:round/>
              <a:headEnd/>
              <a:tailEnd/>
            </a:ln>
          </p:spPr>
          <p:txBody>
            <a:bodyPr/>
            <a:lstStyle/>
            <a:p>
              <a:pPr algn="l" rtl="0" fontAlgn="base">
                <a:spcBef>
                  <a:spcPct val="50000"/>
                </a:spcBef>
                <a:spcAft>
                  <a:spcPct val="0"/>
                </a:spcAft>
              </a:pPr>
              <a:endParaRPr lang="en-US" sz="1600" kern="1200">
                <a:solidFill>
                  <a:schemeClr val="bg1"/>
                </a:solidFill>
                <a:latin typeface="Futura Bk" pitchFamily="34" charset="0"/>
                <a:ea typeface="MS PGothic" pitchFamily="34" charset="-128"/>
                <a:cs typeface="+mn-cs"/>
              </a:endParaRPr>
            </a:p>
          </p:txBody>
        </p:sp>
        <p:grpSp>
          <p:nvGrpSpPr>
            <p:cNvPr id="3" name="Isosceles Triangle 27"/>
            <p:cNvGrpSpPr>
              <a:grpSpLocks/>
            </p:cNvGrpSpPr>
            <p:nvPr/>
          </p:nvGrpSpPr>
          <p:grpSpPr bwMode="auto">
            <a:xfrm>
              <a:off x="353568" y="1554480"/>
              <a:ext cx="164592" cy="170688"/>
              <a:chOff x="353566" y="1554489"/>
              <a:chExt cx="164591" cy="170689"/>
            </a:xfrm>
          </p:grpSpPr>
          <p:pic>
            <p:nvPicPr>
              <p:cNvPr id="30746" name="Isosceles Triangle 27"/>
              <p:cNvPicPr>
                <a:picLocks noChangeArrowheads="1"/>
              </p:cNvPicPr>
              <p:nvPr/>
            </p:nvPicPr>
            <p:blipFill>
              <a:blip r:embed="rId3" cstate="print"/>
              <a:srcRect/>
              <a:stretch>
                <a:fillRect/>
              </a:stretch>
            </p:blipFill>
            <p:spPr bwMode="auto">
              <a:xfrm>
                <a:off x="353566" y="1554489"/>
                <a:ext cx="164591" cy="170689"/>
              </a:xfrm>
              <a:prstGeom prst="rect">
                <a:avLst/>
              </a:prstGeom>
              <a:noFill/>
              <a:ln w="9525">
                <a:noFill/>
                <a:miter lim="800000"/>
                <a:headEnd/>
                <a:tailEnd/>
              </a:ln>
            </p:spPr>
          </p:pic>
          <p:sp>
            <p:nvSpPr>
              <p:cNvPr id="30747" name="Text Box 116"/>
              <p:cNvSpPr txBox="1">
                <a:spLocks noChangeArrowheads="1"/>
              </p:cNvSpPr>
              <p:nvPr/>
            </p:nvSpPr>
            <p:spPr bwMode="auto">
              <a:xfrm rot="10800000">
                <a:off x="404435" y="1575656"/>
                <a:ext cx="68270" cy="68270"/>
              </a:xfrm>
              <a:prstGeom prst="rect">
                <a:avLst/>
              </a:prstGeom>
              <a:noFill/>
              <a:ln w="9525">
                <a:noFill/>
                <a:miter lim="800000"/>
                <a:headEnd/>
                <a:tailEnd/>
              </a:ln>
            </p:spPr>
            <p:txBody>
              <a:bodyPr rot="10800000" wrap="none"/>
              <a:lstStyle/>
              <a:p>
                <a:pPr algn="l" rtl="0" fontAlgn="base">
                  <a:spcBef>
                    <a:spcPct val="50000"/>
                  </a:spcBef>
                  <a:spcAft>
                    <a:spcPct val="0"/>
                  </a:spcAft>
                </a:pPr>
                <a:endParaRPr lang="en-US" sz="1600" kern="1200">
                  <a:solidFill>
                    <a:schemeClr val="bg1"/>
                  </a:solidFill>
                  <a:latin typeface="Futura Bk" pitchFamily="34" charset="0"/>
                  <a:ea typeface="MS PGothic" pitchFamily="34" charset="-128"/>
                  <a:cs typeface="+mn-cs"/>
                </a:endParaRPr>
              </a:p>
            </p:txBody>
          </p:sp>
        </p:grpSp>
      </p:grpSp>
      <p:pic>
        <p:nvPicPr>
          <p:cNvPr id="5" name="Picture 5" descr="C:\Documents and Settings\KMiracle\My Documents\My Pictures\Products\c-Class\495c\BL495c-internal.png"/>
          <p:cNvPicPr>
            <a:picLocks noChangeAspect="1" noChangeArrowheads="1"/>
          </p:cNvPicPr>
          <p:nvPr/>
        </p:nvPicPr>
        <p:blipFill>
          <a:blip r:embed="rId4" cstate="print"/>
          <a:srcRect/>
          <a:stretch>
            <a:fillRect/>
          </a:stretch>
        </p:blipFill>
        <p:spPr bwMode="auto">
          <a:xfrm>
            <a:off x="1385255" y="2634086"/>
            <a:ext cx="4621861" cy="1287717"/>
          </a:xfrm>
          <a:prstGeom prst="rect">
            <a:avLst/>
          </a:prstGeom>
          <a:noFill/>
          <a:effectLst>
            <a:reflection blurRad="6350" stA="15000" endA="300" endPos="35000" dir="5400000" sy="-100000" algn="bl" rotWithShape="0"/>
          </a:effectLst>
        </p:spPr>
      </p:pic>
      <p:sp>
        <p:nvSpPr>
          <p:cNvPr id="10" name="TextBox 9"/>
          <p:cNvSpPr txBox="1"/>
          <p:nvPr/>
        </p:nvSpPr>
        <p:spPr>
          <a:xfrm>
            <a:off x="-349159" y="1830388"/>
            <a:ext cx="12846938" cy="436562"/>
          </a:xfrm>
          <a:prstGeom prst="roundRect">
            <a:avLst>
              <a:gd name="adj" fmla="val 50000"/>
            </a:avLst>
          </a:prstGeom>
          <a:gradFill>
            <a:gsLst>
              <a:gs pos="0">
                <a:schemeClr val="accent1">
                  <a:shade val="51000"/>
                  <a:satMod val="130000"/>
                  <a:alpha val="0"/>
                </a:schemeClr>
              </a:gs>
              <a:gs pos="100000">
                <a:schemeClr val="accent1">
                  <a:shade val="94000"/>
                  <a:satMod val="135000"/>
                  <a:alpha val="50000"/>
                </a:schemeClr>
              </a:gs>
            </a:gsLst>
          </a:gradFill>
          <a:ln w="6350" cap="flat" cmpd="sng" algn="ctr">
            <a:solidFill>
              <a:schemeClr val="accent1">
                <a:lumMod val="40000"/>
                <a:lumOff val="6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l" rtl="0" fontAlgn="base">
              <a:spcBef>
                <a:spcPct val="0"/>
              </a:spcBef>
              <a:spcAft>
                <a:spcPct val="0"/>
              </a:spcAft>
              <a:defRPr/>
            </a:pPr>
            <a:r>
              <a:rPr lang="en-US" sz="2400" kern="1200" dirty="0">
                <a:solidFill>
                  <a:schemeClr val="tx1"/>
                </a:solidFill>
                <a:latin typeface="Futura Bk"/>
                <a:ea typeface="+mn-ea"/>
                <a:cs typeface="Futura Bk" charset="0"/>
              </a:rPr>
              <a:t>        </a:t>
            </a:r>
            <a:r>
              <a:rPr lang="en-US" sz="2400" kern="1200" dirty="0" smtClean="0">
                <a:solidFill>
                  <a:schemeClr val="tx1"/>
                </a:solidFill>
                <a:latin typeface="Futura Bk"/>
                <a:ea typeface="+mn-ea"/>
                <a:cs typeface="Futura Bk" charset="0"/>
              </a:rPr>
              <a:t>              </a:t>
            </a:r>
            <a:r>
              <a:rPr lang="en-US" sz="2400" dirty="0" smtClean="0">
                <a:solidFill>
                  <a:schemeClr val="tx1"/>
                </a:solidFill>
                <a:latin typeface="Futura Bk"/>
                <a:cs typeface="Futura Bk" charset="0"/>
              </a:rPr>
              <a:t>NICS</a:t>
            </a:r>
            <a:r>
              <a:rPr lang="en-US" sz="2400" kern="1200" dirty="0" smtClean="0">
                <a:solidFill>
                  <a:schemeClr val="tx1"/>
                </a:solidFill>
                <a:latin typeface="Futura Bk"/>
                <a:ea typeface="+mn-ea"/>
                <a:cs typeface="Futura Bk" charset="0"/>
              </a:rPr>
              <a:t>       </a:t>
            </a:r>
            <a:r>
              <a:rPr lang="en-US" sz="2400" kern="1200" dirty="0">
                <a:solidFill>
                  <a:schemeClr val="tx1"/>
                </a:solidFill>
                <a:latin typeface="Futura Bk"/>
                <a:ea typeface="+mn-ea"/>
                <a:cs typeface="Futura Bk" charset="0"/>
              </a:rPr>
              <a:t>1        2        3        4        5        6        7        8</a:t>
            </a:r>
          </a:p>
        </p:txBody>
      </p:sp>
      <p:cxnSp>
        <p:nvCxnSpPr>
          <p:cNvPr id="36" name="Straight Connector 35"/>
          <p:cNvCxnSpPr/>
          <p:nvPr/>
        </p:nvCxnSpPr>
        <p:spPr>
          <a:xfrm rot="10800000">
            <a:off x="711015" y="5538789"/>
            <a:ext cx="10749866" cy="1587"/>
          </a:xfrm>
          <a:prstGeom prst="line">
            <a:avLst/>
          </a:prstGeom>
          <a:ln w="6350" cap="flat" cmpd="sng" algn="ctr">
            <a:solidFill>
              <a:schemeClr val="accent1">
                <a:lumMod val="60000"/>
                <a:lumOff val="40000"/>
                <a:alpha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3691" name="Text Box 27"/>
          <p:cNvSpPr txBox="1">
            <a:spLocks noChangeArrowheads="1"/>
          </p:cNvSpPr>
          <p:nvPr/>
        </p:nvSpPr>
        <p:spPr bwMode="auto">
          <a:xfrm>
            <a:off x="1026317" y="4076700"/>
            <a:ext cx="11162508" cy="1785104"/>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225425" indent="-225425" algn="l" rtl="0" fontAlgn="base">
              <a:spcBef>
                <a:spcPct val="50000"/>
              </a:spcBef>
              <a:spcAft>
                <a:spcPct val="0"/>
              </a:spcAft>
              <a:buFontTx/>
              <a:buChar char="•"/>
              <a:defRPr/>
            </a:pPr>
            <a:r>
              <a:rPr lang="en-US" sz="2000" kern="1200" dirty="0" err="1" smtClean="0">
                <a:latin typeface="Futura Bk" pitchFamily="34" charset="0"/>
                <a:ea typeface="ＭＳ Ｐゴシック" charset="-128"/>
                <a:cs typeface="+mn-cs"/>
              </a:rPr>
              <a:t>Cambios</a:t>
            </a:r>
            <a:r>
              <a:rPr lang="en-US" sz="2000" kern="1200" dirty="0" smtClean="0">
                <a:latin typeface="Futura Bk" pitchFamily="34" charset="0"/>
                <a:ea typeface="ＭＳ Ｐゴシック" charset="-128"/>
                <a:cs typeface="+mn-cs"/>
              </a:rPr>
              <a:t> </a:t>
            </a:r>
            <a:r>
              <a:rPr lang="en-US" sz="2000" kern="1200" dirty="0" err="1" smtClean="0">
                <a:latin typeface="Futura Bk" pitchFamily="34" charset="0"/>
                <a:ea typeface="ＭＳ Ｐゴシック" charset="-128"/>
                <a:cs typeface="+mn-cs"/>
              </a:rPr>
              <a:t>dinámicos</a:t>
            </a:r>
            <a:endParaRPr lang="en-US" sz="2000" kern="1200" dirty="0" smtClean="0">
              <a:latin typeface="Futura Bk" pitchFamily="34" charset="0"/>
              <a:ea typeface="ＭＳ Ｐゴシック" charset="-128"/>
              <a:cs typeface="+mn-cs"/>
            </a:endParaRPr>
          </a:p>
          <a:p>
            <a:pPr marL="225425" indent="-225425" algn="l" rtl="0" fontAlgn="base">
              <a:spcBef>
                <a:spcPct val="50000"/>
              </a:spcBef>
              <a:spcAft>
                <a:spcPct val="0"/>
              </a:spcAft>
              <a:buFontTx/>
              <a:buChar char="•"/>
              <a:defRPr/>
            </a:pPr>
            <a:r>
              <a:rPr lang="es-MX" sz="2000" dirty="0" smtClean="0">
                <a:latin typeface="Futura Bk" pitchFamily="34" charset="0"/>
                <a:ea typeface="ＭＳ Ｐゴシック" charset="-128"/>
                <a:cs typeface="+mn-cs"/>
              </a:rPr>
              <a:t>Adaptable</a:t>
            </a:r>
          </a:p>
          <a:p>
            <a:pPr marL="225425" indent="-225425" algn="l" rtl="0" fontAlgn="base">
              <a:spcBef>
                <a:spcPct val="50000"/>
              </a:spcBef>
              <a:spcAft>
                <a:spcPct val="0"/>
              </a:spcAft>
              <a:buFontTx/>
              <a:buChar char="•"/>
              <a:defRPr/>
            </a:pPr>
            <a:r>
              <a:rPr lang="es-MX" sz="2000" kern="1200" dirty="0" smtClean="0">
                <a:latin typeface="Futura Bk" pitchFamily="34" charset="0"/>
                <a:ea typeface="ＭＳ Ｐゴシック" charset="-128"/>
                <a:cs typeface="+mn-cs"/>
              </a:rPr>
              <a:t>Flexible</a:t>
            </a:r>
            <a:endParaRPr lang="en-US" sz="2000" kern="1200" dirty="0">
              <a:latin typeface="Futura Bk" pitchFamily="34" charset="0"/>
              <a:ea typeface="ＭＳ Ｐゴシック" charset="-128"/>
              <a:cs typeface="+mn-cs"/>
            </a:endParaRPr>
          </a:p>
          <a:p>
            <a:pPr marL="225425" indent="-225425" algn="l" rtl="0" fontAlgn="base">
              <a:spcBef>
                <a:spcPct val="50000"/>
              </a:spcBef>
              <a:spcAft>
                <a:spcPct val="0"/>
              </a:spcAft>
              <a:buFontTx/>
              <a:buChar char="•"/>
              <a:defRPr/>
            </a:pPr>
            <a:endParaRPr lang="en-US" sz="2000" kern="1200" dirty="0">
              <a:latin typeface="Futura Bk" pitchFamily="34" charset="0"/>
              <a:ea typeface="ＭＳ Ｐゴシック" charset="-128"/>
              <a:cs typeface="+mn-cs"/>
            </a:endParaRPr>
          </a:p>
        </p:txBody>
      </p:sp>
      <p:grpSp>
        <p:nvGrpSpPr>
          <p:cNvPr id="4" name="Group 41"/>
          <p:cNvGrpSpPr>
            <a:grpSpLocks/>
          </p:cNvGrpSpPr>
          <p:nvPr/>
        </p:nvGrpSpPr>
        <p:grpSpPr bwMode="auto">
          <a:xfrm>
            <a:off x="5842596" y="3516314"/>
            <a:ext cx="3618557" cy="263525"/>
            <a:chOff x="2728" y="2215"/>
            <a:chExt cx="1710" cy="166"/>
          </a:xfrm>
        </p:grpSpPr>
        <p:sp>
          <p:nvSpPr>
            <p:cNvPr id="30742" name="Line 39"/>
            <p:cNvSpPr>
              <a:spLocks noChangeShapeType="1"/>
            </p:cNvSpPr>
            <p:nvPr/>
          </p:nvSpPr>
          <p:spPr bwMode="auto">
            <a:xfrm>
              <a:off x="2728" y="2215"/>
              <a:ext cx="1710" cy="0"/>
            </a:xfrm>
            <a:prstGeom prst="line">
              <a:avLst/>
            </a:prstGeom>
            <a:noFill/>
            <a:ln w="38100">
              <a:solidFill>
                <a:srgbClr val="00CCFF"/>
              </a:solidFill>
              <a:round/>
              <a:headEnd/>
              <a:tailEnd/>
            </a:ln>
          </p:spPr>
          <p:txBody>
            <a:bodyPr/>
            <a:lstStyle/>
            <a:p>
              <a:pPr algn="l" rtl="0" fontAlgn="base">
                <a:spcBef>
                  <a:spcPct val="50000"/>
                </a:spcBef>
                <a:spcAft>
                  <a:spcPct val="0"/>
                </a:spcAft>
              </a:pPr>
              <a:endParaRPr lang="en-US" sz="1600" kern="1200">
                <a:solidFill>
                  <a:schemeClr val="bg1"/>
                </a:solidFill>
                <a:latin typeface="Futura Bk" pitchFamily="34" charset="0"/>
                <a:ea typeface="MS PGothic" pitchFamily="34" charset="-128"/>
                <a:cs typeface="+mn-cs"/>
              </a:endParaRPr>
            </a:p>
          </p:txBody>
        </p:sp>
        <p:sp>
          <p:nvSpPr>
            <p:cNvPr id="30743" name="Line 40"/>
            <p:cNvSpPr>
              <a:spLocks noChangeShapeType="1"/>
            </p:cNvSpPr>
            <p:nvPr/>
          </p:nvSpPr>
          <p:spPr bwMode="auto">
            <a:xfrm>
              <a:off x="2728" y="2381"/>
              <a:ext cx="1710" cy="0"/>
            </a:xfrm>
            <a:prstGeom prst="line">
              <a:avLst/>
            </a:prstGeom>
            <a:noFill/>
            <a:ln w="38100">
              <a:solidFill>
                <a:srgbClr val="00CCFF"/>
              </a:solidFill>
              <a:round/>
              <a:headEnd/>
              <a:tailEnd/>
            </a:ln>
          </p:spPr>
          <p:txBody>
            <a:bodyPr/>
            <a:lstStyle/>
            <a:p>
              <a:pPr algn="l" rtl="0" fontAlgn="base">
                <a:spcBef>
                  <a:spcPct val="50000"/>
                </a:spcBef>
                <a:spcAft>
                  <a:spcPct val="0"/>
                </a:spcAft>
              </a:pPr>
              <a:endParaRPr lang="en-US" sz="1600" kern="1200">
                <a:solidFill>
                  <a:schemeClr val="bg1"/>
                </a:solidFill>
                <a:latin typeface="Futura Bk" pitchFamily="34" charset="0"/>
                <a:ea typeface="MS PGothic" pitchFamily="34" charset="-128"/>
                <a:cs typeface="+mn-cs"/>
              </a:endParaRPr>
            </a:p>
          </p:txBody>
        </p:sp>
      </p:grpSp>
      <p:grpSp>
        <p:nvGrpSpPr>
          <p:cNvPr id="6" name="Group 42"/>
          <p:cNvGrpSpPr>
            <a:grpSpLocks/>
          </p:cNvGrpSpPr>
          <p:nvPr/>
        </p:nvGrpSpPr>
        <p:grpSpPr bwMode="auto">
          <a:xfrm>
            <a:off x="5842596" y="3529014"/>
            <a:ext cx="3618557" cy="263525"/>
            <a:chOff x="2728" y="2215"/>
            <a:chExt cx="1710" cy="166"/>
          </a:xfrm>
        </p:grpSpPr>
        <p:sp>
          <p:nvSpPr>
            <p:cNvPr id="30740" name="Line 43"/>
            <p:cNvSpPr>
              <a:spLocks noChangeShapeType="1"/>
            </p:cNvSpPr>
            <p:nvPr/>
          </p:nvSpPr>
          <p:spPr bwMode="auto">
            <a:xfrm>
              <a:off x="2728" y="2215"/>
              <a:ext cx="1710" cy="0"/>
            </a:xfrm>
            <a:prstGeom prst="line">
              <a:avLst/>
            </a:prstGeom>
            <a:noFill/>
            <a:ln w="76200">
              <a:solidFill>
                <a:srgbClr val="00CCFF"/>
              </a:solidFill>
              <a:round/>
              <a:headEnd/>
              <a:tailEnd/>
            </a:ln>
          </p:spPr>
          <p:txBody>
            <a:bodyPr/>
            <a:lstStyle/>
            <a:p>
              <a:pPr algn="l" rtl="0" fontAlgn="base">
                <a:spcBef>
                  <a:spcPct val="50000"/>
                </a:spcBef>
                <a:spcAft>
                  <a:spcPct val="0"/>
                </a:spcAft>
              </a:pPr>
              <a:endParaRPr lang="en-US" sz="1600" kern="1200">
                <a:solidFill>
                  <a:schemeClr val="bg1"/>
                </a:solidFill>
                <a:latin typeface="Futura Bk" pitchFamily="34" charset="0"/>
                <a:ea typeface="MS PGothic" pitchFamily="34" charset="-128"/>
                <a:cs typeface="+mn-cs"/>
              </a:endParaRPr>
            </a:p>
          </p:txBody>
        </p:sp>
        <p:sp>
          <p:nvSpPr>
            <p:cNvPr id="30741" name="Line 44"/>
            <p:cNvSpPr>
              <a:spLocks noChangeShapeType="1"/>
            </p:cNvSpPr>
            <p:nvPr/>
          </p:nvSpPr>
          <p:spPr bwMode="auto">
            <a:xfrm>
              <a:off x="2728" y="2381"/>
              <a:ext cx="1710" cy="0"/>
            </a:xfrm>
            <a:prstGeom prst="line">
              <a:avLst/>
            </a:prstGeom>
            <a:noFill/>
            <a:ln w="76200">
              <a:solidFill>
                <a:srgbClr val="00CCFF"/>
              </a:solidFill>
              <a:round/>
              <a:headEnd/>
              <a:tailEnd/>
            </a:ln>
          </p:spPr>
          <p:txBody>
            <a:bodyPr/>
            <a:lstStyle/>
            <a:p>
              <a:pPr algn="l" rtl="0" fontAlgn="base">
                <a:spcBef>
                  <a:spcPct val="50000"/>
                </a:spcBef>
                <a:spcAft>
                  <a:spcPct val="0"/>
                </a:spcAft>
              </a:pPr>
              <a:endParaRPr lang="en-US" sz="1600" kern="1200">
                <a:solidFill>
                  <a:schemeClr val="bg1"/>
                </a:solidFill>
                <a:latin typeface="Futura Bk" pitchFamily="34" charset="0"/>
                <a:ea typeface="MS PGothic" pitchFamily="34" charset="-128"/>
                <a:cs typeface="+mn-cs"/>
              </a:endParaRPr>
            </a:p>
          </p:txBody>
        </p:sp>
      </p:grpSp>
      <p:grpSp>
        <p:nvGrpSpPr>
          <p:cNvPr id="7" name="Group 45"/>
          <p:cNvGrpSpPr>
            <a:grpSpLocks/>
          </p:cNvGrpSpPr>
          <p:nvPr/>
        </p:nvGrpSpPr>
        <p:grpSpPr bwMode="auto">
          <a:xfrm>
            <a:off x="5842596" y="3513138"/>
            <a:ext cx="3618557" cy="263525"/>
            <a:chOff x="2728" y="2215"/>
            <a:chExt cx="1710" cy="166"/>
          </a:xfrm>
        </p:grpSpPr>
        <p:sp>
          <p:nvSpPr>
            <p:cNvPr id="30738" name="Line 46"/>
            <p:cNvSpPr>
              <a:spLocks noChangeShapeType="1"/>
            </p:cNvSpPr>
            <p:nvPr/>
          </p:nvSpPr>
          <p:spPr bwMode="auto">
            <a:xfrm>
              <a:off x="2728" y="2215"/>
              <a:ext cx="1710" cy="0"/>
            </a:xfrm>
            <a:prstGeom prst="line">
              <a:avLst/>
            </a:prstGeom>
            <a:noFill/>
            <a:ln w="152400">
              <a:solidFill>
                <a:srgbClr val="00CCFF"/>
              </a:solidFill>
              <a:round/>
              <a:headEnd/>
              <a:tailEnd/>
            </a:ln>
          </p:spPr>
          <p:txBody>
            <a:bodyPr/>
            <a:lstStyle/>
            <a:p>
              <a:pPr algn="l" rtl="0" fontAlgn="base">
                <a:spcBef>
                  <a:spcPct val="50000"/>
                </a:spcBef>
                <a:spcAft>
                  <a:spcPct val="0"/>
                </a:spcAft>
              </a:pPr>
              <a:endParaRPr lang="en-US" sz="1600" kern="1200">
                <a:solidFill>
                  <a:schemeClr val="bg1"/>
                </a:solidFill>
                <a:latin typeface="Futura Bk" pitchFamily="34" charset="0"/>
                <a:ea typeface="MS PGothic" pitchFamily="34" charset="-128"/>
                <a:cs typeface="+mn-cs"/>
              </a:endParaRPr>
            </a:p>
          </p:txBody>
        </p:sp>
        <p:sp>
          <p:nvSpPr>
            <p:cNvPr id="30739" name="Line 47"/>
            <p:cNvSpPr>
              <a:spLocks noChangeShapeType="1"/>
            </p:cNvSpPr>
            <p:nvPr/>
          </p:nvSpPr>
          <p:spPr bwMode="auto">
            <a:xfrm>
              <a:off x="2728" y="2381"/>
              <a:ext cx="1710" cy="0"/>
            </a:xfrm>
            <a:prstGeom prst="line">
              <a:avLst/>
            </a:prstGeom>
            <a:noFill/>
            <a:ln w="152400">
              <a:solidFill>
                <a:srgbClr val="00CCFF"/>
              </a:solidFill>
              <a:round/>
              <a:headEnd/>
              <a:tailEnd/>
            </a:ln>
          </p:spPr>
          <p:txBody>
            <a:bodyPr/>
            <a:lstStyle/>
            <a:p>
              <a:pPr algn="l" rtl="0" fontAlgn="base">
                <a:spcBef>
                  <a:spcPct val="50000"/>
                </a:spcBef>
                <a:spcAft>
                  <a:spcPct val="0"/>
                </a:spcAft>
              </a:pPr>
              <a:endParaRPr lang="en-US" sz="1600" kern="1200">
                <a:solidFill>
                  <a:schemeClr val="bg1"/>
                </a:solidFill>
                <a:latin typeface="Futura Bk" pitchFamily="34" charset="0"/>
                <a:ea typeface="MS PGothic" pitchFamily="34" charset="-128"/>
                <a:cs typeface="+mn-cs"/>
              </a:endParaRPr>
            </a:p>
          </p:txBody>
        </p:sp>
      </p:grpSp>
      <p:grpSp>
        <p:nvGrpSpPr>
          <p:cNvPr id="8" name="Group 28"/>
          <p:cNvGrpSpPr>
            <a:grpSpLocks/>
          </p:cNvGrpSpPr>
          <p:nvPr/>
        </p:nvGrpSpPr>
        <p:grpSpPr bwMode="auto">
          <a:xfrm>
            <a:off x="9397670" y="3403601"/>
            <a:ext cx="1959523" cy="481013"/>
            <a:chOff x="4556" y="2268"/>
            <a:chExt cx="547" cy="179"/>
          </a:xfrm>
        </p:grpSpPr>
        <p:pic>
          <p:nvPicPr>
            <p:cNvPr id="30736" name="Picture 2" descr="C:\Documents and Settings\KMiracle\My Documents\My Pictures\Products\Virtual Connect\Flex-10\flex-10 front.wmf"/>
            <p:cNvPicPr>
              <a:picLocks noChangeAspect="1" noChangeArrowheads="1"/>
            </p:cNvPicPr>
            <p:nvPr/>
          </p:nvPicPr>
          <p:blipFill>
            <a:blip r:embed="rId5" cstate="print"/>
            <a:srcRect/>
            <a:stretch>
              <a:fillRect/>
            </a:stretch>
          </p:blipFill>
          <p:spPr bwMode="auto">
            <a:xfrm>
              <a:off x="4556" y="2268"/>
              <a:ext cx="545" cy="83"/>
            </a:xfrm>
            <a:prstGeom prst="rect">
              <a:avLst/>
            </a:prstGeom>
            <a:noFill/>
            <a:ln w="9525">
              <a:noFill/>
              <a:miter lim="800000"/>
              <a:headEnd/>
              <a:tailEnd/>
            </a:ln>
          </p:spPr>
        </p:pic>
        <p:pic>
          <p:nvPicPr>
            <p:cNvPr id="30737" name="Picture 2" descr="C:\Documents and Settings\KMiracle\My Documents\My Pictures\Products\Virtual Connect\Flex-10\flex-10 front.wmf"/>
            <p:cNvPicPr>
              <a:picLocks noChangeAspect="1" noChangeArrowheads="1"/>
            </p:cNvPicPr>
            <p:nvPr/>
          </p:nvPicPr>
          <p:blipFill>
            <a:blip r:embed="rId5" cstate="print"/>
            <a:srcRect/>
            <a:stretch>
              <a:fillRect/>
            </a:stretch>
          </p:blipFill>
          <p:spPr bwMode="auto">
            <a:xfrm>
              <a:off x="4557" y="2364"/>
              <a:ext cx="546" cy="83"/>
            </a:xfrm>
            <a:prstGeom prst="rect">
              <a:avLst/>
            </a:prstGeom>
            <a:noFill/>
            <a:ln w="9525">
              <a:noFill/>
              <a:miter lim="800000"/>
              <a:headEnd/>
              <a:tailEnd/>
            </a:ln>
          </p:spPr>
        </p:pic>
      </p:grpSp>
    </p:spTree>
    <p:extLst>
      <p:ext uri="{BB962C8B-B14F-4D97-AF65-F5344CB8AC3E}">
        <p14:creationId xmlns="" xmlns:p14="http://schemas.microsoft.com/office/powerpoint/2010/main" val="16184683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1.85185E-6 L 0.27465 1.85185E-6 " pathEditMode="relative" rAng="0" ptsTypes="AA">
                                      <p:cBhvr>
                                        <p:cTn id="6" dur="2000" fill="hold"/>
                                        <p:tgtEl>
                                          <p:spTgt spid="2"/>
                                        </p:tgtEl>
                                        <p:attrNameLst>
                                          <p:attrName>ppt_x</p:attrName>
                                          <p:attrName>ppt_y</p:attrName>
                                        </p:attrNameLst>
                                      </p:cBhvr>
                                      <p:rCtr x="137" y="0"/>
                                    </p:animMotion>
                                  </p:childTnLst>
                                </p:cTn>
                              </p:par>
                              <p:par>
                                <p:cTn id="7" presetID="22" presetClass="entr" presetSubtype="8"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left)">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3" presetClass="path" presetSubtype="0" accel="50000" decel="50000" fill="hold" nodeType="clickEffect">
                                  <p:stCondLst>
                                    <p:cond delay="0"/>
                                  </p:stCondLst>
                                  <p:childTnLst>
                                    <p:animMotion origin="layout" path="M 0.27461 1.85185E-6 L 0.41367 -0.00139 " pathEditMode="relative" rAng="0" ptsTypes="AA">
                                      <p:cBhvr>
                                        <p:cTn id="13" dur="2000" fill="hold"/>
                                        <p:tgtEl>
                                          <p:spTgt spid="2"/>
                                        </p:tgtEl>
                                        <p:attrNameLst>
                                          <p:attrName>ppt_x</p:attrName>
                                          <p:attrName>ppt_y</p:attrName>
                                        </p:attrNameLst>
                                      </p:cBhvr>
                                      <p:rCtr x="6953" y="-69"/>
                                    </p:animMotion>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par>
                          <p:cTn id="17" fill="hold">
                            <p:stCondLst>
                              <p:cond delay="2000"/>
                            </p:stCondLst>
                            <p:childTnLst>
                              <p:par>
                                <p:cTn id="18" presetID="26" presetClass="emph" presetSubtype="0" fill="hold" nodeType="afterEffect">
                                  <p:stCondLst>
                                    <p:cond delay="0"/>
                                  </p:stCondLst>
                                  <p:childTnLst>
                                    <p:animEffect transition="out" filter="fade">
                                      <p:cBhvr>
                                        <p:cTn id="19" dur="500" tmFilter="0, 0; .2, .5; .8, .5; 1, 0"/>
                                        <p:tgtEl>
                                          <p:spTgt spid="6"/>
                                        </p:tgtEl>
                                      </p:cBhvr>
                                    </p:animEffect>
                                    <p:animScale>
                                      <p:cBhvr>
                                        <p:cTn id="20" dur="250" autoRev="1" fill="hold"/>
                                        <p:tgtEl>
                                          <p:spTgt spid="6"/>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nodeType="clickEffect">
                                  <p:stCondLst>
                                    <p:cond delay="0"/>
                                  </p:stCondLst>
                                  <p:childTnLst>
                                    <p:animMotion origin="layout" path="M 0.41367 -0.00139 L 0.69284 -0.00139 " pathEditMode="relative" rAng="0" ptsTypes="AA">
                                      <p:cBhvr>
                                        <p:cTn id="24" dur="2000" fill="hold"/>
                                        <p:tgtEl>
                                          <p:spTgt spid="2"/>
                                        </p:tgtEl>
                                        <p:attrNameLst>
                                          <p:attrName>ppt_x</p:attrName>
                                          <p:attrName>ppt_y</p:attrName>
                                        </p:attrNameLst>
                                      </p:cBhvr>
                                      <p:rCtr x="13958" y="0"/>
                                    </p:animMotion>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par>
                          <p:cTn id="28" fill="hold">
                            <p:stCondLst>
                              <p:cond delay="2000"/>
                            </p:stCondLst>
                            <p:childTnLst>
                              <p:par>
                                <p:cTn id="29" presetID="26" presetClass="emph" presetSubtype="0" fill="hold" nodeType="afterEffect">
                                  <p:stCondLst>
                                    <p:cond delay="0"/>
                                  </p:stCondLst>
                                  <p:childTnLst>
                                    <p:animEffect transition="out" filter="fade">
                                      <p:cBhvr>
                                        <p:cTn id="30" dur="500" tmFilter="0, 0; .2, .5; .8, .5; 1, 0"/>
                                        <p:tgtEl>
                                          <p:spTgt spid="7"/>
                                        </p:tgtEl>
                                      </p:cBhvr>
                                    </p:animEffect>
                                    <p:animScale>
                                      <p:cBhvr>
                                        <p:cTn id="31"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7" name="Rectangle 60"/>
          <p:cNvSpPr>
            <a:spLocks noGrp="1" noChangeArrowheads="1"/>
          </p:cNvSpPr>
          <p:nvPr>
            <p:ph type="body" sz="quarter" idx="14"/>
          </p:nvPr>
        </p:nvSpPr>
        <p:spPr>
          <a:xfrm>
            <a:off x="2193788" y="2110851"/>
            <a:ext cx="3416438" cy="2523768"/>
          </a:xfrm>
        </p:spPr>
        <p:txBody>
          <a:bodyPr wrap="square">
            <a:spAutoFit/>
          </a:bodyPr>
          <a:lstStyle/>
          <a:p>
            <a:pPr marL="117475" lvl="1" indent="0">
              <a:lnSpc>
                <a:spcPct val="90000"/>
              </a:lnSpc>
              <a:spcBef>
                <a:spcPts val="600"/>
              </a:spcBef>
              <a:spcAft>
                <a:spcPts val="600"/>
              </a:spcAft>
              <a:buNone/>
            </a:pPr>
            <a:r>
              <a:rPr lang="en-US" sz="2000" dirty="0" smtClean="0">
                <a:latin typeface="Futura Bk"/>
              </a:rPr>
              <a:t>Modular</a:t>
            </a:r>
          </a:p>
          <a:p>
            <a:pPr marL="117475" lvl="1" indent="0">
              <a:lnSpc>
                <a:spcPct val="90000"/>
              </a:lnSpc>
              <a:spcBef>
                <a:spcPts val="600"/>
              </a:spcBef>
              <a:spcAft>
                <a:spcPts val="600"/>
              </a:spcAft>
              <a:buNone/>
            </a:pPr>
            <a:r>
              <a:rPr lang="en-US" sz="2000" dirty="0" err="1" smtClean="0">
                <a:latin typeface="Futura Bk"/>
              </a:rPr>
              <a:t>Escalable</a:t>
            </a:r>
            <a:endParaRPr lang="en-US" sz="2000" dirty="0" smtClean="0">
              <a:latin typeface="Futura Bk"/>
            </a:endParaRPr>
          </a:p>
          <a:p>
            <a:pPr marL="117475" lvl="1" indent="0">
              <a:lnSpc>
                <a:spcPct val="90000"/>
              </a:lnSpc>
              <a:spcBef>
                <a:spcPts val="600"/>
              </a:spcBef>
              <a:spcAft>
                <a:spcPts val="600"/>
              </a:spcAft>
              <a:buNone/>
            </a:pPr>
            <a:r>
              <a:rPr lang="es-MX" sz="2000" dirty="0" smtClean="0">
                <a:latin typeface="Futura Bk"/>
              </a:rPr>
              <a:t>Disponible</a:t>
            </a:r>
            <a:endParaRPr lang="en-US" sz="2000" dirty="0" smtClean="0">
              <a:latin typeface="Futura Bk"/>
            </a:endParaRPr>
          </a:p>
          <a:p>
            <a:pPr marL="117475" lvl="1" indent="0">
              <a:lnSpc>
                <a:spcPct val="90000"/>
              </a:lnSpc>
              <a:spcBef>
                <a:spcPts val="600"/>
              </a:spcBef>
              <a:spcAft>
                <a:spcPts val="600"/>
              </a:spcAft>
              <a:buNone/>
            </a:pPr>
            <a:r>
              <a:rPr lang="en-US" sz="2000" dirty="0" err="1" smtClean="0">
                <a:latin typeface="Futura Bk"/>
              </a:rPr>
              <a:t>Eficiente</a:t>
            </a:r>
            <a:endParaRPr lang="en-US" sz="2000" dirty="0" smtClean="0">
              <a:latin typeface="Futura Bk"/>
            </a:endParaRPr>
          </a:p>
          <a:p>
            <a:pPr marL="117475" lvl="1" indent="0">
              <a:lnSpc>
                <a:spcPct val="90000"/>
              </a:lnSpc>
              <a:spcBef>
                <a:spcPts val="600"/>
              </a:spcBef>
              <a:spcAft>
                <a:spcPts val="600"/>
              </a:spcAft>
              <a:buNone/>
            </a:pPr>
            <a:r>
              <a:rPr lang="en-US" sz="2000" dirty="0" err="1" smtClean="0">
                <a:latin typeface="Futura Bk"/>
              </a:rPr>
              <a:t>Basado</a:t>
            </a:r>
            <a:r>
              <a:rPr lang="en-US" sz="2000" dirty="0" smtClean="0">
                <a:latin typeface="Futura Bk"/>
              </a:rPr>
              <a:t> en </a:t>
            </a:r>
            <a:r>
              <a:rPr lang="en-US" sz="2000" dirty="0" err="1" smtClean="0">
                <a:latin typeface="Futura Bk"/>
              </a:rPr>
              <a:t>estándares</a:t>
            </a:r>
            <a:r>
              <a:rPr lang="en-US" sz="2000" dirty="0" smtClean="0">
                <a:latin typeface="Futura Bk"/>
              </a:rPr>
              <a:t> </a:t>
            </a:r>
          </a:p>
          <a:p>
            <a:pPr marL="117475" lvl="1" indent="0">
              <a:lnSpc>
                <a:spcPct val="90000"/>
              </a:lnSpc>
              <a:spcBef>
                <a:spcPts val="600"/>
              </a:spcBef>
              <a:spcAft>
                <a:spcPts val="600"/>
              </a:spcAft>
              <a:buNone/>
            </a:pPr>
            <a:r>
              <a:rPr lang="en-US" sz="2000" dirty="0" smtClean="0">
                <a:latin typeface="Futura Bk"/>
              </a:rPr>
              <a:t>Software </a:t>
            </a:r>
            <a:r>
              <a:rPr lang="en-US" sz="2000" dirty="0" err="1" smtClean="0">
                <a:latin typeface="Futura Bk"/>
              </a:rPr>
              <a:t>todo</a:t>
            </a:r>
            <a:r>
              <a:rPr lang="en-US" sz="2000" dirty="0" smtClean="0">
                <a:latin typeface="Futura Bk"/>
              </a:rPr>
              <a:t> </a:t>
            </a:r>
            <a:r>
              <a:rPr lang="en-US" sz="2000" dirty="0" err="1" smtClean="0">
                <a:latin typeface="Futura Bk"/>
              </a:rPr>
              <a:t>incluído</a:t>
            </a:r>
            <a:endParaRPr lang="en-US" sz="2000" dirty="0" smtClean="0">
              <a:latin typeface="Futura Bk"/>
            </a:endParaRPr>
          </a:p>
        </p:txBody>
      </p:sp>
      <p:sp>
        <p:nvSpPr>
          <p:cNvPr id="24596" name="Rectangle 5"/>
          <p:cNvSpPr>
            <a:spLocks noGrp="1" noChangeArrowheads="1"/>
          </p:cNvSpPr>
          <p:nvPr>
            <p:ph type="title"/>
          </p:nvPr>
        </p:nvSpPr>
        <p:spPr>
          <a:xfrm>
            <a:off x="1" y="112694"/>
            <a:ext cx="12188824" cy="1138773"/>
          </a:xfrm>
        </p:spPr>
        <p:txBody>
          <a:bodyPr wrap="square" anchor="b">
            <a:spAutoFit/>
          </a:bodyPr>
          <a:lstStyle/>
          <a:p>
            <a:pPr algn="ctr" fontAlgn="base">
              <a:lnSpc>
                <a:spcPct val="85000"/>
              </a:lnSpc>
              <a:spcAft>
                <a:spcPct val="0"/>
              </a:spcAft>
              <a:defRPr/>
            </a:pPr>
            <a:r>
              <a:rPr lang="en-US" sz="4000" dirty="0" err="1">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rPr>
              <a:t>Almacenamiento</a:t>
            </a:r>
            <a:r>
              <a:rPr lang="en-US" sz="4000"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rPr>
              <a:t> </a:t>
            </a:r>
            <a:r>
              <a:rPr lang="en-US" sz="4000" dirty="0" smtClean="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rPr>
              <a:t>Virtual </a:t>
            </a:r>
            <a:br>
              <a:rPr lang="en-US" sz="4000" dirty="0" smtClean="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rPr>
            </a:br>
            <a:r>
              <a:rPr lang="en-US" sz="4000" dirty="0" smtClean="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rPr>
              <a:t>para </a:t>
            </a:r>
            <a:r>
              <a:rPr lang="en-US" sz="4000" dirty="0" err="1" smtClean="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rPr>
              <a:t>una</a:t>
            </a:r>
            <a:r>
              <a:rPr lang="en-US" sz="4000" dirty="0" smtClean="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rPr>
              <a:t> </a:t>
            </a:r>
            <a:r>
              <a:rPr lang="en-US" sz="4000" dirty="0" err="1" smtClean="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rPr>
              <a:t>Arquitectura</a:t>
            </a:r>
            <a:r>
              <a:rPr lang="en-US" sz="4000" dirty="0" smtClean="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rPr>
              <a:t> </a:t>
            </a:r>
            <a:r>
              <a:rPr lang="en-US" sz="4000" dirty="0" err="1" smtClean="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rPr>
              <a:t>Convergente</a:t>
            </a:r>
            <a:endParaRPr lang="en-US" sz="4000"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endParaRPr>
          </a:p>
        </p:txBody>
      </p:sp>
      <p:sp>
        <p:nvSpPr>
          <p:cNvPr id="25" name="TextBox 24"/>
          <p:cNvSpPr txBox="1"/>
          <p:nvPr/>
        </p:nvSpPr>
        <p:spPr>
          <a:xfrm>
            <a:off x="5944392" y="1577924"/>
            <a:ext cx="5073825" cy="400110"/>
          </a:xfrm>
          <a:prstGeom prst="rect">
            <a:avLst/>
          </a:prstGeom>
          <a:noFill/>
        </p:spPr>
        <p:txBody>
          <a:bodyPr wrap="none" rtlCol="0">
            <a:spAutoFit/>
          </a:bodyPr>
          <a:lstStyle/>
          <a:p>
            <a:r>
              <a:rPr lang="en-US" sz="2000" dirty="0" err="1" smtClean="0">
                <a:latin typeface="Futura Hv" pitchFamily="34" charset="0"/>
              </a:rPr>
              <a:t>Recursos</a:t>
            </a:r>
            <a:r>
              <a:rPr lang="en-US" sz="2000" dirty="0" smtClean="0">
                <a:latin typeface="Futura Hv" pitchFamily="34" charset="0"/>
              </a:rPr>
              <a:t> de </a:t>
            </a:r>
            <a:r>
              <a:rPr lang="en-US" sz="2000" dirty="0" err="1" smtClean="0">
                <a:latin typeface="Futura Hv" pitchFamily="34" charset="0"/>
              </a:rPr>
              <a:t>almacenamiento</a:t>
            </a:r>
            <a:r>
              <a:rPr lang="en-US" sz="2000" dirty="0" smtClean="0">
                <a:latin typeface="Futura Hv" pitchFamily="34" charset="0"/>
              </a:rPr>
              <a:t> </a:t>
            </a:r>
            <a:r>
              <a:rPr lang="en-US" sz="2000" dirty="0" err="1" smtClean="0">
                <a:latin typeface="Futura Hv" pitchFamily="34" charset="0"/>
              </a:rPr>
              <a:t>virtualizados</a:t>
            </a:r>
            <a:endParaRPr lang="en-US" sz="2000" dirty="0" smtClean="0">
              <a:latin typeface="Futura Hv" pitchFamily="34" charset="0"/>
            </a:endParaRPr>
          </a:p>
        </p:txBody>
      </p:sp>
      <p:pic>
        <p:nvPicPr>
          <p:cNvPr id="2050" name="Picture 2" descr="C:\Users\wagnerge\Documents\Decks\P4000\ESN_Source_Files_PNGs\ESN_Source_Files_PNGs\CI_PNGs\CI_Architecture_PNGs\For_White_Background\CI_Arch_Pieces_white\ESN_CI_Arch_ResourcePool_white.png"/>
          <p:cNvPicPr>
            <a:picLocks noChangeAspect="1" noChangeArrowheads="1"/>
          </p:cNvPicPr>
          <p:nvPr/>
        </p:nvPicPr>
        <p:blipFill>
          <a:blip r:embed="rId3" cstate="screen"/>
          <a:srcRect/>
          <a:stretch>
            <a:fillRect/>
          </a:stretch>
        </p:blipFill>
        <p:spPr bwMode="auto">
          <a:xfrm>
            <a:off x="7199238" y="2083321"/>
            <a:ext cx="2370021" cy="1562155"/>
          </a:xfrm>
          <a:prstGeom prst="rect">
            <a:avLst/>
          </a:prstGeom>
          <a:noFill/>
        </p:spPr>
      </p:pic>
      <p:sp>
        <p:nvSpPr>
          <p:cNvPr id="38" name="TextBox 37"/>
          <p:cNvSpPr txBox="1"/>
          <p:nvPr/>
        </p:nvSpPr>
        <p:spPr>
          <a:xfrm>
            <a:off x="6388107" y="5691922"/>
            <a:ext cx="4051494" cy="400110"/>
          </a:xfrm>
          <a:prstGeom prst="rect">
            <a:avLst/>
          </a:prstGeom>
          <a:noFill/>
        </p:spPr>
        <p:txBody>
          <a:bodyPr wrap="none" rtlCol="0">
            <a:spAutoFit/>
          </a:bodyPr>
          <a:lstStyle/>
          <a:p>
            <a:r>
              <a:rPr lang="en-US" sz="2000" dirty="0" smtClean="0">
                <a:latin typeface="Futura Hv" pitchFamily="34" charset="0"/>
              </a:rPr>
              <a:t>HP StorageWorks P4000 G2 SAN</a:t>
            </a:r>
          </a:p>
        </p:txBody>
      </p:sp>
      <p:pic>
        <p:nvPicPr>
          <p:cNvPr id="21" name="Picture 20" descr="G2 Virt SAN.png"/>
          <p:cNvPicPr>
            <a:picLocks noChangeAspect="1"/>
          </p:cNvPicPr>
          <p:nvPr/>
        </p:nvPicPr>
        <p:blipFill>
          <a:blip r:embed="rId4" cstate="screen"/>
          <a:stretch>
            <a:fillRect/>
          </a:stretch>
        </p:blipFill>
        <p:spPr>
          <a:xfrm>
            <a:off x="6233472" y="4382383"/>
            <a:ext cx="4345281" cy="1678802"/>
          </a:xfrm>
          <a:prstGeom prst="rect">
            <a:avLst/>
          </a:prstGeom>
        </p:spPr>
      </p:pic>
      <p:pic>
        <p:nvPicPr>
          <p:cNvPr id="14" name="Picture 42" descr="hp_arrow_3a.png"/>
          <p:cNvPicPr>
            <a:picLocks noChangeAspect="1"/>
          </p:cNvPicPr>
          <p:nvPr/>
        </p:nvPicPr>
        <p:blipFill>
          <a:blip r:embed="rId5" cstate="screen"/>
          <a:srcRect/>
          <a:stretch>
            <a:fillRect/>
          </a:stretch>
        </p:blipFill>
        <p:spPr bwMode="auto">
          <a:xfrm>
            <a:off x="8024008" y="3574372"/>
            <a:ext cx="723384" cy="1128591"/>
          </a:xfrm>
          <a:prstGeom prst="rect">
            <a:avLst/>
          </a:prstGeom>
          <a:noFill/>
          <a:ln w="9525">
            <a:noFill/>
            <a:miter lim="800000"/>
            <a:headEnd/>
            <a:tailEnd/>
          </a:ln>
        </p:spPr>
      </p:pic>
      <p:sp>
        <p:nvSpPr>
          <p:cNvPr id="27" name="Rectangle 60"/>
          <p:cNvSpPr txBox="1">
            <a:spLocks noChangeArrowheads="1"/>
          </p:cNvSpPr>
          <p:nvPr/>
        </p:nvSpPr>
        <p:spPr>
          <a:xfrm>
            <a:off x="1604366" y="2137193"/>
            <a:ext cx="647817" cy="486287"/>
          </a:xfrm>
          <a:prstGeom prst="rect">
            <a:avLst/>
          </a:prstGeom>
        </p:spPr>
        <p:txBody>
          <a:bodyPr vert="horz" wrap="square" lIns="91440" tIns="45720" rIns="91440" bIns="45720" rtlCol="0">
            <a:spAutoFit/>
          </a:bodyPr>
          <a:lstStyle/>
          <a:p>
            <a:pPr marL="117475" marR="0" lvl="1" indent="0" algn="l" defTabSz="914400" rtl="0" eaLnBrk="1" fontAlgn="auto" latinLnBrk="0" hangingPunct="1">
              <a:lnSpc>
                <a:spcPct val="80000"/>
              </a:lnSpc>
              <a:spcBef>
                <a:spcPts val="1000"/>
              </a:spcBef>
              <a:spcAft>
                <a:spcPts val="1000"/>
              </a:spcAft>
              <a:buClr>
                <a:srgbClr val="000000"/>
              </a:buClr>
              <a:buSzPct val="80000"/>
              <a:buFont typeface="Arial" pitchFamily="34" charset="0"/>
              <a:buNone/>
              <a:tabLst/>
              <a:defRPr/>
            </a:pPr>
            <a:r>
              <a:rPr kumimoji="0" lang="en-US" sz="3200" b="0" i="0" u="none" strike="noStrike" kern="1200" cap="none" spc="0" normalizeH="0" baseline="0" noProof="0" dirty="0" smtClean="0">
                <a:ln>
                  <a:noFill/>
                </a:ln>
                <a:solidFill>
                  <a:srgbClr val="5F6062"/>
                </a:solidFill>
                <a:effectLst/>
                <a:uLnTx/>
                <a:uFillTx/>
                <a:latin typeface="Futura Bk"/>
                <a:ea typeface="+mn-ea"/>
                <a:cs typeface="+mn-cs"/>
                <a:sym typeface="Wingdings"/>
              </a:rPr>
              <a:t></a:t>
            </a:r>
            <a:endParaRPr kumimoji="0" lang="en-US" sz="3200" b="0" i="0" u="none" strike="noStrike" kern="1200" cap="none" spc="0" normalizeH="0" baseline="0" noProof="0" dirty="0" smtClean="0">
              <a:ln>
                <a:noFill/>
              </a:ln>
              <a:solidFill>
                <a:srgbClr val="5F6062"/>
              </a:solidFill>
              <a:effectLst/>
              <a:uLnTx/>
              <a:uFillTx/>
              <a:latin typeface="Futura Bk"/>
              <a:ea typeface="+mn-ea"/>
              <a:cs typeface="+mn-cs"/>
            </a:endParaRPr>
          </a:p>
        </p:txBody>
      </p:sp>
      <p:sp>
        <p:nvSpPr>
          <p:cNvPr id="28" name="Rectangle 60"/>
          <p:cNvSpPr txBox="1">
            <a:spLocks noChangeArrowheads="1"/>
          </p:cNvSpPr>
          <p:nvPr/>
        </p:nvSpPr>
        <p:spPr>
          <a:xfrm>
            <a:off x="1635964" y="2575204"/>
            <a:ext cx="647817" cy="486287"/>
          </a:xfrm>
          <a:prstGeom prst="rect">
            <a:avLst/>
          </a:prstGeom>
        </p:spPr>
        <p:txBody>
          <a:bodyPr vert="horz" wrap="square" lIns="91440" tIns="45720" rIns="91440" bIns="45720" rtlCol="0">
            <a:spAutoFit/>
          </a:bodyPr>
          <a:lstStyle/>
          <a:p>
            <a:pPr marL="117475" marR="0" lvl="1" indent="0" algn="l" defTabSz="914400" rtl="0" eaLnBrk="1" fontAlgn="auto" latinLnBrk="0" hangingPunct="1">
              <a:lnSpc>
                <a:spcPct val="80000"/>
              </a:lnSpc>
              <a:spcBef>
                <a:spcPts val="1000"/>
              </a:spcBef>
              <a:spcAft>
                <a:spcPts val="1000"/>
              </a:spcAft>
              <a:buClr>
                <a:srgbClr val="000000"/>
              </a:buClr>
              <a:buSzPct val="80000"/>
              <a:buFont typeface="Arial" pitchFamily="34" charset="0"/>
              <a:buNone/>
              <a:tabLst/>
              <a:defRPr/>
            </a:pPr>
            <a:r>
              <a:rPr kumimoji="0" lang="en-US" sz="3200" b="0" i="0" u="none" strike="noStrike" kern="1200" cap="none" spc="0" normalizeH="0" baseline="0" noProof="0" dirty="0" smtClean="0">
                <a:ln>
                  <a:noFill/>
                </a:ln>
                <a:solidFill>
                  <a:srgbClr val="5F6062"/>
                </a:solidFill>
                <a:effectLst/>
                <a:uLnTx/>
                <a:uFillTx/>
                <a:latin typeface="Futura Bk"/>
                <a:ea typeface="+mn-ea"/>
                <a:cs typeface="+mn-cs"/>
                <a:sym typeface="Wingdings"/>
              </a:rPr>
              <a:t></a:t>
            </a:r>
            <a:endParaRPr kumimoji="0" lang="en-US" sz="3200" b="0" i="0" u="none" strike="noStrike" kern="1200" cap="none" spc="0" normalizeH="0" baseline="0" noProof="0" dirty="0" smtClean="0">
              <a:ln>
                <a:noFill/>
              </a:ln>
              <a:solidFill>
                <a:srgbClr val="5F6062"/>
              </a:solidFill>
              <a:effectLst/>
              <a:uLnTx/>
              <a:uFillTx/>
              <a:latin typeface="Futura Bk"/>
              <a:ea typeface="+mn-ea"/>
              <a:cs typeface="+mn-cs"/>
            </a:endParaRPr>
          </a:p>
        </p:txBody>
      </p:sp>
      <p:sp>
        <p:nvSpPr>
          <p:cNvPr id="30" name="Rectangle 60"/>
          <p:cNvSpPr txBox="1">
            <a:spLocks noChangeArrowheads="1"/>
          </p:cNvSpPr>
          <p:nvPr/>
        </p:nvSpPr>
        <p:spPr>
          <a:xfrm>
            <a:off x="1604366" y="3013217"/>
            <a:ext cx="647817" cy="486287"/>
          </a:xfrm>
          <a:prstGeom prst="rect">
            <a:avLst/>
          </a:prstGeom>
        </p:spPr>
        <p:txBody>
          <a:bodyPr vert="horz" wrap="square" lIns="91440" tIns="45720" rIns="91440" bIns="45720" rtlCol="0">
            <a:spAutoFit/>
          </a:bodyPr>
          <a:lstStyle/>
          <a:p>
            <a:pPr marL="117475" marR="0" lvl="1" indent="0" algn="l" defTabSz="914400" rtl="0" eaLnBrk="1" fontAlgn="auto" latinLnBrk="0" hangingPunct="1">
              <a:lnSpc>
                <a:spcPct val="80000"/>
              </a:lnSpc>
              <a:spcBef>
                <a:spcPts val="1000"/>
              </a:spcBef>
              <a:spcAft>
                <a:spcPts val="1000"/>
              </a:spcAft>
              <a:buClr>
                <a:srgbClr val="000000"/>
              </a:buClr>
              <a:buSzPct val="80000"/>
              <a:buFont typeface="Arial" pitchFamily="34" charset="0"/>
              <a:buNone/>
              <a:tabLst/>
              <a:defRPr/>
            </a:pPr>
            <a:r>
              <a:rPr kumimoji="0" lang="en-US" sz="3200" b="0" i="0" u="none" strike="noStrike" kern="1200" cap="none" spc="0" normalizeH="0" baseline="0" noProof="0" dirty="0" smtClean="0">
                <a:ln>
                  <a:noFill/>
                </a:ln>
                <a:solidFill>
                  <a:srgbClr val="5F6062"/>
                </a:solidFill>
                <a:effectLst/>
                <a:uLnTx/>
                <a:uFillTx/>
                <a:latin typeface="Futura Bk"/>
                <a:ea typeface="+mn-ea"/>
                <a:cs typeface="+mn-cs"/>
                <a:sym typeface="Wingdings"/>
              </a:rPr>
              <a:t></a:t>
            </a:r>
            <a:endParaRPr kumimoji="0" lang="en-US" sz="3200" b="0" i="0" u="none" strike="noStrike" kern="1200" cap="none" spc="0" normalizeH="0" baseline="0" noProof="0" dirty="0" smtClean="0">
              <a:ln>
                <a:noFill/>
              </a:ln>
              <a:solidFill>
                <a:srgbClr val="5F6062"/>
              </a:solidFill>
              <a:effectLst/>
              <a:uLnTx/>
              <a:uFillTx/>
              <a:latin typeface="Futura Bk"/>
              <a:ea typeface="+mn-ea"/>
              <a:cs typeface="+mn-cs"/>
            </a:endParaRPr>
          </a:p>
        </p:txBody>
      </p:sp>
      <p:sp>
        <p:nvSpPr>
          <p:cNvPr id="31" name="Rectangle 60"/>
          <p:cNvSpPr txBox="1">
            <a:spLocks noChangeArrowheads="1"/>
          </p:cNvSpPr>
          <p:nvPr/>
        </p:nvSpPr>
        <p:spPr>
          <a:xfrm>
            <a:off x="1635964" y="3451228"/>
            <a:ext cx="647817" cy="486287"/>
          </a:xfrm>
          <a:prstGeom prst="rect">
            <a:avLst/>
          </a:prstGeom>
        </p:spPr>
        <p:txBody>
          <a:bodyPr vert="horz" wrap="square" lIns="91440" tIns="45720" rIns="91440" bIns="45720" rtlCol="0">
            <a:spAutoFit/>
          </a:bodyPr>
          <a:lstStyle/>
          <a:p>
            <a:pPr marL="117475" marR="0" lvl="1" indent="0" algn="l" defTabSz="914400" rtl="0" eaLnBrk="1" fontAlgn="auto" latinLnBrk="0" hangingPunct="1">
              <a:lnSpc>
                <a:spcPct val="80000"/>
              </a:lnSpc>
              <a:spcBef>
                <a:spcPts val="1000"/>
              </a:spcBef>
              <a:spcAft>
                <a:spcPts val="1000"/>
              </a:spcAft>
              <a:buClr>
                <a:srgbClr val="000000"/>
              </a:buClr>
              <a:buSzPct val="80000"/>
              <a:buFont typeface="Arial" pitchFamily="34" charset="0"/>
              <a:buNone/>
              <a:tabLst/>
              <a:defRPr/>
            </a:pPr>
            <a:r>
              <a:rPr kumimoji="0" lang="en-US" sz="3200" b="0" i="0" u="none" strike="noStrike" kern="1200" cap="none" spc="0" normalizeH="0" baseline="0" noProof="0" dirty="0" smtClean="0">
                <a:ln>
                  <a:noFill/>
                </a:ln>
                <a:solidFill>
                  <a:srgbClr val="5F6062"/>
                </a:solidFill>
                <a:effectLst/>
                <a:uLnTx/>
                <a:uFillTx/>
                <a:latin typeface="Futura Bk"/>
                <a:ea typeface="+mn-ea"/>
                <a:cs typeface="+mn-cs"/>
                <a:sym typeface="Wingdings"/>
              </a:rPr>
              <a:t></a:t>
            </a:r>
            <a:endParaRPr kumimoji="0" lang="en-US" sz="3200" b="0" i="0" u="none" strike="noStrike" kern="1200" cap="none" spc="0" normalizeH="0" baseline="0" noProof="0" dirty="0" smtClean="0">
              <a:ln>
                <a:noFill/>
              </a:ln>
              <a:solidFill>
                <a:srgbClr val="5F6062"/>
              </a:solidFill>
              <a:effectLst/>
              <a:uLnTx/>
              <a:uFillTx/>
              <a:latin typeface="Futura Bk"/>
              <a:ea typeface="+mn-ea"/>
              <a:cs typeface="+mn-cs"/>
            </a:endParaRPr>
          </a:p>
        </p:txBody>
      </p:sp>
      <p:sp>
        <p:nvSpPr>
          <p:cNvPr id="32" name="Rectangle 60"/>
          <p:cNvSpPr txBox="1">
            <a:spLocks noChangeArrowheads="1"/>
          </p:cNvSpPr>
          <p:nvPr/>
        </p:nvSpPr>
        <p:spPr>
          <a:xfrm>
            <a:off x="1635964" y="3889240"/>
            <a:ext cx="647817" cy="486287"/>
          </a:xfrm>
          <a:prstGeom prst="rect">
            <a:avLst/>
          </a:prstGeom>
        </p:spPr>
        <p:txBody>
          <a:bodyPr vert="horz" wrap="square" lIns="91440" tIns="45720" rIns="91440" bIns="45720" rtlCol="0">
            <a:spAutoFit/>
          </a:bodyPr>
          <a:lstStyle/>
          <a:p>
            <a:pPr marL="117475" marR="0" lvl="1" indent="0" algn="l" defTabSz="914400" rtl="0" eaLnBrk="1" fontAlgn="auto" latinLnBrk="0" hangingPunct="1">
              <a:lnSpc>
                <a:spcPct val="80000"/>
              </a:lnSpc>
              <a:spcBef>
                <a:spcPts val="1000"/>
              </a:spcBef>
              <a:spcAft>
                <a:spcPts val="1000"/>
              </a:spcAft>
              <a:buClr>
                <a:srgbClr val="000000"/>
              </a:buClr>
              <a:buSzPct val="80000"/>
              <a:buFont typeface="Arial" pitchFamily="34" charset="0"/>
              <a:buNone/>
              <a:tabLst/>
              <a:defRPr/>
            </a:pPr>
            <a:r>
              <a:rPr kumimoji="0" lang="en-US" sz="3200" b="0" i="0" u="none" strike="noStrike" kern="1200" cap="none" spc="0" normalizeH="0" baseline="0" noProof="0" dirty="0" smtClean="0">
                <a:ln>
                  <a:noFill/>
                </a:ln>
                <a:solidFill>
                  <a:srgbClr val="5F6062"/>
                </a:solidFill>
                <a:effectLst/>
                <a:uLnTx/>
                <a:uFillTx/>
                <a:latin typeface="Futura Bk"/>
                <a:ea typeface="+mn-ea"/>
                <a:cs typeface="+mn-cs"/>
                <a:sym typeface="Wingdings"/>
              </a:rPr>
              <a:t></a:t>
            </a:r>
            <a:endParaRPr kumimoji="0" lang="en-US" sz="3200" b="0" i="0" u="none" strike="noStrike" kern="1200" cap="none" spc="0" normalizeH="0" baseline="0" noProof="0" dirty="0" smtClean="0">
              <a:ln>
                <a:noFill/>
              </a:ln>
              <a:solidFill>
                <a:srgbClr val="5F6062"/>
              </a:solidFill>
              <a:effectLst/>
              <a:uLnTx/>
              <a:uFillTx/>
              <a:latin typeface="Futura Bk"/>
              <a:ea typeface="+mn-ea"/>
              <a:cs typeface="+mn-cs"/>
            </a:endParaRPr>
          </a:p>
        </p:txBody>
      </p:sp>
      <p:sp>
        <p:nvSpPr>
          <p:cNvPr id="33" name="Rectangle 60"/>
          <p:cNvSpPr txBox="1">
            <a:spLocks noChangeArrowheads="1"/>
          </p:cNvSpPr>
          <p:nvPr/>
        </p:nvSpPr>
        <p:spPr>
          <a:xfrm>
            <a:off x="1635964" y="4327251"/>
            <a:ext cx="647817" cy="486287"/>
          </a:xfrm>
          <a:prstGeom prst="rect">
            <a:avLst/>
          </a:prstGeom>
        </p:spPr>
        <p:txBody>
          <a:bodyPr vert="horz" wrap="square" lIns="91440" tIns="45720" rIns="91440" bIns="45720" rtlCol="0">
            <a:spAutoFit/>
          </a:bodyPr>
          <a:lstStyle/>
          <a:p>
            <a:pPr marL="117475" marR="0" lvl="1" indent="0" algn="l" defTabSz="914400" rtl="0" eaLnBrk="1" fontAlgn="auto" latinLnBrk="0" hangingPunct="1">
              <a:lnSpc>
                <a:spcPct val="80000"/>
              </a:lnSpc>
              <a:spcBef>
                <a:spcPts val="1000"/>
              </a:spcBef>
              <a:spcAft>
                <a:spcPts val="1000"/>
              </a:spcAft>
              <a:buClr>
                <a:srgbClr val="000000"/>
              </a:buClr>
              <a:buSzPct val="80000"/>
              <a:buFont typeface="Arial" pitchFamily="34" charset="0"/>
              <a:buNone/>
              <a:tabLst/>
              <a:defRPr/>
            </a:pPr>
            <a:r>
              <a:rPr kumimoji="0" lang="en-US" sz="3200" b="0" i="0" u="none" strike="noStrike" kern="1200" cap="none" spc="0" normalizeH="0" baseline="0" noProof="0" dirty="0" smtClean="0">
                <a:ln>
                  <a:noFill/>
                </a:ln>
                <a:solidFill>
                  <a:srgbClr val="5F6062"/>
                </a:solidFill>
                <a:effectLst/>
                <a:uLnTx/>
                <a:uFillTx/>
                <a:latin typeface="Futura Bk"/>
                <a:ea typeface="+mn-ea"/>
                <a:cs typeface="+mn-cs"/>
                <a:sym typeface="Wingdings"/>
              </a:rPr>
              <a:t></a:t>
            </a:r>
            <a:endParaRPr kumimoji="0" lang="en-US" sz="3200" b="0" i="0" u="none" strike="noStrike" kern="1200" cap="none" spc="0" normalizeH="0" baseline="0" noProof="0" dirty="0" smtClean="0">
              <a:ln>
                <a:noFill/>
              </a:ln>
              <a:solidFill>
                <a:srgbClr val="5F6062"/>
              </a:solidFill>
              <a:effectLst/>
              <a:uLnTx/>
              <a:uFillTx/>
              <a:latin typeface="Futura Bk"/>
              <a:ea typeface="+mn-ea"/>
              <a:cs typeface="+mn-cs"/>
            </a:endParaRPr>
          </a:p>
        </p:txBody>
      </p:sp>
    </p:spTree>
    <p:extLst>
      <p:ext uri="{BB962C8B-B14F-4D97-AF65-F5344CB8AC3E}">
        <p14:creationId xmlns="" xmlns:p14="http://schemas.microsoft.com/office/powerpoint/2010/main" val="3607380529"/>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8"/>
          <p:cNvSpPr>
            <a:spLocks noGrp="1"/>
          </p:cNvSpPr>
          <p:nvPr>
            <p:ph type="title"/>
          </p:nvPr>
        </p:nvSpPr>
        <p:spPr>
          <a:xfrm>
            <a:off x="1" y="200025"/>
            <a:ext cx="12188824" cy="965145"/>
          </a:xfrm>
        </p:spPr>
        <p:txBody>
          <a:bodyPr/>
          <a:lstStyle/>
          <a:p>
            <a:pPr algn="ctr" eaLnBrk="1" hangingPunct="1">
              <a:spcBef>
                <a:spcPts val="1000"/>
              </a:spcBef>
            </a:pPr>
            <a:r>
              <a:rPr lang="en-US" sz="4000" dirty="0" err="1">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rPr>
              <a:t>Consolidamos</a:t>
            </a:r>
            <a:r>
              <a:rPr lang="en-US" sz="4000"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rPr>
              <a:t> </a:t>
            </a:r>
            <a:r>
              <a:rPr lang="en-US" sz="4000" dirty="0" err="1" smtClean="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rPr>
              <a:t>Infraestructura</a:t>
            </a:r>
            <a:r>
              <a:rPr lang="en-US" sz="4000" dirty="0" smtClean="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rPr>
              <a:t>, No </a:t>
            </a:r>
            <a:r>
              <a:rPr lang="en-US" sz="4000" dirty="0" err="1" smtClean="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rPr>
              <a:t>Solamente</a:t>
            </a:r>
            <a:r>
              <a:rPr lang="en-US" sz="4000" dirty="0" smtClean="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rPr>
              <a:t> </a:t>
            </a:r>
            <a:r>
              <a:rPr lang="en-US" sz="4000" dirty="0" err="1" smtClean="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rPr>
              <a:t>Servidores</a:t>
            </a:r>
            <a:endParaRPr lang="en-US" sz="4000"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endParaRPr>
          </a:p>
        </p:txBody>
      </p:sp>
      <p:sp>
        <p:nvSpPr>
          <p:cNvPr id="24" name="Line 79"/>
          <p:cNvSpPr>
            <a:spLocks noChangeShapeType="1"/>
          </p:cNvSpPr>
          <p:nvPr/>
        </p:nvSpPr>
        <p:spPr bwMode="auto">
          <a:xfrm flipH="1">
            <a:off x="3228552" y="2613029"/>
            <a:ext cx="3778536" cy="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wrap="square">
            <a:spAutoFit/>
          </a:bodyPr>
          <a:lstStyle/>
          <a:p>
            <a:endParaRPr lang="en-US"/>
          </a:p>
        </p:txBody>
      </p:sp>
      <p:pic>
        <p:nvPicPr>
          <p:cNvPr id="25" name="Picture 2" descr="http://www.hp.com/canada/promotions/nmso/products/images/c7000.jpg"/>
          <p:cNvPicPr>
            <a:picLocks noChangeAspect="1" noChangeArrowheads="1"/>
          </p:cNvPicPr>
          <p:nvPr/>
        </p:nvPicPr>
        <p:blipFill>
          <a:blip r:embed="rId3" cstate="print"/>
          <a:srcRect l="4533" t="4072" r="4816" b="13352"/>
          <a:stretch>
            <a:fillRect/>
          </a:stretch>
        </p:blipFill>
        <p:spPr bwMode="auto">
          <a:xfrm>
            <a:off x="1420730" y="2077724"/>
            <a:ext cx="1862182" cy="1268942"/>
          </a:xfrm>
          <a:prstGeom prst="rect">
            <a:avLst/>
          </a:prstGeom>
          <a:noFill/>
        </p:spPr>
      </p:pic>
      <p:cxnSp>
        <p:nvCxnSpPr>
          <p:cNvPr id="26" name="AutoShape 40"/>
          <p:cNvCxnSpPr>
            <a:cxnSpLocks noChangeShapeType="1"/>
          </p:cNvCxnSpPr>
          <p:nvPr/>
        </p:nvCxnSpPr>
        <p:spPr bwMode="auto">
          <a:xfrm>
            <a:off x="8496065" y="2302505"/>
            <a:ext cx="1439914" cy="898732"/>
          </a:xfrm>
          <a:prstGeom prst="straightConnector1">
            <a:avLst/>
          </a:prstGeom>
          <a:noFill/>
          <a:ln w="12700">
            <a:solidFill>
              <a:schemeClr val="tx1"/>
            </a:solidFill>
            <a:round/>
            <a:headEnd/>
            <a:tailEnd/>
          </a:ln>
        </p:spPr>
      </p:cxnSp>
      <p:cxnSp>
        <p:nvCxnSpPr>
          <p:cNvPr id="27" name="AutoShape 40"/>
          <p:cNvCxnSpPr>
            <a:cxnSpLocks noChangeShapeType="1"/>
            <a:stCxn id="35" idx="6"/>
          </p:cNvCxnSpPr>
          <p:nvPr/>
        </p:nvCxnSpPr>
        <p:spPr bwMode="auto">
          <a:xfrm>
            <a:off x="8446233" y="2293187"/>
            <a:ext cx="1472816" cy="476250"/>
          </a:xfrm>
          <a:prstGeom prst="straightConnector1">
            <a:avLst/>
          </a:prstGeom>
          <a:noFill/>
          <a:ln w="12700">
            <a:solidFill>
              <a:schemeClr val="tx1"/>
            </a:solidFill>
            <a:round/>
            <a:headEnd/>
            <a:tailEnd/>
          </a:ln>
        </p:spPr>
      </p:cxnSp>
      <p:cxnSp>
        <p:nvCxnSpPr>
          <p:cNvPr id="28" name="AutoShape 40"/>
          <p:cNvCxnSpPr>
            <a:cxnSpLocks noChangeShapeType="1"/>
            <a:stCxn id="35" idx="6"/>
          </p:cNvCxnSpPr>
          <p:nvPr/>
        </p:nvCxnSpPr>
        <p:spPr bwMode="auto">
          <a:xfrm>
            <a:off x="8446233" y="2293187"/>
            <a:ext cx="1489745" cy="273050"/>
          </a:xfrm>
          <a:prstGeom prst="straightConnector1">
            <a:avLst/>
          </a:prstGeom>
          <a:noFill/>
          <a:ln w="12700">
            <a:solidFill>
              <a:schemeClr val="tx1"/>
            </a:solidFill>
            <a:round/>
            <a:headEnd/>
            <a:tailEnd/>
          </a:ln>
        </p:spPr>
      </p:cxnSp>
      <p:cxnSp>
        <p:nvCxnSpPr>
          <p:cNvPr id="30" name="AutoShape 40"/>
          <p:cNvCxnSpPr>
            <a:cxnSpLocks noChangeShapeType="1"/>
            <a:stCxn id="35" idx="6"/>
          </p:cNvCxnSpPr>
          <p:nvPr/>
        </p:nvCxnSpPr>
        <p:spPr bwMode="auto">
          <a:xfrm>
            <a:off x="8446233" y="2293187"/>
            <a:ext cx="1472816" cy="82550"/>
          </a:xfrm>
          <a:prstGeom prst="straightConnector1">
            <a:avLst/>
          </a:prstGeom>
          <a:noFill/>
          <a:ln w="12700">
            <a:solidFill>
              <a:schemeClr val="tx1"/>
            </a:solidFill>
            <a:round/>
            <a:headEnd/>
            <a:tailEnd/>
          </a:ln>
        </p:spPr>
      </p:cxnSp>
      <p:cxnSp>
        <p:nvCxnSpPr>
          <p:cNvPr id="31" name="AutoShape 40"/>
          <p:cNvCxnSpPr>
            <a:cxnSpLocks noChangeShapeType="1"/>
            <a:stCxn id="35" idx="6"/>
          </p:cNvCxnSpPr>
          <p:nvPr/>
        </p:nvCxnSpPr>
        <p:spPr bwMode="auto">
          <a:xfrm flipV="1">
            <a:off x="8446233" y="2197937"/>
            <a:ext cx="1472816" cy="95250"/>
          </a:xfrm>
          <a:prstGeom prst="straightConnector1">
            <a:avLst/>
          </a:prstGeom>
          <a:noFill/>
          <a:ln w="12700">
            <a:solidFill>
              <a:schemeClr val="tx1"/>
            </a:solidFill>
            <a:round/>
            <a:headEnd/>
            <a:tailEnd/>
          </a:ln>
        </p:spPr>
      </p:cxnSp>
      <p:cxnSp>
        <p:nvCxnSpPr>
          <p:cNvPr id="32" name="AutoShape 40"/>
          <p:cNvCxnSpPr>
            <a:cxnSpLocks noChangeShapeType="1"/>
            <a:stCxn id="35" idx="6"/>
          </p:cNvCxnSpPr>
          <p:nvPr/>
        </p:nvCxnSpPr>
        <p:spPr bwMode="auto">
          <a:xfrm>
            <a:off x="8446233" y="2293187"/>
            <a:ext cx="1472816" cy="692150"/>
          </a:xfrm>
          <a:prstGeom prst="straightConnector1">
            <a:avLst/>
          </a:prstGeom>
          <a:noFill/>
          <a:ln w="12700">
            <a:solidFill>
              <a:schemeClr val="tx1"/>
            </a:solidFill>
            <a:round/>
            <a:headEnd/>
            <a:tailEnd/>
          </a:ln>
        </p:spPr>
      </p:cxnSp>
      <p:cxnSp>
        <p:nvCxnSpPr>
          <p:cNvPr id="33" name="AutoShape 40"/>
          <p:cNvCxnSpPr>
            <a:cxnSpLocks noChangeShapeType="1"/>
            <a:stCxn id="35" idx="6"/>
          </p:cNvCxnSpPr>
          <p:nvPr/>
        </p:nvCxnSpPr>
        <p:spPr bwMode="auto">
          <a:xfrm flipV="1">
            <a:off x="8446233" y="1753437"/>
            <a:ext cx="1455887" cy="539750"/>
          </a:xfrm>
          <a:prstGeom prst="straightConnector1">
            <a:avLst/>
          </a:prstGeom>
          <a:noFill/>
          <a:ln w="12700">
            <a:solidFill>
              <a:schemeClr val="tx1"/>
            </a:solidFill>
            <a:round/>
            <a:headEnd/>
            <a:tailEnd/>
          </a:ln>
        </p:spPr>
      </p:cxnSp>
      <p:cxnSp>
        <p:nvCxnSpPr>
          <p:cNvPr id="34" name="AutoShape 40"/>
          <p:cNvCxnSpPr>
            <a:cxnSpLocks noChangeShapeType="1"/>
            <a:stCxn id="35" idx="6"/>
          </p:cNvCxnSpPr>
          <p:nvPr/>
        </p:nvCxnSpPr>
        <p:spPr bwMode="auto">
          <a:xfrm flipV="1">
            <a:off x="8446233" y="2020137"/>
            <a:ext cx="1472816" cy="273050"/>
          </a:xfrm>
          <a:prstGeom prst="straightConnector1">
            <a:avLst/>
          </a:prstGeom>
          <a:noFill/>
          <a:ln w="12700">
            <a:solidFill>
              <a:schemeClr val="tx1"/>
            </a:solidFill>
            <a:round/>
            <a:headEnd/>
            <a:tailEnd/>
          </a:ln>
        </p:spPr>
      </p:cxnSp>
      <p:sp>
        <p:nvSpPr>
          <p:cNvPr id="35" name="Oval 34"/>
          <p:cNvSpPr/>
          <p:nvPr/>
        </p:nvSpPr>
        <p:spPr bwMode="auto">
          <a:xfrm>
            <a:off x="8226157" y="2210637"/>
            <a:ext cx="220076" cy="165100"/>
          </a:xfrm>
          <a:prstGeom prst="ellipse">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alpha val="74998"/>
              </a:schemeClr>
            </a:prst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Futura Bk" charset="0"/>
              <a:ea typeface="Arial" charset="0"/>
              <a:cs typeface="Arial" charset="0"/>
            </a:endParaRPr>
          </a:p>
        </p:txBody>
      </p:sp>
      <p:sp>
        <p:nvSpPr>
          <p:cNvPr id="36" name="Cloud"/>
          <p:cNvSpPr>
            <a:spLocks noChangeAspect="1" noEditPoints="1" noChangeArrowheads="1"/>
          </p:cNvSpPr>
          <p:nvPr/>
        </p:nvSpPr>
        <p:spPr bwMode="auto">
          <a:xfrm>
            <a:off x="7347971" y="2013372"/>
            <a:ext cx="1149050" cy="57826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C000"/>
          </a:solidFill>
          <a:ln w="9525">
            <a:solidFill>
              <a:schemeClr val="tx1"/>
            </a:solidFill>
            <a:miter lim="800000"/>
            <a:headEnd/>
            <a:tailEnd/>
          </a:ln>
          <a:effectLst>
            <a:outerShdw dist="107763" dir="2700000" algn="ctr" rotWithShape="0">
              <a:srgbClr val="808080"/>
            </a:outerShdw>
          </a:effectLst>
        </p:spPr>
        <p:txBody>
          <a:bodyPr/>
          <a:lstStyle/>
          <a:p>
            <a:pPr>
              <a:defRPr/>
            </a:pPr>
            <a:endParaRPr lang="en-US" sz="1800">
              <a:solidFill>
                <a:schemeClr val="tx1"/>
              </a:solidFill>
              <a:latin typeface="Arial" charset="0"/>
              <a:ea typeface="+mn-ea"/>
              <a:cs typeface="+mn-cs"/>
            </a:endParaRPr>
          </a:p>
        </p:txBody>
      </p:sp>
      <p:sp>
        <p:nvSpPr>
          <p:cNvPr id="37" name="Text Box 78"/>
          <p:cNvSpPr txBox="1">
            <a:spLocks noChangeArrowheads="1"/>
          </p:cNvSpPr>
          <p:nvPr/>
        </p:nvSpPr>
        <p:spPr bwMode="auto">
          <a:xfrm>
            <a:off x="7678084" y="2231132"/>
            <a:ext cx="455574" cy="246221"/>
          </a:xfrm>
          <a:prstGeom prst="rect">
            <a:avLst/>
          </a:prstGeom>
          <a:noFill/>
          <a:ln w="19050" algn="ctr">
            <a:noFill/>
            <a:miter lim="800000"/>
            <a:headEnd/>
            <a:tailEnd/>
          </a:ln>
        </p:spPr>
        <p:txBody>
          <a:bodyPr wrap="none">
            <a:spAutoFit/>
          </a:bodyPr>
          <a:lstStyle/>
          <a:p>
            <a:pPr>
              <a:spcBef>
                <a:spcPct val="50000"/>
              </a:spcBef>
            </a:pPr>
            <a:r>
              <a:rPr lang="en-US" sz="1000" b="1" dirty="0">
                <a:solidFill>
                  <a:srgbClr val="080808"/>
                </a:solidFill>
                <a:latin typeface="Futura Hv" pitchFamily="34" charset="0"/>
              </a:rPr>
              <a:t>SAN</a:t>
            </a:r>
          </a:p>
        </p:txBody>
      </p:sp>
      <p:pic>
        <p:nvPicPr>
          <p:cNvPr id="38" name="Picture 6" descr="http://content.etilize.com/Large/1013291511.jpg"/>
          <p:cNvPicPr>
            <a:picLocks noChangeAspect="1" noChangeArrowheads="1"/>
          </p:cNvPicPr>
          <p:nvPr/>
        </p:nvPicPr>
        <p:blipFill>
          <a:blip r:embed="rId4" cstate="print"/>
          <a:srcRect l="3111" t="39889" r="2667" b="41000"/>
          <a:stretch>
            <a:fillRect/>
          </a:stretch>
        </p:blipFill>
        <p:spPr bwMode="auto">
          <a:xfrm>
            <a:off x="6854915" y="2468231"/>
            <a:ext cx="1896039" cy="288506"/>
          </a:xfrm>
          <a:prstGeom prst="rect">
            <a:avLst/>
          </a:prstGeom>
          <a:noFill/>
        </p:spPr>
      </p:pic>
      <p:pic>
        <p:nvPicPr>
          <p:cNvPr id="39" name="Picture 4" descr="http://edscnow.com/images/cx4-480-so-300dpi-lar.jpg"/>
          <p:cNvPicPr>
            <a:picLocks noChangeAspect="1" noChangeArrowheads="1"/>
          </p:cNvPicPr>
          <p:nvPr/>
        </p:nvPicPr>
        <p:blipFill>
          <a:blip r:embed="rId5" cstate="print"/>
          <a:srcRect l="12920" t="7433" r="49821" b="7233"/>
          <a:stretch>
            <a:fillRect/>
          </a:stretch>
        </p:blipFill>
        <p:spPr bwMode="auto">
          <a:xfrm>
            <a:off x="9875352" y="1626437"/>
            <a:ext cx="1069848" cy="2374900"/>
          </a:xfrm>
          <a:prstGeom prst="rect">
            <a:avLst/>
          </a:prstGeom>
          <a:noFill/>
        </p:spPr>
      </p:pic>
      <p:grpSp>
        <p:nvGrpSpPr>
          <p:cNvPr id="2" name="Group 18"/>
          <p:cNvGrpSpPr/>
          <p:nvPr/>
        </p:nvGrpSpPr>
        <p:grpSpPr>
          <a:xfrm>
            <a:off x="4975011" y="3330698"/>
            <a:ext cx="2298148" cy="3005280"/>
            <a:chOff x="4206921" y="1609751"/>
            <a:chExt cx="2575479" cy="4489424"/>
          </a:xfrm>
        </p:grpSpPr>
        <p:pic>
          <p:nvPicPr>
            <p:cNvPr id="43" name="Picture 2" descr="http://h30067.www3.hp.com/DesktopModules/Adplex.Search/Controls/ImageRenderer.ashx?f=945852&amp;size=480"/>
            <p:cNvPicPr>
              <a:picLocks noChangeAspect="1" noChangeArrowheads="1"/>
            </p:cNvPicPr>
            <p:nvPr/>
          </p:nvPicPr>
          <p:blipFill>
            <a:blip r:embed="rId6" cstate="print"/>
            <a:srcRect l="4963" t="14236" r="3229" b="15110"/>
            <a:stretch>
              <a:fillRect/>
            </a:stretch>
          </p:blipFill>
          <p:spPr bwMode="auto">
            <a:xfrm>
              <a:off x="4206921" y="4936334"/>
              <a:ext cx="2518458" cy="1162841"/>
            </a:xfrm>
            <a:prstGeom prst="rect">
              <a:avLst/>
            </a:prstGeom>
            <a:noFill/>
          </p:spPr>
        </p:pic>
        <p:pic>
          <p:nvPicPr>
            <p:cNvPr id="44" name="Picture 1"/>
            <p:cNvPicPr>
              <a:picLocks noChangeAspect="1" noChangeArrowheads="1"/>
            </p:cNvPicPr>
            <p:nvPr/>
          </p:nvPicPr>
          <p:blipFill>
            <a:blip r:embed="rId7" cstate="print">
              <a:clrChange>
                <a:clrFrom>
                  <a:srgbClr val="FFFFFF"/>
                </a:clrFrom>
                <a:clrTo>
                  <a:srgbClr val="FFFFFF">
                    <a:alpha val="0"/>
                  </a:srgbClr>
                </a:clrTo>
              </a:clrChange>
            </a:blip>
            <a:srcRect t="32638" b="33842"/>
            <a:stretch>
              <a:fillRect/>
            </a:stretch>
          </p:blipFill>
          <p:spPr bwMode="auto">
            <a:xfrm>
              <a:off x="4228088" y="1609751"/>
              <a:ext cx="2554312" cy="2275902"/>
            </a:xfrm>
            <a:prstGeom prst="rect">
              <a:avLst/>
            </a:prstGeom>
            <a:noFill/>
            <a:ln w="9525">
              <a:noFill/>
              <a:miter lim="800000"/>
              <a:headEnd/>
              <a:tailEnd/>
            </a:ln>
            <a:effectLst/>
          </p:spPr>
        </p:pic>
        <p:pic>
          <p:nvPicPr>
            <p:cNvPr id="45" name="Picture 2" descr="http://h30067.www3.hp.com/DesktopModules/Adplex.Search/Controls/ImageRenderer.ashx?f=945852&amp;size=480"/>
            <p:cNvPicPr>
              <a:picLocks noChangeAspect="1" noChangeArrowheads="1"/>
            </p:cNvPicPr>
            <p:nvPr/>
          </p:nvPicPr>
          <p:blipFill>
            <a:blip r:embed="rId6" cstate="print"/>
            <a:srcRect l="4963" t="14236" r="3229" b="17379"/>
            <a:stretch>
              <a:fillRect/>
            </a:stretch>
          </p:blipFill>
          <p:spPr bwMode="auto">
            <a:xfrm>
              <a:off x="4212875" y="3841287"/>
              <a:ext cx="2518458" cy="1125493"/>
            </a:xfrm>
            <a:prstGeom prst="rect">
              <a:avLst/>
            </a:prstGeom>
            <a:noFill/>
          </p:spPr>
        </p:pic>
      </p:grpSp>
      <p:sp>
        <p:nvSpPr>
          <p:cNvPr id="46" name="Rectangle 45"/>
          <p:cNvSpPr/>
          <p:nvPr/>
        </p:nvSpPr>
        <p:spPr bwMode="auto">
          <a:xfrm>
            <a:off x="5013486" y="4838723"/>
            <a:ext cx="2193989" cy="1485900"/>
          </a:xfrm>
          <a:prstGeom prst="rect">
            <a:avLst/>
          </a:prstGeom>
          <a:noFill/>
          <a:ln w="57150" cap="flat" cmpd="sng" algn="ctr">
            <a:solidFill>
              <a:srgbClr val="FFCC00"/>
            </a:solidFill>
            <a:prstDash val="solid"/>
            <a:round/>
            <a:headEnd type="none" w="med" len="med"/>
            <a:tailEnd type="none" w="med" len="med"/>
          </a:ln>
          <a:effectLst>
            <a:prstShdw prst="shdw17" dist="17961" dir="2700000">
              <a:schemeClr val="tx1">
                <a:gamma/>
                <a:shade val="60000"/>
                <a:invGamma/>
                <a:alpha val="74998"/>
              </a:schemeClr>
            </a:prst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Futura Bk" charset="0"/>
              <a:ea typeface="Arial" charset="0"/>
              <a:cs typeface="Arial" charset="0"/>
            </a:endParaRPr>
          </a:p>
        </p:txBody>
      </p:sp>
      <p:sp>
        <p:nvSpPr>
          <p:cNvPr id="47" name="Rectangle 46"/>
          <p:cNvSpPr/>
          <p:nvPr/>
        </p:nvSpPr>
        <p:spPr>
          <a:xfrm>
            <a:off x="5477023" y="5266347"/>
            <a:ext cx="1419561" cy="369332"/>
          </a:xfrm>
          <a:prstGeom prst="rect">
            <a:avLst/>
          </a:prstGeom>
        </p:spPr>
        <p:txBody>
          <a:bodyPr wrap="square">
            <a:spAutoFit/>
          </a:bodyPr>
          <a:lstStyle/>
          <a:p>
            <a:pPr algn="ctr"/>
            <a:r>
              <a:rPr lang="en-US" b="1" dirty="0" smtClean="0"/>
              <a:t>P4800 SAN</a:t>
            </a:r>
            <a:endParaRPr lang="en-US" b="1" dirty="0"/>
          </a:p>
        </p:txBody>
      </p:sp>
      <p:sp>
        <p:nvSpPr>
          <p:cNvPr id="48" name="Rectangle 47"/>
          <p:cNvSpPr/>
          <p:nvPr/>
        </p:nvSpPr>
        <p:spPr bwMode="auto">
          <a:xfrm>
            <a:off x="5027826" y="3352823"/>
            <a:ext cx="1523603" cy="1426464"/>
          </a:xfrm>
          <a:prstGeom prst="rect">
            <a:avLst/>
          </a:prstGeom>
          <a:noFill/>
          <a:ln w="57150" cap="flat" cmpd="sng" algn="ctr">
            <a:solidFill>
              <a:schemeClr val="accent1">
                <a:lumMod val="60000"/>
                <a:lumOff val="40000"/>
              </a:schemeClr>
            </a:solidFill>
            <a:prstDash val="solid"/>
            <a:round/>
            <a:headEnd type="none" w="med" len="med"/>
            <a:tailEnd type="none" w="med" len="med"/>
          </a:ln>
          <a:effectLst>
            <a:prstShdw prst="shdw17" dist="17961" dir="2700000">
              <a:schemeClr val="tx1">
                <a:gamma/>
                <a:shade val="60000"/>
                <a:invGamma/>
                <a:alpha val="74998"/>
              </a:schemeClr>
            </a:prst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Futura Bk" charset="0"/>
              <a:ea typeface="Arial" charset="0"/>
              <a:cs typeface="Arial" charset="0"/>
            </a:endParaRPr>
          </a:p>
        </p:txBody>
      </p:sp>
      <p:sp>
        <p:nvSpPr>
          <p:cNvPr id="49" name="Rectangle 48"/>
          <p:cNvSpPr/>
          <p:nvPr/>
        </p:nvSpPr>
        <p:spPr>
          <a:xfrm>
            <a:off x="5085188" y="3843947"/>
            <a:ext cx="1455887" cy="276999"/>
          </a:xfrm>
          <a:prstGeom prst="rect">
            <a:avLst/>
          </a:prstGeom>
        </p:spPr>
        <p:txBody>
          <a:bodyPr wrap="square">
            <a:spAutoFit/>
          </a:bodyPr>
          <a:lstStyle/>
          <a:p>
            <a:pPr algn="ctr"/>
            <a:r>
              <a:rPr lang="en-US" sz="1200" b="1" dirty="0" err="1" smtClean="0">
                <a:solidFill>
                  <a:schemeClr val="bg1"/>
                </a:solidFill>
              </a:rPr>
              <a:t>Servidores</a:t>
            </a:r>
            <a:endParaRPr lang="en-US" sz="1200" b="1" dirty="0"/>
          </a:p>
        </p:txBody>
      </p:sp>
      <p:sp>
        <p:nvSpPr>
          <p:cNvPr id="50" name="Rectangle 49"/>
          <p:cNvSpPr/>
          <p:nvPr/>
        </p:nvSpPr>
        <p:spPr bwMode="auto">
          <a:xfrm>
            <a:off x="6651811" y="3352823"/>
            <a:ext cx="536308" cy="1485900"/>
          </a:xfrm>
          <a:prstGeom prst="rect">
            <a:avLst/>
          </a:prstGeom>
          <a:noFill/>
          <a:ln w="57150" cap="flat" cmpd="sng" algn="ctr">
            <a:solidFill>
              <a:srgbClr val="FFC000"/>
            </a:solidFill>
            <a:prstDash val="solid"/>
            <a:round/>
            <a:headEnd type="none" w="med" len="med"/>
            <a:tailEnd type="none" w="med" len="med"/>
          </a:ln>
          <a:effectLst>
            <a:prstShdw prst="shdw17" dist="17961" dir="2700000">
              <a:schemeClr val="tx1">
                <a:gamma/>
                <a:shade val="60000"/>
                <a:invGamma/>
                <a:alpha val="74998"/>
              </a:schemeClr>
            </a:prst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Futura Bk" charset="0"/>
              <a:ea typeface="Arial" charset="0"/>
              <a:cs typeface="Arial" charset="0"/>
            </a:endParaRPr>
          </a:p>
        </p:txBody>
      </p:sp>
      <p:sp>
        <p:nvSpPr>
          <p:cNvPr id="41" name="Rectangle 7"/>
          <p:cNvSpPr>
            <a:spLocks noChangeArrowheads="1"/>
          </p:cNvSpPr>
          <p:nvPr/>
        </p:nvSpPr>
        <p:spPr bwMode="auto">
          <a:xfrm>
            <a:off x="381001" y="3479326"/>
            <a:ext cx="4324349" cy="2308324"/>
          </a:xfrm>
          <a:prstGeom prst="rect">
            <a:avLst/>
          </a:prstGeom>
          <a:noFill/>
          <a:ln w="9525">
            <a:noFill/>
            <a:miter lim="800000"/>
            <a:headEnd/>
            <a:tailEnd/>
          </a:ln>
        </p:spPr>
        <p:txBody>
          <a:bodyPr wrap="square">
            <a:spAutoFit/>
          </a:bodyPr>
          <a:lstStyle/>
          <a:p>
            <a:pPr defTabSz="457200">
              <a:spcBef>
                <a:spcPts val="600"/>
              </a:spcBef>
              <a:spcAft>
                <a:spcPts val="0"/>
              </a:spcAft>
              <a:buFont typeface="Arial" pitchFamily="34" charset="0"/>
              <a:buChar char="•"/>
              <a:defRPr/>
            </a:pPr>
            <a:endParaRPr lang="en-US" sz="900" b="1" dirty="0" smtClean="0">
              <a:ea typeface="ＭＳ Ｐゴシック"/>
              <a:cs typeface="ＭＳ Ｐゴシック"/>
            </a:endParaRPr>
          </a:p>
          <a:p>
            <a:pPr marL="228600" indent="-228600" defTabSz="457200">
              <a:spcBef>
                <a:spcPts val="600"/>
              </a:spcBef>
              <a:spcAft>
                <a:spcPts val="0"/>
              </a:spcAft>
              <a:buFont typeface="Arial" pitchFamily="34" charset="0"/>
              <a:buChar char="•"/>
              <a:defRPr/>
            </a:pPr>
            <a:r>
              <a:rPr lang="en-US" sz="2000" dirty="0" err="1" smtClean="0"/>
              <a:t>Extiende</a:t>
            </a:r>
            <a:r>
              <a:rPr lang="en-US" sz="2000" dirty="0" smtClean="0"/>
              <a:t> los </a:t>
            </a:r>
            <a:r>
              <a:rPr lang="en-US" sz="2000" dirty="0" err="1" smtClean="0"/>
              <a:t>beneneficios</a:t>
            </a:r>
            <a:r>
              <a:rPr lang="en-US" sz="2000" dirty="0" smtClean="0"/>
              <a:t> del HP </a:t>
            </a:r>
            <a:r>
              <a:rPr lang="en-US" sz="2000" dirty="0" err="1" smtClean="0"/>
              <a:t>BladeSystem</a:t>
            </a:r>
            <a:r>
              <a:rPr lang="en-US" sz="2000" dirty="0" smtClean="0"/>
              <a:t> al </a:t>
            </a:r>
            <a:r>
              <a:rPr lang="en-US" sz="2000" dirty="0" err="1" smtClean="0"/>
              <a:t>almacenamiento</a:t>
            </a:r>
            <a:endParaRPr lang="en-US" sz="2000" dirty="0" smtClean="0"/>
          </a:p>
          <a:p>
            <a:pPr marL="228600" indent="-228600" defTabSz="457200">
              <a:spcBef>
                <a:spcPts val="600"/>
              </a:spcBef>
              <a:spcAft>
                <a:spcPts val="0"/>
              </a:spcAft>
              <a:buFont typeface="Arial" pitchFamily="34" charset="0"/>
              <a:buChar char="•"/>
              <a:defRPr/>
            </a:pPr>
            <a:r>
              <a:rPr lang="en-US" sz="2000" dirty="0" smtClean="0"/>
              <a:t>140 SAS disks, 63TB, </a:t>
            </a:r>
            <a:r>
              <a:rPr lang="en-US" sz="2000" dirty="0" err="1" smtClean="0"/>
              <a:t>alta</a:t>
            </a:r>
            <a:r>
              <a:rPr lang="en-US" sz="2000" dirty="0" smtClean="0"/>
              <a:t> </a:t>
            </a:r>
            <a:r>
              <a:rPr lang="en-US" sz="2000" dirty="0" err="1" smtClean="0"/>
              <a:t>disponibilidad</a:t>
            </a:r>
            <a:r>
              <a:rPr lang="en-US" sz="2000" dirty="0" smtClean="0"/>
              <a:t>, SAN cluster</a:t>
            </a:r>
          </a:p>
          <a:p>
            <a:pPr marL="228600" indent="-228600" defTabSz="457200">
              <a:spcBef>
                <a:spcPts val="600"/>
              </a:spcBef>
              <a:spcAft>
                <a:spcPts val="0"/>
              </a:spcAft>
              <a:buFont typeface="Arial" pitchFamily="34" charset="0"/>
              <a:buChar char="•"/>
              <a:defRPr/>
            </a:pPr>
            <a:r>
              <a:rPr lang="en-US" sz="2000" dirty="0" smtClean="0"/>
              <a:t>Reduce </a:t>
            </a:r>
            <a:r>
              <a:rPr lang="en-US" sz="2000" dirty="0" err="1" smtClean="0"/>
              <a:t>costos</a:t>
            </a:r>
            <a:r>
              <a:rPr lang="en-US" sz="2000" dirty="0" smtClean="0"/>
              <a:t> de </a:t>
            </a:r>
            <a:r>
              <a:rPr lang="en-US" sz="2000" dirty="0" err="1" smtClean="0"/>
              <a:t>adquicisión</a:t>
            </a:r>
            <a:r>
              <a:rPr lang="en-US" sz="2000" dirty="0" smtClean="0"/>
              <a:t> y </a:t>
            </a:r>
            <a:r>
              <a:rPr lang="en-US" sz="2000" dirty="0" err="1" smtClean="0"/>
              <a:t>operación</a:t>
            </a:r>
            <a:r>
              <a:rPr lang="en-US" sz="2000" dirty="0" smtClean="0"/>
              <a:t> </a:t>
            </a:r>
            <a:r>
              <a:rPr lang="en-US" sz="2000" dirty="0" err="1" smtClean="0"/>
              <a:t>cerca</a:t>
            </a:r>
            <a:r>
              <a:rPr lang="en-US" sz="2000" dirty="0" smtClean="0"/>
              <a:t> del 30%</a:t>
            </a:r>
            <a:endParaRPr lang="en-US" sz="1800" dirty="0">
              <a:ea typeface="ＭＳ Ｐゴシック"/>
              <a:cs typeface="ＭＳ Ｐゴシック"/>
            </a:endParaRPr>
          </a:p>
        </p:txBody>
      </p:sp>
    </p:spTree>
    <p:extLst>
      <p:ext uri="{BB962C8B-B14F-4D97-AF65-F5344CB8AC3E}">
        <p14:creationId xmlns="" xmlns:p14="http://schemas.microsoft.com/office/powerpoint/2010/main" val="408366043"/>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2.77556E-17 -2.96296E-6 L 0.19878 -2.96296E-6 " pathEditMode="relative" rAng="0" ptsTypes="AA">
                                      <p:cBhvr>
                                        <p:cTn id="6" dur="2000" fill="hold"/>
                                        <p:tgtEl>
                                          <p:spTgt spid="25"/>
                                        </p:tgtEl>
                                        <p:attrNameLst>
                                          <p:attrName>ppt_x</p:attrName>
                                          <p:attrName>ppt_y</p:attrName>
                                        </p:attrNameLst>
                                      </p:cBhvr>
                                      <p:rCtr x="99" y="0"/>
                                    </p:animMotion>
                                  </p:childTnLst>
                                </p:cTn>
                              </p:par>
                            </p:childTnLst>
                          </p:cTn>
                        </p:par>
                        <p:par>
                          <p:cTn id="7" fill="hold">
                            <p:stCondLst>
                              <p:cond delay="2000"/>
                            </p:stCondLst>
                            <p:childTnLst>
                              <p:par>
                                <p:cTn id="8" presetID="35" presetClass="path" presetSubtype="0" accel="50000" decel="50000" fill="hold" nodeType="afterEffect">
                                  <p:stCondLst>
                                    <p:cond delay="0"/>
                                  </p:stCondLst>
                                  <p:childTnLst>
                                    <p:animMotion origin="layout" path="M -1.11111E-6 -3.22842E-6 L -0.3408 0.00162 " pathEditMode="relative" rAng="0" ptsTypes="AA">
                                      <p:cBhvr>
                                        <p:cTn id="9" dur="2000" fill="hold"/>
                                        <p:tgtEl>
                                          <p:spTgt spid="39"/>
                                        </p:tgtEl>
                                        <p:attrNameLst>
                                          <p:attrName>ppt_x</p:attrName>
                                          <p:attrName>ppt_y</p:attrName>
                                        </p:attrNameLst>
                                      </p:cBhvr>
                                      <p:rCtr x="-170" y="1"/>
                                    </p:animMotion>
                                  </p:childTnLst>
                                </p:cTn>
                              </p:par>
                            </p:childTnLst>
                          </p:cTn>
                        </p:par>
                        <p:par>
                          <p:cTn id="10" fill="hold">
                            <p:stCondLst>
                              <p:cond delay="4000"/>
                            </p:stCondLst>
                            <p:childTnLst>
                              <p:par>
                                <p:cTn id="11" presetID="35" presetClass="path" presetSubtype="0" accel="50000" decel="50000" fill="hold" nodeType="afterEffect">
                                  <p:stCondLst>
                                    <p:cond delay="0"/>
                                  </p:stCondLst>
                                  <p:childTnLst>
                                    <p:animMotion origin="layout" path="M -2.22222E-6 -1.88382E-6 L -0.24757 0.00023 " pathEditMode="relative" rAng="0" ptsTypes="AA">
                                      <p:cBhvr>
                                        <p:cTn id="12" dur="2000" fill="hold"/>
                                        <p:tgtEl>
                                          <p:spTgt spid="38"/>
                                        </p:tgtEl>
                                        <p:attrNameLst>
                                          <p:attrName>ppt_x</p:attrName>
                                          <p:attrName>ppt_y</p:attrName>
                                        </p:attrNameLst>
                                      </p:cBhvr>
                                      <p:rCtr x="-124" y="0"/>
                                    </p:animMotion>
                                  </p:childTnLst>
                                </p:cTn>
                              </p:par>
                            </p:childTnLst>
                          </p:cTn>
                        </p:par>
                        <p:par>
                          <p:cTn id="13" fill="hold">
                            <p:stCondLst>
                              <p:cond delay="6000"/>
                            </p:stCondLst>
                            <p:childTnLst>
                              <p:par>
                                <p:cTn id="14" presetID="10" presetClass="exit" presetSubtype="0" fill="hold" grpId="0" nodeType="afterEffect">
                                  <p:stCondLst>
                                    <p:cond delay="0"/>
                                  </p:stCondLst>
                                  <p:childTnLst>
                                    <p:animEffect transition="out" filter="fade">
                                      <p:cBhvr>
                                        <p:cTn id="15" dur="2000"/>
                                        <p:tgtEl>
                                          <p:spTgt spid="24"/>
                                        </p:tgtEl>
                                      </p:cBhvr>
                                    </p:animEffect>
                                    <p:set>
                                      <p:cBhvr>
                                        <p:cTn id="16" dur="1" fill="hold">
                                          <p:stCondLst>
                                            <p:cond delay="1999"/>
                                          </p:stCondLst>
                                        </p:cTn>
                                        <p:tgtEl>
                                          <p:spTgt spid="2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000"/>
                                        <p:tgtEl>
                                          <p:spTgt spid="38"/>
                                        </p:tgtEl>
                                      </p:cBhvr>
                                    </p:animEffect>
                                    <p:set>
                                      <p:cBhvr>
                                        <p:cTn id="19" dur="1" fill="hold">
                                          <p:stCondLst>
                                            <p:cond delay="1999"/>
                                          </p:stCondLst>
                                        </p:cTn>
                                        <p:tgtEl>
                                          <p:spTgt spid="38"/>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2000"/>
                                        <p:tgtEl>
                                          <p:spTgt spid="26"/>
                                        </p:tgtEl>
                                      </p:cBhvr>
                                    </p:animEffect>
                                    <p:set>
                                      <p:cBhvr>
                                        <p:cTn id="22" dur="1" fill="hold">
                                          <p:stCondLst>
                                            <p:cond delay="1999"/>
                                          </p:stCondLst>
                                        </p:cTn>
                                        <p:tgtEl>
                                          <p:spTgt spid="2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2000"/>
                                        <p:tgtEl>
                                          <p:spTgt spid="27"/>
                                        </p:tgtEl>
                                      </p:cBhvr>
                                    </p:animEffect>
                                    <p:set>
                                      <p:cBhvr>
                                        <p:cTn id="25" dur="1" fill="hold">
                                          <p:stCondLst>
                                            <p:cond delay="1999"/>
                                          </p:stCondLst>
                                        </p:cTn>
                                        <p:tgtEl>
                                          <p:spTgt spid="27"/>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2000"/>
                                        <p:tgtEl>
                                          <p:spTgt spid="28"/>
                                        </p:tgtEl>
                                      </p:cBhvr>
                                    </p:animEffect>
                                    <p:set>
                                      <p:cBhvr>
                                        <p:cTn id="28" dur="1" fill="hold">
                                          <p:stCondLst>
                                            <p:cond delay="1999"/>
                                          </p:stCondLst>
                                        </p:cTn>
                                        <p:tgtEl>
                                          <p:spTgt spid="28"/>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000"/>
                                        <p:tgtEl>
                                          <p:spTgt spid="30"/>
                                        </p:tgtEl>
                                      </p:cBhvr>
                                    </p:animEffect>
                                    <p:set>
                                      <p:cBhvr>
                                        <p:cTn id="31" dur="1" fill="hold">
                                          <p:stCondLst>
                                            <p:cond delay="1999"/>
                                          </p:stCondLst>
                                        </p:cTn>
                                        <p:tgtEl>
                                          <p:spTgt spid="30"/>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2000"/>
                                        <p:tgtEl>
                                          <p:spTgt spid="31"/>
                                        </p:tgtEl>
                                      </p:cBhvr>
                                    </p:animEffect>
                                    <p:set>
                                      <p:cBhvr>
                                        <p:cTn id="34" dur="1" fill="hold">
                                          <p:stCondLst>
                                            <p:cond delay="1999"/>
                                          </p:stCondLst>
                                        </p:cTn>
                                        <p:tgtEl>
                                          <p:spTgt spid="31"/>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2000"/>
                                        <p:tgtEl>
                                          <p:spTgt spid="32"/>
                                        </p:tgtEl>
                                      </p:cBhvr>
                                    </p:animEffect>
                                    <p:set>
                                      <p:cBhvr>
                                        <p:cTn id="37" dur="1" fill="hold">
                                          <p:stCondLst>
                                            <p:cond delay="1999"/>
                                          </p:stCondLst>
                                        </p:cTn>
                                        <p:tgtEl>
                                          <p:spTgt spid="32"/>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2000"/>
                                        <p:tgtEl>
                                          <p:spTgt spid="33"/>
                                        </p:tgtEl>
                                      </p:cBhvr>
                                    </p:animEffect>
                                    <p:set>
                                      <p:cBhvr>
                                        <p:cTn id="40" dur="1" fill="hold">
                                          <p:stCondLst>
                                            <p:cond delay="1999"/>
                                          </p:stCondLst>
                                        </p:cTn>
                                        <p:tgtEl>
                                          <p:spTgt spid="33"/>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2000"/>
                                        <p:tgtEl>
                                          <p:spTgt spid="34"/>
                                        </p:tgtEl>
                                      </p:cBhvr>
                                    </p:animEffect>
                                    <p:set>
                                      <p:cBhvr>
                                        <p:cTn id="43" dur="1" fill="hold">
                                          <p:stCondLst>
                                            <p:cond delay="1999"/>
                                          </p:stCondLst>
                                        </p:cTn>
                                        <p:tgtEl>
                                          <p:spTgt spid="34"/>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2000"/>
                                        <p:tgtEl>
                                          <p:spTgt spid="35"/>
                                        </p:tgtEl>
                                      </p:cBhvr>
                                    </p:animEffect>
                                    <p:set>
                                      <p:cBhvr>
                                        <p:cTn id="46" dur="1" fill="hold">
                                          <p:stCondLst>
                                            <p:cond delay="1999"/>
                                          </p:stCondLst>
                                        </p:cTn>
                                        <p:tgtEl>
                                          <p:spTgt spid="35"/>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2000"/>
                                        <p:tgtEl>
                                          <p:spTgt spid="36"/>
                                        </p:tgtEl>
                                      </p:cBhvr>
                                    </p:animEffect>
                                    <p:set>
                                      <p:cBhvr>
                                        <p:cTn id="49" dur="1" fill="hold">
                                          <p:stCondLst>
                                            <p:cond delay="1999"/>
                                          </p:stCondLst>
                                        </p:cTn>
                                        <p:tgtEl>
                                          <p:spTgt spid="36"/>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2000"/>
                                        <p:tgtEl>
                                          <p:spTgt spid="37"/>
                                        </p:tgtEl>
                                      </p:cBhvr>
                                    </p:animEffect>
                                    <p:set>
                                      <p:cBhvr>
                                        <p:cTn id="52" dur="1" fill="hold">
                                          <p:stCondLst>
                                            <p:cond delay="1999"/>
                                          </p:stCondLst>
                                        </p:cTn>
                                        <p:tgtEl>
                                          <p:spTgt spid="37"/>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2000"/>
                                        <p:tgtEl>
                                          <p:spTgt spid="38"/>
                                        </p:tgtEl>
                                      </p:cBhvr>
                                    </p:animEffect>
                                    <p:set>
                                      <p:cBhvr>
                                        <p:cTn id="55" dur="1" fill="hold">
                                          <p:stCondLst>
                                            <p:cond delay="1999"/>
                                          </p:stCondLst>
                                        </p:cTn>
                                        <p:tgtEl>
                                          <p:spTgt spid="3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5" presetClass="exit" presetSubtype="10" fill="hold" grpId="1" nodeType="clickEffect">
                                  <p:stCondLst>
                                    <p:cond delay="0"/>
                                  </p:stCondLst>
                                  <p:childTnLst>
                                    <p:animEffect transition="out" filter="checkerboard(across)">
                                      <p:cBhvr>
                                        <p:cTn id="59" dur="500"/>
                                        <p:tgtEl>
                                          <p:spTgt spid="24"/>
                                        </p:tgtEl>
                                      </p:cBhvr>
                                    </p:animEffect>
                                    <p:set>
                                      <p:cBhvr>
                                        <p:cTn id="60" dur="1" fill="hold">
                                          <p:stCondLst>
                                            <p:cond delay="499"/>
                                          </p:stCondLst>
                                        </p:cTn>
                                        <p:tgtEl>
                                          <p:spTgt spid="24"/>
                                        </p:tgtEl>
                                        <p:attrNameLst>
                                          <p:attrName>style.visibility</p:attrName>
                                        </p:attrNameLst>
                                      </p:cBhvr>
                                      <p:to>
                                        <p:strVal val="hidden"/>
                                      </p:to>
                                    </p:set>
                                  </p:childTnLst>
                                </p:cTn>
                              </p:par>
                              <p:par>
                                <p:cTn id="61" presetID="5" presetClass="exit" presetSubtype="10" fill="hold" nodeType="withEffect">
                                  <p:stCondLst>
                                    <p:cond delay="0"/>
                                  </p:stCondLst>
                                  <p:childTnLst>
                                    <p:animEffect transition="out" filter="checkerboard(across)">
                                      <p:cBhvr>
                                        <p:cTn id="62" dur="500"/>
                                        <p:tgtEl>
                                          <p:spTgt spid="25"/>
                                        </p:tgtEl>
                                      </p:cBhvr>
                                    </p:animEffect>
                                    <p:set>
                                      <p:cBhvr>
                                        <p:cTn id="63" dur="1" fill="hold">
                                          <p:stCondLst>
                                            <p:cond delay="499"/>
                                          </p:stCondLst>
                                        </p:cTn>
                                        <p:tgtEl>
                                          <p:spTgt spid="25"/>
                                        </p:tgtEl>
                                        <p:attrNameLst>
                                          <p:attrName>style.visibility</p:attrName>
                                        </p:attrNameLst>
                                      </p:cBhvr>
                                      <p:to>
                                        <p:strVal val="hidden"/>
                                      </p:to>
                                    </p:set>
                                  </p:childTnLst>
                                </p:cTn>
                              </p:par>
                              <p:par>
                                <p:cTn id="64" presetID="5" presetClass="exit" presetSubtype="10" fill="hold" nodeType="withEffect">
                                  <p:stCondLst>
                                    <p:cond delay="0"/>
                                  </p:stCondLst>
                                  <p:childTnLst>
                                    <p:animEffect transition="out" filter="checkerboard(across)">
                                      <p:cBhvr>
                                        <p:cTn id="65" dur="500"/>
                                        <p:tgtEl>
                                          <p:spTgt spid="26"/>
                                        </p:tgtEl>
                                      </p:cBhvr>
                                    </p:animEffect>
                                    <p:set>
                                      <p:cBhvr>
                                        <p:cTn id="66" dur="1" fill="hold">
                                          <p:stCondLst>
                                            <p:cond delay="499"/>
                                          </p:stCondLst>
                                        </p:cTn>
                                        <p:tgtEl>
                                          <p:spTgt spid="26"/>
                                        </p:tgtEl>
                                        <p:attrNameLst>
                                          <p:attrName>style.visibility</p:attrName>
                                        </p:attrNameLst>
                                      </p:cBhvr>
                                      <p:to>
                                        <p:strVal val="hidden"/>
                                      </p:to>
                                    </p:set>
                                  </p:childTnLst>
                                </p:cTn>
                              </p:par>
                              <p:par>
                                <p:cTn id="67" presetID="5" presetClass="exit" presetSubtype="10" fill="hold" nodeType="withEffect">
                                  <p:stCondLst>
                                    <p:cond delay="0"/>
                                  </p:stCondLst>
                                  <p:childTnLst>
                                    <p:animEffect transition="out" filter="checkerboard(across)">
                                      <p:cBhvr>
                                        <p:cTn id="68" dur="500"/>
                                        <p:tgtEl>
                                          <p:spTgt spid="27"/>
                                        </p:tgtEl>
                                      </p:cBhvr>
                                    </p:animEffect>
                                    <p:set>
                                      <p:cBhvr>
                                        <p:cTn id="69" dur="1" fill="hold">
                                          <p:stCondLst>
                                            <p:cond delay="499"/>
                                          </p:stCondLst>
                                        </p:cTn>
                                        <p:tgtEl>
                                          <p:spTgt spid="27"/>
                                        </p:tgtEl>
                                        <p:attrNameLst>
                                          <p:attrName>style.visibility</p:attrName>
                                        </p:attrNameLst>
                                      </p:cBhvr>
                                      <p:to>
                                        <p:strVal val="hidden"/>
                                      </p:to>
                                    </p:set>
                                  </p:childTnLst>
                                </p:cTn>
                              </p:par>
                              <p:par>
                                <p:cTn id="70" presetID="5" presetClass="exit" presetSubtype="10" fill="hold" nodeType="withEffect">
                                  <p:stCondLst>
                                    <p:cond delay="0"/>
                                  </p:stCondLst>
                                  <p:childTnLst>
                                    <p:animEffect transition="out" filter="checkerboard(across)">
                                      <p:cBhvr>
                                        <p:cTn id="71" dur="500"/>
                                        <p:tgtEl>
                                          <p:spTgt spid="28"/>
                                        </p:tgtEl>
                                      </p:cBhvr>
                                    </p:animEffect>
                                    <p:set>
                                      <p:cBhvr>
                                        <p:cTn id="72" dur="1" fill="hold">
                                          <p:stCondLst>
                                            <p:cond delay="499"/>
                                          </p:stCondLst>
                                        </p:cTn>
                                        <p:tgtEl>
                                          <p:spTgt spid="28"/>
                                        </p:tgtEl>
                                        <p:attrNameLst>
                                          <p:attrName>style.visibility</p:attrName>
                                        </p:attrNameLst>
                                      </p:cBhvr>
                                      <p:to>
                                        <p:strVal val="hidden"/>
                                      </p:to>
                                    </p:set>
                                  </p:childTnLst>
                                </p:cTn>
                              </p:par>
                              <p:par>
                                <p:cTn id="73" presetID="5" presetClass="exit" presetSubtype="10" fill="hold" nodeType="withEffect">
                                  <p:stCondLst>
                                    <p:cond delay="0"/>
                                  </p:stCondLst>
                                  <p:childTnLst>
                                    <p:animEffect transition="out" filter="checkerboard(across)">
                                      <p:cBhvr>
                                        <p:cTn id="74" dur="500"/>
                                        <p:tgtEl>
                                          <p:spTgt spid="30"/>
                                        </p:tgtEl>
                                      </p:cBhvr>
                                    </p:animEffect>
                                    <p:set>
                                      <p:cBhvr>
                                        <p:cTn id="75" dur="1" fill="hold">
                                          <p:stCondLst>
                                            <p:cond delay="499"/>
                                          </p:stCondLst>
                                        </p:cTn>
                                        <p:tgtEl>
                                          <p:spTgt spid="30"/>
                                        </p:tgtEl>
                                        <p:attrNameLst>
                                          <p:attrName>style.visibility</p:attrName>
                                        </p:attrNameLst>
                                      </p:cBhvr>
                                      <p:to>
                                        <p:strVal val="hidden"/>
                                      </p:to>
                                    </p:set>
                                  </p:childTnLst>
                                </p:cTn>
                              </p:par>
                              <p:par>
                                <p:cTn id="76" presetID="5" presetClass="exit" presetSubtype="10" fill="hold" nodeType="withEffect">
                                  <p:stCondLst>
                                    <p:cond delay="0"/>
                                  </p:stCondLst>
                                  <p:childTnLst>
                                    <p:animEffect transition="out" filter="checkerboard(across)">
                                      <p:cBhvr>
                                        <p:cTn id="77" dur="500"/>
                                        <p:tgtEl>
                                          <p:spTgt spid="31"/>
                                        </p:tgtEl>
                                      </p:cBhvr>
                                    </p:animEffect>
                                    <p:set>
                                      <p:cBhvr>
                                        <p:cTn id="78" dur="1" fill="hold">
                                          <p:stCondLst>
                                            <p:cond delay="499"/>
                                          </p:stCondLst>
                                        </p:cTn>
                                        <p:tgtEl>
                                          <p:spTgt spid="31"/>
                                        </p:tgtEl>
                                        <p:attrNameLst>
                                          <p:attrName>style.visibility</p:attrName>
                                        </p:attrNameLst>
                                      </p:cBhvr>
                                      <p:to>
                                        <p:strVal val="hidden"/>
                                      </p:to>
                                    </p:set>
                                  </p:childTnLst>
                                </p:cTn>
                              </p:par>
                              <p:par>
                                <p:cTn id="79" presetID="5" presetClass="exit" presetSubtype="10" fill="hold" nodeType="withEffect">
                                  <p:stCondLst>
                                    <p:cond delay="0"/>
                                  </p:stCondLst>
                                  <p:childTnLst>
                                    <p:animEffect transition="out" filter="checkerboard(across)">
                                      <p:cBhvr>
                                        <p:cTn id="80" dur="500"/>
                                        <p:tgtEl>
                                          <p:spTgt spid="32"/>
                                        </p:tgtEl>
                                      </p:cBhvr>
                                    </p:animEffect>
                                    <p:set>
                                      <p:cBhvr>
                                        <p:cTn id="81" dur="1" fill="hold">
                                          <p:stCondLst>
                                            <p:cond delay="499"/>
                                          </p:stCondLst>
                                        </p:cTn>
                                        <p:tgtEl>
                                          <p:spTgt spid="32"/>
                                        </p:tgtEl>
                                        <p:attrNameLst>
                                          <p:attrName>style.visibility</p:attrName>
                                        </p:attrNameLst>
                                      </p:cBhvr>
                                      <p:to>
                                        <p:strVal val="hidden"/>
                                      </p:to>
                                    </p:set>
                                  </p:childTnLst>
                                </p:cTn>
                              </p:par>
                              <p:par>
                                <p:cTn id="82" presetID="5" presetClass="exit" presetSubtype="10" fill="hold" nodeType="withEffect">
                                  <p:stCondLst>
                                    <p:cond delay="0"/>
                                  </p:stCondLst>
                                  <p:childTnLst>
                                    <p:animEffect transition="out" filter="checkerboard(across)">
                                      <p:cBhvr>
                                        <p:cTn id="83" dur="500"/>
                                        <p:tgtEl>
                                          <p:spTgt spid="33"/>
                                        </p:tgtEl>
                                      </p:cBhvr>
                                    </p:animEffect>
                                    <p:set>
                                      <p:cBhvr>
                                        <p:cTn id="84" dur="1" fill="hold">
                                          <p:stCondLst>
                                            <p:cond delay="499"/>
                                          </p:stCondLst>
                                        </p:cTn>
                                        <p:tgtEl>
                                          <p:spTgt spid="33"/>
                                        </p:tgtEl>
                                        <p:attrNameLst>
                                          <p:attrName>style.visibility</p:attrName>
                                        </p:attrNameLst>
                                      </p:cBhvr>
                                      <p:to>
                                        <p:strVal val="hidden"/>
                                      </p:to>
                                    </p:set>
                                  </p:childTnLst>
                                </p:cTn>
                              </p:par>
                              <p:par>
                                <p:cTn id="85" presetID="5" presetClass="exit" presetSubtype="10" fill="hold" nodeType="withEffect">
                                  <p:stCondLst>
                                    <p:cond delay="0"/>
                                  </p:stCondLst>
                                  <p:childTnLst>
                                    <p:animEffect transition="out" filter="checkerboard(across)">
                                      <p:cBhvr>
                                        <p:cTn id="86" dur="500"/>
                                        <p:tgtEl>
                                          <p:spTgt spid="34"/>
                                        </p:tgtEl>
                                      </p:cBhvr>
                                    </p:animEffect>
                                    <p:set>
                                      <p:cBhvr>
                                        <p:cTn id="87" dur="1" fill="hold">
                                          <p:stCondLst>
                                            <p:cond delay="499"/>
                                          </p:stCondLst>
                                        </p:cTn>
                                        <p:tgtEl>
                                          <p:spTgt spid="34"/>
                                        </p:tgtEl>
                                        <p:attrNameLst>
                                          <p:attrName>style.visibility</p:attrName>
                                        </p:attrNameLst>
                                      </p:cBhvr>
                                      <p:to>
                                        <p:strVal val="hidden"/>
                                      </p:to>
                                    </p:set>
                                  </p:childTnLst>
                                </p:cTn>
                              </p:par>
                              <p:par>
                                <p:cTn id="88" presetID="5" presetClass="exit" presetSubtype="10" fill="hold" grpId="1" nodeType="withEffect">
                                  <p:stCondLst>
                                    <p:cond delay="0"/>
                                  </p:stCondLst>
                                  <p:childTnLst>
                                    <p:animEffect transition="out" filter="checkerboard(across)">
                                      <p:cBhvr>
                                        <p:cTn id="89" dur="500"/>
                                        <p:tgtEl>
                                          <p:spTgt spid="35"/>
                                        </p:tgtEl>
                                      </p:cBhvr>
                                    </p:animEffect>
                                    <p:set>
                                      <p:cBhvr>
                                        <p:cTn id="90" dur="1" fill="hold">
                                          <p:stCondLst>
                                            <p:cond delay="499"/>
                                          </p:stCondLst>
                                        </p:cTn>
                                        <p:tgtEl>
                                          <p:spTgt spid="35"/>
                                        </p:tgtEl>
                                        <p:attrNameLst>
                                          <p:attrName>style.visibility</p:attrName>
                                        </p:attrNameLst>
                                      </p:cBhvr>
                                      <p:to>
                                        <p:strVal val="hidden"/>
                                      </p:to>
                                    </p:set>
                                  </p:childTnLst>
                                </p:cTn>
                              </p:par>
                              <p:par>
                                <p:cTn id="91" presetID="5" presetClass="exit" presetSubtype="10" fill="hold" grpId="1" nodeType="withEffect">
                                  <p:stCondLst>
                                    <p:cond delay="0"/>
                                  </p:stCondLst>
                                  <p:childTnLst>
                                    <p:animEffect transition="out" filter="checkerboard(across)">
                                      <p:cBhvr>
                                        <p:cTn id="92" dur="500"/>
                                        <p:tgtEl>
                                          <p:spTgt spid="36"/>
                                        </p:tgtEl>
                                      </p:cBhvr>
                                    </p:animEffect>
                                    <p:set>
                                      <p:cBhvr>
                                        <p:cTn id="93" dur="1" fill="hold">
                                          <p:stCondLst>
                                            <p:cond delay="499"/>
                                          </p:stCondLst>
                                        </p:cTn>
                                        <p:tgtEl>
                                          <p:spTgt spid="36"/>
                                        </p:tgtEl>
                                        <p:attrNameLst>
                                          <p:attrName>style.visibility</p:attrName>
                                        </p:attrNameLst>
                                      </p:cBhvr>
                                      <p:to>
                                        <p:strVal val="hidden"/>
                                      </p:to>
                                    </p:set>
                                  </p:childTnLst>
                                </p:cTn>
                              </p:par>
                              <p:par>
                                <p:cTn id="94" presetID="5" presetClass="exit" presetSubtype="10" fill="hold" grpId="1" nodeType="withEffect">
                                  <p:stCondLst>
                                    <p:cond delay="0"/>
                                  </p:stCondLst>
                                  <p:childTnLst>
                                    <p:animEffect transition="out" filter="checkerboard(across)">
                                      <p:cBhvr>
                                        <p:cTn id="95" dur="500"/>
                                        <p:tgtEl>
                                          <p:spTgt spid="37"/>
                                        </p:tgtEl>
                                      </p:cBhvr>
                                    </p:animEffect>
                                    <p:set>
                                      <p:cBhvr>
                                        <p:cTn id="96" dur="1" fill="hold">
                                          <p:stCondLst>
                                            <p:cond delay="499"/>
                                          </p:stCondLst>
                                        </p:cTn>
                                        <p:tgtEl>
                                          <p:spTgt spid="37"/>
                                        </p:tgtEl>
                                        <p:attrNameLst>
                                          <p:attrName>style.visibility</p:attrName>
                                        </p:attrNameLst>
                                      </p:cBhvr>
                                      <p:to>
                                        <p:strVal val="hidden"/>
                                      </p:to>
                                    </p:set>
                                  </p:childTnLst>
                                </p:cTn>
                              </p:par>
                              <p:par>
                                <p:cTn id="97" presetID="5" presetClass="exit" presetSubtype="10" fill="hold" nodeType="withEffect">
                                  <p:stCondLst>
                                    <p:cond delay="0"/>
                                  </p:stCondLst>
                                  <p:childTnLst>
                                    <p:animEffect transition="out" filter="checkerboard(across)">
                                      <p:cBhvr>
                                        <p:cTn id="98" dur="500"/>
                                        <p:tgtEl>
                                          <p:spTgt spid="38"/>
                                        </p:tgtEl>
                                      </p:cBhvr>
                                    </p:animEffect>
                                    <p:set>
                                      <p:cBhvr>
                                        <p:cTn id="99" dur="1" fill="hold">
                                          <p:stCondLst>
                                            <p:cond delay="499"/>
                                          </p:stCondLst>
                                        </p:cTn>
                                        <p:tgtEl>
                                          <p:spTgt spid="38"/>
                                        </p:tgtEl>
                                        <p:attrNameLst>
                                          <p:attrName>style.visibility</p:attrName>
                                        </p:attrNameLst>
                                      </p:cBhvr>
                                      <p:to>
                                        <p:strVal val="hidden"/>
                                      </p:to>
                                    </p:set>
                                  </p:childTnLst>
                                </p:cTn>
                              </p:par>
                              <p:par>
                                <p:cTn id="100" presetID="5" presetClass="exit" presetSubtype="10" fill="hold" nodeType="withEffect">
                                  <p:stCondLst>
                                    <p:cond delay="0"/>
                                  </p:stCondLst>
                                  <p:childTnLst>
                                    <p:animEffect transition="out" filter="checkerboard(across)">
                                      <p:cBhvr>
                                        <p:cTn id="101" dur="500"/>
                                        <p:tgtEl>
                                          <p:spTgt spid="39"/>
                                        </p:tgtEl>
                                      </p:cBhvr>
                                    </p:animEffect>
                                    <p:set>
                                      <p:cBhvr>
                                        <p:cTn id="102" dur="1" fill="hold">
                                          <p:stCondLst>
                                            <p:cond delay="499"/>
                                          </p:stCondLst>
                                        </p:cTn>
                                        <p:tgtEl>
                                          <p:spTgt spid="39"/>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1" presetClass="entr" presetSubtype="4" fill="hold" nodeType="clickEffect">
                                  <p:stCondLst>
                                    <p:cond delay="0"/>
                                  </p:stCondLst>
                                  <p:childTnLst>
                                    <p:set>
                                      <p:cBhvr>
                                        <p:cTn id="106" dur="1" fill="hold">
                                          <p:stCondLst>
                                            <p:cond delay="0"/>
                                          </p:stCondLst>
                                        </p:cTn>
                                        <p:tgtEl>
                                          <p:spTgt spid="2"/>
                                        </p:tgtEl>
                                        <p:attrNameLst>
                                          <p:attrName>style.visibility</p:attrName>
                                        </p:attrNameLst>
                                      </p:cBhvr>
                                      <p:to>
                                        <p:strVal val="visible"/>
                                      </p:to>
                                    </p:set>
                                    <p:animEffect transition="in" filter="wheel(4)">
                                      <p:cBhvr>
                                        <p:cTn id="107" dur="2000"/>
                                        <p:tgtEl>
                                          <p:spTgt spid="2"/>
                                        </p:tgtEl>
                                      </p:cBhvr>
                                    </p:animEffect>
                                  </p:childTnLst>
                                </p:cTn>
                              </p:par>
                              <p:par>
                                <p:cTn id="108" presetID="21" presetClass="entr" presetSubtype="4" fill="hold" grpId="0" nodeType="withEffect">
                                  <p:stCondLst>
                                    <p:cond delay="0"/>
                                  </p:stCondLst>
                                  <p:childTnLst>
                                    <p:set>
                                      <p:cBhvr>
                                        <p:cTn id="109" dur="1" fill="hold">
                                          <p:stCondLst>
                                            <p:cond delay="0"/>
                                          </p:stCondLst>
                                        </p:cTn>
                                        <p:tgtEl>
                                          <p:spTgt spid="46"/>
                                        </p:tgtEl>
                                        <p:attrNameLst>
                                          <p:attrName>style.visibility</p:attrName>
                                        </p:attrNameLst>
                                      </p:cBhvr>
                                      <p:to>
                                        <p:strVal val="visible"/>
                                      </p:to>
                                    </p:set>
                                    <p:animEffect transition="in" filter="wheel(4)">
                                      <p:cBhvr>
                                        <p:cTn id="110" dur="2000"/>
                                        <p:tgtEl>
                                          <p:spTgt spid="46"/>
                                        </p:tgtEl>
                                      </p:cBhvr>
                                    </p:animEffect>
                                  </p:childTnLst>
                                </p:cTn>
                              </p:par>
                              <p:par>
                                <p:cTn id="111" presetID="21" presetClass="entr" presetSubtype="4" fill="hold" grpId="0" nodeType="withEffect">
                                  <p:stCondLst>
                                    <p:cond delay="0"/>
                                  </p:stCondLst>
                                  <p:childTnLst>
                                    <p:set>
                                      <p:cBhvr>
                                        <p:cTn id="112" dur="1" fill="hold">
                                          <p:stCondLst>
                                            <p:cond delay="0"/>
                                          </p:stCondLst>
                                        </p:cTn>
                                        <p:tgtEl>
                                          <p:spTgt spid="47"/>
                                        </p:tgtEl>
                                        <p:attrNameLst>
                                          <p:attrName>style.visibility</p:attrName>
                                        </p:attrNameLst>
                                      </p:cBhvr>
                                      <p:to>
                                        <p:strVal val="visible"/>
                                      </p:to>
                                    </p:set>
                                    <p:animEffect transition="in" filter="wheel(4)">
                                      <p:cBhvr>
                                        <p:cTn id="113" dur="2000"/>
                                        <p:tgtEl>
                                          <p:spTgt spid="47"/>
                                        </p:tgtEl>
                                      </p:cBhvr>
                                    </p:animEffect>
                                  </p:childTnLst>
                                </p:cTn>
                              </p:par>
                              <p:par>
                                <p:cTn id="114" presetID="21" presetClass="entr" presetSubtype="4" fill="hold" grpId="0" nodeType="withEffect">
                                  <p:stCondLst>
                                    <p:cond delay="0"/>
                                  </p:stCondLst>
                                  <p:childTnLst>
                                    <p:set>
                                      <p:cBhvr>
                                        <p:cTn id="115" dur="1" fill="hold">
                                          <p:stCondLst>
                                            <p:cond delay="0"/>
                                          </p:stCondLst>
                                        </p:cTn>
                                        <p:tgtEl>
                                          <p:spTgt spid="48"/>
                                        </p:tgtEl>
                                        <p:attrNameLst>
                                          <p:attrName>style.visibility</p:attrName>
                                        </p:attrNameLst>
                                      </p:cBhvr>
                                      <p:to>
                                        <p:strVal val="visible"/>
                                      </p:to>
                                    </p:set>
                                    <p:animEffect transition="in" filter="wheel(4)">
                                      <p:cBhvr>
                                        <p:cTn id="116" dur="2000"/>
                                        <p:tgtEl>
                                          <p:spTgt spid="48"/>
                                        </p:tgtEl>
                                      </p:cBhvr>
                                    </p:animEffect>
                                  </p:childTnLst>
                                </p:cTn>
                              </p:par>
                              <p:par>
                                <p:cTn id="117" presetID="21"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Effect transition="in" filter="wheel(4)">
                                      <p:cBhvr>
                                        <p:cTn id="119" dur="2000"/>
                                        <p:tgtEl>
                                          <p:spTgt spid="49"/>
                                        </p:tgtEl>
                                      </p:cBhvr>
                                    </p:animEffect>
                                  </p:childTnLst>
                                </p:cTn>
                              </p:par>
                              <p:par>
                                <p:cTn id="120" presetID="21" presetClass="entr" presetSubtype="4" fill="hold" grpId="0" nodeType="withEffect">
                                  <p:stCondLst>
                                    <p:cond delay="0"/>
                                  </p:stCondLst>
                                  <p:childTnLst>
                                    <p:set>
                                      <p:cBhvr>
                                        <p:cTn id="121" dur="1" fill="hold">
                                          <p:stCondLst>
                                            <p:cond delay="0"/>
                                          </p:stCondLst>
                                        </p:cTn>
                                        <p:tgtEl>
                                          <p:spTgt spid="50"/>
                                        </p:tgtEl>
                                        <p:attrNameLst>
                                          <p:attrName>style.visibility</p:attrName>
                                        </p:attrNameLst>
                                      </p:cBhvr>
                                      <p:to>
                                        <p:strVal val="visible"/>
                                      </p:to>
                                    </p:set>
                                    <p:animEffect transition="in" filter="wheel(4)">
                                      <p:cBhvr>
                                        <p:cTn id="122" dur="2000"/>
                                        <p:tgtEl>
                                          <p:spTgt spid="50"/>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41"/>
                                        </p:tgtEl>
                                        <p:attrNameLst>
                                          <p:attrName>style.visibility</p:attrName>
                                        </p:attrNameLst>
                                      </p:cBhvr>
                                      <p:to>
                                        <p:strVal val="visible"/>
                                      </p:to>
                                    </p:set>
                                    <p:animEffect transition="in" filter="blinds(horizontal)">
                                      <p:cBhvr>
                                        <p:cTn id="1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35" grpId="0" animBg="1"/>
      <p:bldP spid="35" grpId="1" animBg="1"/>
      <p:bldP spid="36" grpId="0" animBg="1"/>
      <p:bldP spid="36" grpId="1" animBg="1"/>
      <p:bldP spid="37" grpId="0"/>
      <p:bldP spid="37" grpId="1"/>
      <p:bldP spid="46" grpId="0" animBg="1"/>
      <p:bldP spid="47" grpId="0"/>
      <p:bldP spid="48" grpId="0" animBg="1"/>
      <p:bldP spid="49" grpId="0"/>
      <p:bldP spid="50" grpId="0" animBg="1"/>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1009652" y="2531392"/>
            <a:ext cx="5419724" cy="2659733"/>
          </a:xfrm>
        </p:spPr>
        <p:txBody>
          <a:bodyPr>
            <a:normAutofit/>
          </a:bodyPr>
          <a:lstStyle/>
          <a:p>
            <a:pPr marL="457199" indent="-396859">
              <a:lnSpc>
                <a:spcPct val="90000"/>
              </a:lnSpc>
              <a:spcBef>
                <a:spcPct val="20000"/>
              </a:spcBef>
              <a:buSzPct val="125000"/>
              <a:buFont typeface="Arial" pitchFamily="34" charset="0"/>
              <a:buChar char="•"/>
              <a:defRPr/>
            </a:pPr>
            <a:r>
              <a:rPr lang="es-ES" sz="2400" dirty="0" smtClean="0">
                <a:solidFill>
                  <a:schemeClr val="tx1"/>
                </a:solidFill>
              </a:rPr>
              <a:t>Administración unificada</a:t>
            </a:r>
          </a:p>
          <a:p>
            <a:pPr marL="457199" indent="-396859">
              <a:lnSpc>
                <a:spcPct val="90000"/>
              </a:lnSpc>
              <a:spcBef>
                <a:spcPct val="20000"/>
              </a:spcBef>
              <a:buSzPct val="125000"/>
              <a:buFont typeface="Arial" pitchFamily="34" charset="0"/>
              <a:buChar char="•"/>
              <a:defRPr/>
            </a:pPr>
            <a:r>
              <a:rPr lang="es-ES" sz="2400" dirty="0" smtClean="0">
                <a:solidFill>
                  <a:schemeClr val="tx1"/>
                </a:solidFill>
              </a:rPr>
              <a:t>Configuración sencilla</a:t>
            </a:r>
          </a:p>
          <a:p>
            <a:pPr marL="457199" indent="-396859">
              <a:lnSpc>
                <a:spcPct val="90000"/>
              </a:lnSpc>
              <a:spcBef>
                <a:spcPct val="20000"/>
              </a:spcBef>
              <a:buSzPct val="125000"/>
              <a:buFont typeface="Arial" pitchFamily="34" charset="0"/>
              <a:buChar char="•"/>
              <a:defRPr/>
            </a:pPr>
            <a:r>
              <a:rPr lang="es-ES" sz="2400" dirty="0" smtClean="0">
                <a:solidFill>
                  <a:schemeClr val="tx1"/>
                </a:solidFill>
              </a:rPr>
              <a:t>Administración de actualizaciones</a:t>
            </a:r>
          </a:p>
          <a:p>
            <a:pPr marL="457199" indent="-396859">
              <a:lnSpc>
                <a:spcPct val="90000"/>
              </a:lnSpc>
              <a:spcBef>
                <a:spcPct val="20000"/>
              </a:spcBef>
              <a:buSzPct val="125000"/>
              <a:buFont typeface="Arial" pitchFamily="34" charset="0"/>
              <a:buChar char="•"/>
              <a:defRPr/>
            </a:pPr>
            <a:r>
              <a:rPr lang="es-ES" sz="2400" dirty="0" smtClean="0">
                <a:solidFill>
                  <a:schemeClr val="tx1"/>
                </a:solidFill>
              </a:rPr>
              <a:t>Inventario de software y hardware</a:t>
            </a:r>
          </a:p>
          <a:p>
            <a:pPr marL="457199" indent="-396859">
              <a:lnSpc>
                <a:spcPct val="90000"/>
              </a:lnSpc>
              <a:spcBef>
                <a:spcPct val="20000"/>
              </a:spcBef>
              <a:buSzPct val="125000"/>
              <a:buFont typeface="Arial" pitchFamily="34" charset="0"/>
              <a:buChar char="•"/>
              <a:defRPr/>
            </a:pPr>
            <a:r>
              <a:rPr lang="es-ES" sz="2400" dirty="0" smtClean="0">
                <a:solidFill>
                  <a:schemeClr val="tx1"/>
                </a:solidFill>
              </a:rPr>
              <a:t>Implementación de software</a:t>
            </a:r>
          </a:p>
          <a:p>
            <a:pPr marL="457199" indent="-396859">
              <a:lnSpc>
                <a:spcPct val="90000"/>
              </a:lnSpc>
              <a:spcBef>
                <a:spcPct val="20000"/>
              </a:spcBef>
              <a:buSzPct val="125000"/>
              <a:buNone/>
              <a:defRPr/>
            </a:pPr>
            <a:endParaRPr lang="en-US" sz="2400" dirty="0" smtClean="0">
              <a:solidFill>
                <a:schemeClr val="tx1"/>
              </a:solidFill>
            </a:endParaRPr>
          </a:p>
          <a:p>
            <a:endParaRPr lang="en-US" sz="2400" dirty="0">
              <a:solidFill>
                <a:schemeClr val="tx1"/>
              </a:solidFill>
            </a:endParaRPr>
          </a:p>
        </p:txBody>
      </p:sp>
      <p:sp>
        <p:nvSpPr>
          <p:cNvPr id="6" name="Title 5"/>
          <p:cNvSpPr>
            <a:spLocks noGrp="1"/>
          </p:cNvSpPr>
          <p:nvPr>
            <p:ph type="title"/>
          </p:nvPr>
        </p:nvSpPr>
        <p:spPr>
          <a:xfrm>
            <a:off x="0" y="95250"/>
            <a:ext cx="12188824" cy="793696"/>
          </a:xfrm>
        </p:spPr>
        <p:txBody>
          <a:bodyPr/>
          <a:lstStyle/>
          <a:p>
            <a:pPr algn="ctr"/>
            <a:r>
              <a:rPr lang="en-US" sz="4000" dirty="0" smtClean="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rPr>
              <a:t>HP Insight &amp; MS </a:t>
            </a:r>
            <a:r>
              <a:rPr lang="en-US" sz="4000"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rPr>
              <a:t>System Center Essentials 2010</a:t>
            </a:r>
          </a:p>
        </p:txBody>
      </p:sp>
      <p:pic>
        <p:nvPicPr>
          <p:cNvPr id="8" name="Picture 7" descr="SCEOEM002.png"/>
          <p:cNvPicPr>
            <a:picLocks noChangeAspect="1"/>
          </p:cNvPicPr>
          <p:nvPr/>
        </p:nvPicPr>
        <p:blipFill>
          <a:blip r:embed="rId3" cstate="print"/>
          <a:stretch>
            <a:fillRect/>
          </a:stretch>
        </p:blipFill>
        <p:spPr>
          <a:xfrm>
            <a:off x="5490759" y="1220001"/>
            <a:ext cx="5815084" cy="3685223"/>
          </a:xfrm>
          <a:prstGeom prst="rect">
            <a:avLst/>
          </a:prstGeom>
          <a:effectLst>
            <a:reflection blurRad="6350" stA="52000" endA="300" endPos="35000" dir="5400000" sy="-100000" algn="bl" rotWithShape="0"/>
          </a:effectLst>
          <a:scene3d>
            <a:camera prst="perspectiveContrastingLeftFacing"/>
            <a:lightRig rig="threePt" dir="t"/>
          </a:scene3d>
        </p:spPr>
      </p:pic>
    </p:spTree>
    <p:extLst>
      <p:ext uri="{BB962C8B-B14F-4D97-AF65-F5344CB8AC3E}">
        <p14:creationId xmlns="" xmlns:p14="http://schemas.microsoft.com/office/powerpoint/2010/main" val="2735829415"/>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1678640" y="2142699"/>
            <a:ext cx="4176215" cy="830997"/>
          </a:xfrm>
          <a:prstGeom prst="rect">
            <a:avLst/>
          </a:prstGeom>
          <a:noFill/>
        </p:spPr>
        <p:txBody>
          <a:bodyPr wrap="square" rtlCol="0">
            <a:spAutoFit/>
          </a:bodyPr>
          <a:lstStyle/>
          <a:p>
            <a:r>
              <a:rPr lang="es-MX" sz="4800" dirty="0" smtClean="0">
                <a:latin typeface="Futura Bk" pitchFamily="34" charset="0"/>
              </a:rPr>
              <a:t>GRACIAS</a:t>
            </a:r>
            <a:endParaRPr lang="es-MX" sz="4800" dirty="0">
              <a:latin typeface="Futura Bk" pitchFamily="34" charset="0"/>
            </a:endParaRPr>
          </a:p>
        </p:txBody>
      </p:sp>
    </p:spTree>
    <p:extLst>
      <p:ext uri="{BB962C8B-B14F-4D97-AF65-F5344CB8AC3E}">
        <p14:creationId xmlns="" xmlns:p14="http://schemas.microsoft.com/office/powerpoint/2010/main" val="2415178413"/>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txBox="1">
            <a:spLocks/>
          </p:cNvSpPr>
          <p:nvPr/>
        </p:nvSpPr>
        <p:spPr>
          <a:xfrm>
            <a:off x="1005840" y="2606039"/>
            <a:ext cx="10469880" cy="1133856"/>
          </a:xfrm>
          <a:prstGeom prst="rect">
            <a:avLst/>
          </a:prstGeom>
          <a:ln>
            <a:noFill/>
          </a:ln>
        </p:spPr>
        <p:txBody>
          <a:bodyPr anchor="ctr" anchorCtr="0"/>
          <a:lstStyle>
            <a:defPPr>
              <a:defRPr lang="en-US"/>
            </a:defPPr>
            <a:lvl1pPr indent="-228600" algn="ctr" fontAlgn="base">
              <a:lnSpc>
                <a:spcPct val="90000"/>
              </a:lnSpc>
              <a:spcBef>
                <a:spcPct val="35000"/>
              </a:spcBef>
              <a:spcAft>
                <a:spcPct val="15000"/>
              </a:spcAft>
              <a:buClr>
                <a:schemeClr val="tx2"/>
              </a:buClr>
              <a:defRPr sz="11500">
                <a:ln w="0">
                  <a:noFill/>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defRPr>
            </a:lvl1pPr>
          </a:lstStyle>
          <a:p>
            <a:r>
              <a:rPr lang="en-US" dirty="0" smtClean="0"/>
              <a:t>91%</a:t>
            </a:r>
            <a:endParaRPr lang="en-US" dirty="0"/>
          </a:p>
        </p:txBody>
      </p:sp>
      <p:sp>
        <p:nvSpPr>
          <p:cNvPr id="11" name="TextBox 10"/>
          <p:cNvSpPr txBox="1"/>
          <p:nvPr/>
        </p:nvSpPr>
        <p:spPr>
          <a:xfrm>
            <a:off x="1536077" y="3906381"/>
            <a:ext cx="9061704" cy="553998"/>
          </a:xfrm>
          <a:prstGeom prst="rect">
            <a:avLst/>
          </a:prstGeom>
          <a:noFill/>
        </p:spPr>
        <p:txBody>
          <a:bodyPr wrap="square" rtlCol="0" anchor="ctr">
            <a:spAutoFit/>
          </a:bodyPr>
          <a:lstStyle>
            <a:defPPr>
              <a:defRPr lang="en-US"/>
            </a:defPPr>
            <a:lvl1pPr algn="ctr">
              <a:defRPr sz="3000"/>
            </a:lvl1pPr>
          </a:lstStyle>
          <a:p>
            <a:r>
              <a:rPr lang="en-US" dirty="0" err="1" smtClean="0"/>
              <a:t>Participación</a:t>
            </a:r>
            <a:r>
              <a:rPr lang="en-US" dirty="0" smtClean="0"/>
              <a:t> de Mercado de Windows Server</a:t>
            </a:r>
            <a:endParaRPr lang="en-US" dirty="0"/>
          </a:p>
        </p:txBody>
      </p:sp>
      <p:sp>
        <p:nvSpPr>
          <p:cNvPr id="4" name="Text Box 65"/>
          <p:cNvSpPr txBox="1">
            <a:spLocks noChangeArrowheads="1"/>
          </p:cNvSpPr>
          <p:nvPr/>
        </p:nvSpPr>
        <p:spPr bwMode="auto">
          <a:xfrm>
            <a:off x="12850" y="6458422"/>
            <a:ext cx="2022306" cy="30775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121899" tIns="60949" rIns="121899" bIns="60949">
            <a:spAutoFit/>
          </a:bodyPr>
          <a:lstStyle/>
          <a:p>
            <a:pPr>
              <a:defRPr/>
            </a:pPr>
            <a:r>
              <a:rPr lang="en-US" sz="1200" dirty="0" err="1" smtClean="0">
                <a:latin typeface="Futura Bk"/>
                <a:cs typeface="Futura Bk"/>
              </a:rPr>
              <a:t>Fuente</a:t>
            </a:r>
            <a:r>
              <a:rPr lang="en-US" sz="1200" dirty="0" smtClean="0">
                <a:latin typeface="Futura Bk"/>
                <a:cs typeface="Futura Bk"/>
              </a:rPr>
              <a:t>: IDC Corp México</a:t>
            </a:r>
            <a:endParaRPr lang="en-US" sz="1200" dirty="0">
              <a:latin typeface="Futura Bk"/>
              <a:cs typeface="Futura Bk"/>
            </a:endParaRPr>
          </a:p>
        </p:txBody>
      </p:sp>
    </p:spTree>
    <p:extLst>
      <p:ext uri="{BB962C8B-B14F-4D97-AF65-F5344CB8AC3E}">
        <p14:creationId xmlns="" xmlns:p14="http://schemas.microsoft.com/office/powerpoint/2010/main" val="645673868"/>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txBox="1">
            <a:spLocks/>
          </p:cNvSpPr>
          <p:nvPr/>
        </p:nvSpPr>
        <p:spPr>
          <a:xfrm>
            <a:off x="1005840" y="2606039"/>
            <a:ext cx="10469880" cy="1133856"/>
          </a:xfrm>
          <a:prstGeom prst="rect">
            <a:avLst/>
          </a:prstGeom>
          <a:ln>
            <a:noFill/>
          </a:ln>
        </p:spPr>
        <p:txBody>
          <a:bodyPr anchor="ctr" anchorCtr="0"/>
          <a:lstStyle>
            <a:defPPr>
              <a:defRPr lang="en-US"/>
            </a:defPPr>
            <a:lvl1pPr indent="-228600" algn="ctr" fontAlgn="base">
              <a:lnSpc>
                <a:spcPct val="90000"/>
              </a:lnSpc>
              <a:spcBef>
                <a:spcPct val="35000"/>
              </a:spcBef>
              <a:spcAft>
                <a:spcPct val="15000"/>
              </a:spcAft>
              <a:buClr>
                <a:schemeClr val="tx2"/>
              </a:buClr>
              <a:defRPr sz="11500">
                <a:ln w="0">
                  <a:noFill/>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defRPr>
            </a:lvl1pPr>
          </a:lstStyle>
          <a:p>
            <a:r>
              <a:rPr lang="en-US" dirty="0" smtClean="0"/>
              <a:t>80%</a:t>
            </a:r>
            <a:endParaRPr lang="en-US" dirty="0"/>
          </a:p>
        </p:txBody>
      </p:sp>
      <p:sp>
        <p:nvSpPr>
          <p:cNvPr id="11" name="TextBox 10"/>
          <p:cNvSpPr txBox="1"/>
          <p:nvPr/>
        </p:nvSpPr>
        <p:spPr>
          <a:xfrm>
            <a:off x="1536077" y="3906381"/>
            <a:ext cx="9061704" cy="553998"/>
          </a:xfrm>
          <a:prstGeom prst="rect">
            <a:avLst/>
          </a:prstGeom>
          <a:noFill/>
        </p:spPr>
        <p:txBody>
          <a:bodyPr wrap="square" rtlCol="0" anchor="ctr">
            <a:spAutoFit/>
          </a:bodyPr>
          <a:lstStyle>
            <a:defPPr>
              <a:defRPr lang="en-US"/>
            </a:defPPr>
            <a:lvl1pPr algn="ctr">
              <a:defRPr sz="3000"/>
            </a:lvl1pPr>
          </a:lstStyle>
          <a:p>
            <a:r>
              <a:rPr lang="en-US" dirty="0" err="1" smtClean="0"/>
              <a:t>Participación</a:t>
            </a:r>
            <a:r>
              <a:rPr lang="en-US" dirty="0" smtClean="0"/>
              <a:t> de Mercado de Citrix en el </a:t>
            </a:r>
            <a:r>
              <a:rPr lang="en-US" dirty="0" err="1" smtClean="0"/>
              <a:t>Escritorio</a:t>
            </a:r>
            <a:endParaRPr lang="en-US" dirty="0"/>
          </a:p>
        </p:txBody>
      </p:sp>
      <p:sp>
        <p:nvSpPr>
          <p:cNvPr id="4" name="Text Box 65"/>
          <p:cNvSpPr txBox="1">
            <a:spLocks noChangeArrowheads="1"/>
          </p:cNvSpPr>
          <p:nvPr/>
        </p:nvSpPr>
        <p:spPr bwMode="auto">
          <a:xfrm>
            <a:off x="12850" y="6458422"/>
            <a:ext cx="1979026" cy="30775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121899" tIns="60949" rIns="121899" bIns="60949">
            <a:spAutoFit/>
          </a:bodyPr>
          <a:lstStyle/>
          <a:p>
            <a:pPr>
              <a:defRPr/>
            </a:pPr>
            <a:r>
              <a:rPr lang="en-US" sz="1200" dirty="0" err="1" smtClean="0">
                <a:latin typeface="Futura Bk"/>
                <a:cs typeface="Futura Bk"/>
              </a:rPr>
              <a:t>Fuente</a:t>
            </a:r>
            <a:r>
              <a:rPr lang="en-US" sz="1200" dirty="0" smtClean="0">
                <a:latin typeface="Futura Bk"/>
                <a:cs typeface="Futura Bk"/>
              </a:rPr>
              <a:t>: IDC Corp México</a:t>
            </a:r>
            <a:endParaRPr lang="en-US" sz="1200" dirty="0">
              <a:latin typeface="Futura Bk"/>
              <a:cs typeface="Futura Bk"/>
            </a:endParaRPr>
          </a:p>
        </p:txBody>
      </p:sp>
    </p:spTree>
    <p:extLst>
      <p:ext uri="{BB962C8B-B14F-4D97-AF65-F5344CB8AC3E}">
        <p14:creationId xmlns="" xmlns:p14="http://schemas.microsoft.com/office/powerpoint/2010/main" val="4034007373"/>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txBox="1">
            <a:spLocks/>
          </p:cNvSpPr>
          <p:nvPr/>
        </p:nvSpPr>
        <p:spPr>
          <a:xfrm>
            <a:off x="1005840" y="2606039"/>
            <a:ext cx="10469880" cy="1133856"/>
          </a:xfrm>
          <a:prstGeom prst="rect">
            <a:avLst/>
          </a:prstGeom>
          <a:ln>
            <a:noFill/>
          </a:ln>
        </p:spPr>
        <p:txBody>
          <a:bodyPr anchor="ctr" anchorCtr="0"/>
          <a:lstStyle>
            <a:defPPr>
              <a:defRPr lang="en-US"/>
            </a:defPPr>
            <a:lvl1pPr indent="-228600" algn="ctr" fontAlgn="base">
              <a:lnSpc>
                <a:spcPct val="90000"/>
              </a:lnSpc>
              <a:spcBef>
                <a:spcPct val="35000"/>
              </a:spcBef>
              <a:spcAft>
                <a:spcPct val="15000"/>
              </a:spcAft>
              <a:buClr>
                <a:schemeClr val="tx2"/>
              </a:buClr>
              <a:defRPr sz="11500">
                <a:ln w="0">
                  <a:noFill/>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defRPr>
            </a:lvl1pPr>
          </a:lstStyle>
          <a:p>
            <a:r>
              <a:rPr lang="en-US" dirty="0" smtClean="0"/>
              <a:t>41%</a:t>
            </a:r>
            <a:endParaRPr lang="en-US" dirty="0"/>
          </a:p>
        </p:txBody>
      </p:sp>
      <p:sp>
        <p:nvSpPr>
          <p:cNvPr id="11" name="TextBox 10"/>
          <p:cNvSpPr txBox="1"/>
          <p:nvPr/>
        </p:nvSpPr>
        <p:spPr>
          <a:xfrm>
            <a:off x="1536077" y="3906381"/>
            <a:ext cx="9061704" cy="553998"/>
          </a:xfrm>
          <a:prstGeom prst="rect">
            <a:avLst/>
          </a:prstGeom>
          <a:noFill/>
        </p:spPr>
        <p:txBody>
          <a:bodyPr wrap="square" rtlCol="0" anchor="ctr">
            <a:spAutoFit/>
          </a:bodyPr>
          <a:lstStyle>
            <a:defPPr>
              <a:defRPr lang="en-US"/>
            </a:defPPr>
            <a:lvl1pPr algn="ctr">
              <a:defRPr sz="3000"/>
            </a:lvl1pPr>
          </a:lstStyle>
          <a:p>
            <a:r>
              <a:rPr lang="en-US" dirty="0" err="1" smtClean="0"/>
              <a:t>Participación</a:t>
            </a:r>
            <a:r>
              <a:rPr lang="en-US" dirty="0" smtClean="0"/>
              <a:t> de Mercado de Hyper-V</a:t>
            </a:r>
            <a:endParaRPr lang="en-US" dirty="0"/>
          </a:p>
        </p:txBody>
      </p:sp>
      <p:sp>
        <p:nvSpPr>
          <p:cNvPr id="4" name="Text Box 65"/>
          <p:cNvSpPr txBox="1">
            <a:spLocks noChangeArrowheads="1"/>
          </p:cNvSpPr>
          <p:nvPr/>
        </p:nvSpPr>
        <p:spPr bwMode="auto">
          <a:xfrm>
            <a:off x="12850" y="6458422"/>
            <a:ext cx="3673848" cy="30775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121899" tIns="60949" rIns="121899" bIns="60949">
            <a:spAutoFit/>
          </a:bodyPr>
          <a:lstStyle/>
          <a:p>
            <a:pPr>
              <a:defRPr/>
            </a:pPr>
            <a:r>
              <a:rPr lang="en-US" sz="1200" dirty="0" err="1" smtClean="0">
                <a:latin typeface="Futura Bk"/>
                <a:cs typeface="Futura Bk"/>
              </a:rPr>
              <a:t>Fuente</a:t>
            </a:r>
            <a:r>
              <a:rPr lang="en-US" sz="1200" dirty="0" smtClean="0">
                <a:latin typeface="Futura Bk"/>
                <a:cs typeface="Futura Bk"/>
              </a:rPr>
              <a:t>: Virtualization Server Shipments IDC Corp </a:t>
            </a:r>
            <a:endParaRPr lang="en-US" sz="1200" dirty="0">
              <a:latin typeface="Futura Bk"/>
              <a:cs typeface="Futura Bk"/>
            </a:endParaRPr>
          </a:p>
        </p:txBody>
      </p:sp>
      <p:graphicFrame>
        <p:nvGraphicFramePr>
          <p:cNvPr id="6" name="Chart 5"/>
          <p:cNvGraphicFramePr>
            <a:graphicFrameLocks/>
          </p:cNvGraphicFramePr>
          <p:nvPr>
            <p:extLst>
              <p:ext uri="{D42A27DB-BD31-4B8C-83A1-F6EECF244321}">
                <p14:modId xmlns="" xmlns:p14="http://schemas.microsoft.com/office/powerpoint/2010/main" val="657083999"/>
              </p:ext>
            </p:extLst>
          </p:nvPr>
        </p:nvGraphicFramePr>
        <p:xfrm>
          <a:off x="2686914" y="881745"/>
          <a:ext cx="6760029" cy="50727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842492640"/>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par>
                          <p:cTn id="16" fill="hold">
                            <p:stCondLst>
                              <p:cond delay="500"/>
                            </p:stCondLst>
                            <p:childTnLst>
                              <p:par>
                                <p:cTn id="17" presetID="3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4" grpId="0"/>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txBox="1">
            <a:spLocks/>
          </p:cNvSpPr>
          <p:nvPr/>
        </p:nvSpPr>
        <p:spPr>
          <a:xfrm>
            <a:off x="0" y="2606039"/>
            <a:ext cx="11896725" cy="1133856"/>
          </a:xfrm>
          <a:prstGeom prst="rect">
            <a:avLst/>
          </a:prstGeom>
          <a:ln>
            <a:noFill/>
          </a:ln>
        </p:spPr>
        <p:txBody>
          <a:bodyPr anchor="ctr" anchorCtr="0"/>
          <a:lstStyle>
            <a:defPPr>
              <a:defRPr lang="en-US"/>
            </a:defPPr>
            <a:lvl1pPr indent="-228600" algn="ctr" fontAlgn="base">
              <a:lnSpc>
                <a:spcPct val="90000"/>
              </a:lnSpc>
              <a:spcBef>
                <a:spcPct val="35000"/>
              </a:spcBef>
              <a:spcAft>
                <a:spcPct val="15000"/>
              </a:spcAft>
              <a:buClr>
                <a:schemeClr val="tx2"/>
              </a:buClr>
              <a:defRPr sz="11500">
                <a:ln w="0">
                  <a:noFill/>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defRPr>
            </a:lvl1pPr>
          </a:lstStyle>
          <a:p>
            <a:r>
              <a:rPr lang="en-US" sz="8000" dirty="0" smtClean="0"/>
              <a:t>¿</a:t>
            </a:r>
            <a:r>
              <a:rPr lang="en-US" sz="8000" dirty="0" err="1" smtClean="0"/>
              <a:t>Cuál</a:t>
            </a:r>
            <a:r>
              <a:rPr lang="en-US" sz="8000" dirty="0" smtClean="0"/>
              <a:t> </a:t>
            </a:r>
            <a:r>
              <a:rPr lang="en-US" sz="8000" dirty="0" err="1" smtClean="0"/>
              <a:t>es</a:t>
            </a:r>
            <a:r>
              <a:rPr lang="en-US" sz="8000" dirty="0" smtClean="0"/>
              <a:t> el </a:t>
            </a:r>
            <a:r>
              <a:rPr lang="en-US" sz="8000" dirty="0" err="1" smtClean="0"/>
              <a:t>Problema</a:t>
            </a:r>
            <a:r>
              <a:rPr lang="en-US" sz="8000" dirty="0" smtClean="0"/>
              <a:t>?</a:t>
            </a:r>
            <a:endParaRPr lang="en-US" sz="8000" dirty="0"/>
          </a:p>
        </p:txBody>
      </p:sp>
      <p:sp>
        <p:nvSpPr>
          <p:cNvPr id="11" name="TextBox 10"/>
          <p:cNvSpPr txBox="1"/>
          <p:nvPr/>
        </p:nvSpPr>
        <p:spPr>
          <a:xfrm>
            <a:off x="790575" y="3808899"/>
            <a:ext cx="10420350" cy="1015663"/>
          </a:xfrm>
          <a:prstGeom prst="rect">
            <a:avLst/>
          </a:prstGeom>
          <a:noFill/>
        </p:spPr>
        <p:txBody>
          <a:bodyPr wrap="square" rtlCol="0" anchor="ctr">
            <a:spAutoFit/>
          </a:bodyPr>
          <a:lstStyle>
            <a:defPPr>
              <a:defRPr lang="en-US"/>
            </a:defPPr>
            <a:lvl1pPr algn="ctr">
              <a:defRPr sz="3000"/>
            </a:lvl1pPr>
          </a:lstStyle>
          <a:p>
            <a:r>
              <a:rPr lang="en-US" dirty="0" smtClean="0"/>
              <a:t>SOLO el 32% de los </a:t>
            </a:r>
            <a:r>
              <a:rPr lang="en-US" dirty="0" err="1" smtClean="0"/>
              <a:t>Proyectos</a:t>
            </a:r>
            <a:r>
              <a:rPr lang="en-US" dirty="0" smtClean="0"/>
              <a:t> de </a:t>
            </a:r>
            <a:r>
              <a:rPr lang="en-US" dirty="0" err="1" smtClean="0"/>
              <a:t>Implementación</a:t>
            </a:r>
            <a:r>
              <a:rPr lang="en-US" dirty="0" smtClean="0"/>
              <a:t> de </a:t>
            </a:r>
            <a:r>
              <a:rPr lang="en-US" dirty="0" err="1" smtClean="0"/>
              <a:t>Infraestructura</a:t>
            </a:r>
            <a:r>
              <a:rPr lang="en-US" dirty="0" smtClean="0"/>
              <a:t> de TI son </a:t>
            </a:r>
            <a:r>
              <a:rPr lang="en-US" dirty="0" err="1" smtClean="0"/>
              <a:t>Considerados</a:t>
            </a:r>
            <a:r>
              <a:rPr lang="en-US" dirty="0" smtClean="0"/>
              <a:t> </a:t>
            </a:r>
            <a:r>
              <a:rPr lang="en-US" dirty="0" err="1" smtClean="0"/>
              <a:t>como</a:t>
            </a:r>
            <a:r>
              <a:rPr lang="en-US" dirty="0" smtClean="0"/>
              <a:t> </a:t>
            </a:r>
            <a:r>
              <a:rPr lang="en-US" dirty="0" err="1" smtClean="0"/>
              <a:t>Exitosos</a:t>
            </a:r>
            <a:endParaRPr lang="en-US" dirty="0"/>
          </a:p>
        </p:txBody>
      </p:sp>
      <p:sp>
        <p:nvSpPr>
          <p:cNvPr id="4" name="Text Box 65"/>
          <p:cNvSpPr txBox="1">
            <a:spLocks noChangeArrowheads="1"/>
          </p:cNvSpPr>
          <p:nvPr/>
        </p:nvSpPr>
        <p:spPr bwMode="auto">
          <a:xfrm>
            <a:off x="3325" y="6458422"/>
            <a:ext cx="2413439" cy="30775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121899" tIns="60949" rIns="121899" bIns="60949">
            <a:spAutoFit/>
          </a:bodyPr>
          <a:lstStyle/>
          <a:p>
            <a:pPr>
              <a:defRPr/>
            </a:pPr>
            <a:r>
              <a:rPr lang="en-US" sz="1200" dirty="0" err="1" smtClean="0">
                <a:latin typeface="Futura Bk"/>
                <a:cs typeface="Futura Bk"/>
              </a:rPr>
              <a:t>Fuente</a:t>
            </a:r>
            <a:r>
              <a:rPr lang="en-US" sz="1200" dirty="0" smtClean="0">
                <a:latin typeface="Futura Bk"/>
                <a:cs typeface="Futura Bk"/>
              </a:rPr>
              <a:t>: </a:t>
            </a:r>
            <a:r>
              <a:rPr lang="en-US" sz="1200" dirty="0">
                <a:latin typeface="Futura Bk"/>
                <a:cs typeface="Futura Bk"/>
              </a:rPr>
              <a:t>Standish Group Report</a:t>
            </a:r>
          </a:p>
        </p:txBody>
      </p:sp>
    </p:spTree>
    <p:extLst>
      <p:ext uri="{BB962C8B-B14F-4D97-AF65-F5344CB8AC3E}">
        <p14:creationId xmlns="" xmlns:p14="http://schemas.microsoft.com/office/powerpoint/2010/main" val="3540204504"/>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2"/>
          <p:cNvSpPr>
            <a:spLocks noGrp="1"/>
          </p:cNvSpPr>
          <p:nvPr>
            <p:ph type="title"/>
          </p:nvPr>
        </p:nvSpPr>
        <p:spPr>
          <a:xfrm>
            <a:off x="15445" y="194367"/>
            <a:ext cx="12173379" cy="758134"/>
          </a:xfrm>
        </p:spPr>
        <p:txBody>
          <a:bodyPr anchor="t" anchorCtr="0"/>
          <a:lstStyle/>
          <a:p>
            <a:pPr algn="ctr" fontAlgn="base">
              <a:spcAft>
                <a:spcPct val="0"/>
              </a:spcAft>
            </a:pPr>
            <a:r>
              <a:rPr lang="en-US" sz="4000" kern="1200" spc="-151"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Segoe Light"/>
                <a:ea typeface="+mn-ea"/>
              </a:rPr>
              <a:t>De la </a:t>
            </a:r>
            <a:r>
              <a:rPr lang="en-US" sz="4000" kern="1200" spc="-151" dirty="0" err="1"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Segoe Light"/>
                <a:ea typeface="+mn-ea"/>
              </a:rPr>
              <a:t>Infraestructura</a:t>
            </a:r>
            <a:r>
              <a:rPr lang="en-US" sz="4000" kern="1200" spc="-151"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Segoe Light"/>
                <a:ea typeface="+mn-ea"/>
              </a:rPr>
              <a:t> a la </a:t>
            </a:r>
            <a:r>
              <a:rPr lang="en-US" sz="4000" kern="1200" spc="-151" dirty="0" err="1"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Segoe Light"/>
                <a:ea typeface="+mn-ea"/>
              </a:rPr>
              <a:t>Aplicación</a:t>
            </a:r>
            <a:endParaRPr lang="en-US" sz="4000" kern="1200" spc="-151" dirty="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Segoe Light"/>
              <a:ea typeface="+mn-ea"/>
            </a:endParaRPr>
          </a:p>
        </p:txBody>
      </p:sp>
      <p:sp>
        <p:nvSpPr>
          <p:cNvPr id="6" name="Text Placeholder 1"/>
          <p:cNvSpPr>
            <a:spLocks noGrp="1"/>
          </p:cNvSpPr>
          <p:nvPr>
            <p:ph type="body" sz="quarter" idx="14"/>
          </p:nvPr>
        </p:nvSpPr>
        <p:spPr>
          <a:xfrm>
            <a:off x="600076" y="1138657"/>
            <a:ext cx="11048999" cy="798513"/>
          </a:xfrm>
        </p:spPr>
        <p:txBody>
          <a:bodyPr>
            <a:noAutofit/>
          </a:bodyPr>
          <a:lstStyle/>
          <a:p>
            <a:pPr indent="-613726" algn="ctr">
              <a:lnSpc>
                <a:spcPct val="90000"/>
              </a:lnSpc>
              <a:spcAft>
                <a:spcPts val="533"/>
              </a:spcAft>
            </a:pPr>
            <a:r>
              <a:rPr lang="en-US" dirty="0" err="1" smtClean="0">
                <a:solidFill>
                  <a:schemeClr val="tx1"/>
                </a:solidFill>
                <a:latin typeface="Futura Bk"/>
                <a:cs typeface="Futura Bk"/>
              </a:rPr>
              <a:t>Una</a:t>
            </a:r>
            <a:r>
              <a:rPr lang="en-US" dirty="0" smtClean="0">
                <a:solidFill>
                  <a:schemeClr val="tx1"/>
                </a:solidFill>
                <a:latin typeface="Futura Bk"/>
                <a:cs typeface="Futura Bk"/>
              </a:rPr>
              <a:t> </a:t>
            </a:r>
            <a:r>
              <a:rPr lang="en-US" sz="2800" u="sng" spc="-151"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Segoe Light"/>
                <a:cs typeface="Arial" pitchFamily="34" charset="0"/>
              </a:rPr>
              <a:t>NUEVA CATEGORÍA</a:t>
            </a:r>
            <a:r>
              <a:rPr lang="en-US" sz="3200" spc="-151"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Segoe Light"/>
                <a:cs typeface="Arial" pitchFamily="34" charset="0"/>
              </a:rPr>
              <a:t> </a:t>
            </a:r>
            <a:r>
              <a:rPr lang="en-US" sz="2600" dirty="0" smtClean="0">
                <a:solidFill>
                  <a:schemeClr val="tx1"/>
                </a:solidFill>
                <a:latin typeface="+mj-lt"/>
              </a:rPr>
              <a:t>de </a:t>
            </a:r>
            <a:r>
              <a:rPr lang="en-US" sz="2600" dirty="0" err="1" smtClean="0">
                <a:solidFill>
                  <a:schemeClr val="tx1"/>
                </a:solidFill>
                <a:latin typeface="+mj-lt"/>
              </a:rPr>
              <a:t>infraestructura</a:t>
            </a:r>
            <a:r>
              <a:rPr lang="en-US" sz="2600" dirty="0" smtClean="0">
                <a:solidFill>
                  <a:schemeClr val="tx1"/>
                </a:solidFill>
                <a:latin typeface="+mj-lt"/>
              </a:rPr>
              <a:t> y </a:t>
            </a:r>
            <a:r>
              <a:rPr lang="en-US" sz="2600" dirty="0" err="1" smtClean="0">
                <a:solidFill>
                  <a:schemeClr val="tx1"/>
                </a:solidFill>
                <a:latin typeface="+mj-lt"/>
              </a:rPr>
              <a:t>aplicaciones</a:t>
            </a:r>
            <a:r>
              <a:rPr lang="en-US" sz="2600" dirty="0" smtClean="0">
                <a:solidFill>
                  <a:schemeClr val="tx1"/>
                </a:solidFill>
                <a:latin typeface="+mj-lt"/>
              </a:rPr>
              <a:t> para </a:t>
            </a:r>
            <a:r>
              <a:rPr lang="en-US" sz="2600" dirty="0" err="1" smtClean="0">
                <a:solidFill>
                  <a:schemeClr val="tx1"/>
                </a:solidFill>
                <a:latin typeface="+mj-lt"/>
              </a:rPr>
              <a:t>entregar</a:t>
            </a:r>
            <a:r>
              <a:rPr lang="en-US" sz="2600" dirty="0" smtClean="0">
                <a:solidFill>
                  <a:schemeClr val="tx1"/>
                </a:solidFill>
                <a:latin typeface="+mj-lt"/>
              </a:rPr>
              <a:t> los </a:t>
            </a:r>
            <a:r>
              <a:rPr lang="en-US" sz="2600" dirty="0" err="1" smtClean="0">
                <a:solidFill>
                  <a:schemeClr val="tx1"/>
                </a:solidFill>
                <a:latin typeface="+mj-lt"/>
              </a:rPr>
              <a:t>servicios</a:t>
            </a:r>
            <a:r>
              <a:rPr lang="en-US" sz="2600" dirty="0" smtClean="0">
                <a:solidFill>
                  <a:schemeClr val="tx1"/>
                </a:solidFill>
                <a:latin typeface="+mj-lt"/>
              </a:rPr>
              <a:t> de </a:t>
            </a:r>
            <a:r>
              <a:rPr lang="en-US" sz="2600" dirty="0" err="1" smtClean="0">
                <a:solidFill>
                  <a:schemeClr val="tx1"/>
                </a:solidFill>
                <a:latin typeface="+mj-lt"/>
              </a:rPr>
              <a:t>negocio</a:t>
            </a:r>
            <a:r>
              <a:rPr lang="en-US" sz="2600" dirty="0" smtClean="0">
                <a:solidFill>
                  <a:schemeClr val="tx1"/>
                </a:solidFill>
                <a:latin typeface="+mj-lt"/>
              </a:rPr>
              <a:t> </a:t>
            </a:r>
            <a:r>
              <a:rPr lang="en-US" sz="2600" dirty="0" err="1" smtClean="0">
                <a:solidFill>
                  <a:schemeClr val="tx1"/>
                </a:solidFill>
                <a:latin typeface="+mj-lt"/>
              </a:rPr>
              <a:t>como</a:t>
            </a:r>
            <a:r>
              <a:rPr lang="en-US" sz="2600" dirty="0" smtClean="0">
                <a:solidFill>
                  <a:schemeClr val="tx1"/>
                </a:solidFill>
                <a:latin typeface="+mj-lt"/>
              </a:rPr>
              <a:t> </a:t>
            </a:r>
            <a:r>
              <a:rPr lang="en-US" sz="2600" dirty="0" err="1" smtClean="0">
                <a:solidFill>
                  <a:schemeClr val="tx1"/>
                </a:solidFill>
                <a:latin typeface="+mj-lt"/>
              </a:rPr>
              <a:t>una</a:t>
            </a:r>
            <a:r>
              <a:rPr lang="en-US" sz="2600" dirty="0" smtClean="0">
                <a:solidFill>
                  <a:schemeClr val="tx1"/>
                </a:solidFill>
                <a:latin typeface="+mj-lt"/>
              </a:rPr>
              <a:t> </a:t>
            </a:r>
            <a:r>
              <a:rPr lang="en-US" sz="2600" dirty="0" err="1" smtClean="0">
                <a:solidFill>
                  <a:schemeClr val="tx1"/>
                </a:solidFill>
                <a:latin typeface="+mj-lt"/>
              </a:rPr>
              <a:t>solución</a:t>
            </a:r>
            <a:r>
              <a:rPr lang="en-US" sz="2600" dirty="0" smtClean="0">
                <a:solidFill>
                  <a:schemeClr val="tx1"/>
                </a:solidFill>
                <a:latin typeface="+mj-lt"/>
              </a:rPr>
              <a:t>:</a:t>
            </a:r>
            <a:endParaRPr lang="en-US" sz="2600" dirty="0">
              <a:solidFill>
                <a:schemeClr val="tx1"/>
              </a:solidFill>
              <a:latin typeface="+mj-lt"/>
            </a:endParaRPr>
          </a:p>
        </p:txBody>
      </p:sp>
      <p:grpSp>
        <p:nvGrpSpPr>
          <p:cNvPr id="15" name="Group 14"/>
          <p:cNvGrpSpPr/>
          <p:nvPr/>
        </p:nvGrpSpPr>
        <p:grpSpPr>
          <a:xfrm>
            <a:off x="146583" y="2106102"/>
            <a:ext cx="11895658" cy="5293509"/>
            <a:chOff x="15445" y="2145161"/>
            <a:chExt cx="11895658" cy="5293509"/>
          </a:xfrm>
        </p:grpSpPr>
        <p:pic>
          <p:nvPicPr>
            <p:cNvPr id="16" name="Picture 15" descr="GLOBE 5.png"/>
            <p:cNvPicPr>
              <a:picLocks noChangeAspect="1"/>
            </p:cNvPicPr>
            <p:nvPr/>
          </p:nvPicPr>
          <p:blipFill>
            <a:blip r:embed="rId3" cstate="screen"/>
            <a:srcRect/>
            <a:stretch>
              <a:fillRect/>
            </a:stretch>
          </p:blipFill>
          <p:spPr bwMode="auto">
            <a:xfrm>
              <a:off x="15445" y="2192525"/>
              <a:ext cx="6741944" cy="5246145"/>
            </a:xfrm>
            <a:prstGeom prst="rect">
              <a:avLst/>
            </a:prstGeom>
            <a:noFill/>
            <a:ln w="9525">
              <a:noFill/>
              <a:miter lim="800000"/>
              <a:headEnd/>
              <a:tailEnd/>
            </a:ln>
          </p:spPr>
        </p:pic>
        <p:cxnSp>
          <p:nvCxnSpPr>
            <p:cNvPr id="17" name="Straight Connector 16"/>
            <p:cNvCxnSpPr>
              <a:cxnSpLocks noChangeShapeType="1"/>
            </p:cNvCxnSpPr>
            <p:nvPr/>
          </p:nvCxnSpPr>
          <p:spPr bwMode="auto">
            <a:xfrm rot="10800000" flipV="1">
              <a:off x="4803084" y="2781744"/>
              <a:ext cx="2425068" cy="1279525"/>
            </a:xfrm>
            <a:prstGeom prst="line">
              <a:avLst/>
            </a:prstGeom>
            <a:noFill/>
            <a:ln w="9525" algn="ctr">
              <a:solidFill>
                <a:srgbClr val="66686C"/>
              </a:solidFill>
              <a:prstDash val="sysDot"/>
              <a:round/>
              <a:headEnd/>
              <a:tailEnd/>
            </a:ln>
          </p:spPr>
        </p:cxnSp>
        <p:cxnSp>
          <p:nvCxnSpPr>
            <p:cNvPr id="18" name="Straight Connector 17"/>
            <p:cNvCxnSpPr>
              <a:cxnSpLocks noChangeShapeType="1"/>
            </p:cNvCxnSpPr>
            <p:nvPr/>
          </p:nvCxnSpPr>
          <p:spPr bwMode="auto">
            <a:xfrm rot="10800000">
              <a:off x="4803084" y="4059681"/>
              <a:ext cx="2425068" cy="1587"/>
            </a:xfrm>
            <a:prstGeom prst="line">
              <a:avLst/>
            </a:prstGeom>
            <a:noFill/>
            <a:ln w="9525" algn="ctr">
              <a:solidFill>
                <a:srgbClr val="66686C"/>
              </a:solidFill>
              <a:prstDash val="sysDot"/>
              <a:round/>
              <a:headEnd/>
              <a:tailEnd/>
            </a:ln>
          </p:spPr>
        </p:cxnSp>
        <p:sp>
          <p:nvSpPr>
            <p:cNvPr id="19" name="Text Placeholder 3"/>
            <p:cNvSpPr txBox="1">
              <a:spLocks/>
            </p:cNvSpPr>
            <p:nvPr/>
          </p:nvSpPr>
          <p:spPr>
            <a:xfrm>
              <a:off x="8954885" y="2385833"/>
              <a:ext cx="2956214" cy="3532188"/>
            </a:xfrm>
            <a:prstGeom prst="rect">
              <a:avLst/>
            </a:prstGeom>
          </p:spPr>
          <p:txBody>
            <a:bodyPr lIns="121899" tIns="60949" rIns="121899" bIns="60949"/>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120" indent="-457120">
                <a:spcAft>
                  <a:spcPts val="7199"/>
                </a:spcAft>
                <a:defRPr/>
              </a:pPr>
              <a:r>
                <a:rPr lang="en-US" sz="24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Futura Bk"/>
                  <a:cs typeface="Futura Bk"/>
                </a:rPr>
                <a:t>COMPLETA</a:t>
              </a:r>
              <a:endParaRPr lang="en-US" sz="2400" dirty="0">
                <a:ln w="10160">
                  <a:solidFill>
                    <a:schemeClr val="accent1"/>
                  </a:solidFill>
                  <a:prstDash val="solid"/>
                </a:ln>
                <a:solidFill>
                  <a:srgbClr val="FFFFFF"/>
                </a:solidFill>
                <a:effectLst>
                  <a:outerShdw blurRad="38100" dist="32000" dir="5400000" algn="tl">
                    <a:srgbClr val="000000">
                      <a:alpha val="30000"/>
                    </a:srgbClr>
                  </a:outerShdw>
                </a:effectLst>
                <a:latin typeface="Futura Bk"/>
                <a:cs typeface="Futura Bk"/>
              </a:endParaRPr>
            </a:p>
            <a:p>
              <a:pPr marL="457120" indent="-457120">
                <a:spcAft>
                  <a:spcPts val="7199"/>
                </a:spcAft>
                <a:defRPr/>
              </a:pPr>
              <a:r>
                <a:rPr lang="en-US" sz="24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Futura Bk"/>
                  <a:cs typeface="Futura Bk"/>
                </a:rPr>
                <a:t>SIMPLIFICADA</a:t>
              </a:r>
              <a:endParaRPr lang="en-US" sz="2400" dirty="0">
                <a:ln w="10160">
                  <a:solidFill>
                    <a:schemeClr val="accent1"/>
                  </a:solidFill>
                  <a:prstDash val="solid"/>
                </a:ln>
                <a:solidFill>
                  <a:srgbClr val="FFFFFF"/>
                </a:solidFill>
                <a:effectLst>
                  <a:outerShdw blurRad="38100" dist="32000" dir="5400000" algn="tl">
                    <a:srgbClr val="000000">
                      <a:alpha val="30000"/>
                    </a:srgbClr>
                  </a:outerShdw>
                </a:effectLst>
                <a:latin typeface="Futura Bk"/>
                <a:cs typeface="Futura Bk"/>
              </a:endParaRPr>
            </a:p>
            <a:p>
              <a:pPr marL="0" lvl="2">
                <a:spcAft>
                  <a:spcPts val="7199"/>
                </a:spcAft>
                <a:defRPr/>
              </a:pPr>
              <a:r>
                <a:rPr lang="en-US" sz="24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Futura Bk"/>
                  <a:cs typeface="Futura Bk"/>
                </a:rPr>
                <a:t>PARA CUALQUIER TAMAÑO DE EMPRESA</a:t>
              </a:r>
              <a:endParaRPr lang="en-US" sz="2400" dirty="0">
                <a:ln w="10160">
                  <a:solidFill>
                    <a:schemeClr val="accent1"/>
                  </a:solidFill>
                  <a:prstDash val="solid"/>
                </a:ln>
                <a:solidFill>
                  <a:srgbClr val="FFFFFF"/>
                </a:solidFill>
                <a:effectLst>
                  <a:outerShdw blurRad="38100" dist="32000" dir="5400000" algn="tl">
                    <a:srgbClr val="000000">
                      <a:alpha val="30000"/>
                    </a:srgbClr>
                  </a:outerShdw>
                </a:effectLst>
                <a:latin typeface="Futura Bk"/>
                <a:cs typeface="Futura Bk"/>
              </a:endParaRPr>
            </a:p>
          </p:txBody>
        </p:sp>
        <p:cxnSp>
          <p:nvCxnSpPr>
            <p:cNvPr id="20" name="Straight Connector 19"/>
            <p:cNvCxnSpPr>
              <a:cxnSpLocks noChangeShapeType="1"/>
            </p:cNvCxnSpPr>
            <p:nvPr/>
          </p:nvCxnSpPr>
          <p:spPr bwMode="auto">
            <a:xfrm>
              <a:off x="9155921" y="4724843"/>
              <a:ext cx="2755182" cy="1588"/>
            </a:xfrm>
            <a:prstGeom prst="line">
              <a:avLst/>
            </a:prstGeom>
            <a:noFill/>
            <a:ln w="9525" algn="ctr">
              <a:solidFill>
                <a:srgbClr val="66686C"/>
              </a:solidFill>
              <a:prstDash val="sysDot"/>
              <a:round/>
              <a:headEnd/>
              <a:tailEnd/>
            </a:ln>
          </p:spPr>
        </p:cxnSp>
        <p:cxnSp>
          <p:nvCxnSpPr>
            <p:cNvPr id="21" name="Straight Connector 20"/>
            <p:cNvCxnSpPr>
              <a:cxnSpLocks noChangeShapeType="1"/>
            </p:cNvCxnSpPr>
            <p:nvPr/>
          </p:nvCxnSpPr>
          <p:spPr bwMode="auto">
            <a:xfrm>
              <a:off x="9155921" y="3221481"/>
              <a:ext cx="2755182" cy="1587"/>
            </a:xfrm>
            <a:prstGeom prst="line">
              <a:avLst/>
            </a:prstGeom>
            <a:noFill/>
            <a:ln w="9525" algn="ctr">
              <a:solidFill>
                <a:srgbClr val="66686C"/>
              </a:solidFill>
              <a:prstDash val="sysDot"/>
              <a:round/>
              <a:headEnd/>
              <a:tailEnd/>
            </a:ln>
          </p:spPr>
        </p:cxnSp>
        <p:cxnSp>
          <p:nvCxnSpPr>
            <p:cNvPr id="22" name="Straight Connector 21"/>
            <p:cNvCxnSpPr>
              <a:cxnSpLocks noChangeShapeType="1"/>
            </p:cNvCxnSpPr>
            <p:nvPr/>
          </p:nvCxnSpPr>
          <p:spPr bwMode="auto">
            <a:xfrm rot="10800000">
              <a:off x="4803084" y="4061275"/>
              <a:ext cx="2425068" cy="1200151"/>
            </a:xfrm>
            <a:prstGeom prst="line">
              <a:avLst/>
            </a:prstGeom>
            <a:noFill/>
            <a:ln w="9525" algn="ctr">
              <a:solidFill>
                <a:srgbClr val="66686C"/>
              </a:solidFill>
              <a:prstDash val="sysDot"/>
              <a:round/>
              <a:headEnd/>
              <a:tailEnd/>
            </a:ln>
          </p:spPr>
        </p:cxnSp>
        <p:pic>
          <p:nvPicPr>
            <p:cNvPr id="24" name="Picture 23" descr="SIMPLICITY.png"/>
            <p:cNvPicPr>
              <a:picLocks noChangeAspect="1"/>
            </p:cNvPicPr>
            <p:nvPr/>
          </p:nvPicPr>
          <p:blipFill>
            <a:blip r:embed="rId4" cstate="screen"/>
            <a:srcRect/>
            <a:stretch>
              <a:fillRect/>
            </a:stretch>
          </p:blipFill>
          <p:spPr bwMode="auto">
            <a:xfrm>
              <a:off x="6950925" y="3524691"/>
              <a:ext cx="2003962" cy="1537488"/>
            </a:xfrm>
            <a:prstGeom prst="rect">
              <a:avLst/>
            </a:prstGeom>
            <a:noFill/>
            <a:ln w="9525">
              <a:noFill/>
              <a:miter lim="800000"/>
              <a:headEnd/>
              <a:tailEnd/>
            </a:ln>
          </p:spPr>
        </p:pic>
        <p:pic>
          <p:nvPicPr>
            <p:cNvPr id="25" name="Picture 24" descr="COMPLETE.png"/>
            <p:cNvPicPr>
              <a:picLocks noChangeAspect="1"/>
            </p:cNvPicPr>
            <p:nvPr/>
          </p:nvPicPr>
          <p:blipFill>
            <a:blip r:embed="rId5" cstate="screen"/>
            <a:srcRect/>
            <a:stretch>
              <a:fillRect/>
            </a:stretch>
          </p:blipFill>
          <p:spPr bwMode="auto">
            <a:xfrm>
              <a:off x="6464218" y="2145161"/>
              <a:ext cx="2619751" cy="1588801"/>
            </a:xfrm>
            <a:prstGeom prst="rect">
              <a:avLst/>
            </a:prstGeom>
            <a:noFill/>
            <a:ln w="9525">
              <a:noFill/>
              <a:miter lim="800000"/>
              <a:headEnd/>
              <a:tailEnd/>
            </a:ln>
          </p:spPr>
        </p:pic>
        <p:pic>
          <p:nvPicPr>
            <p:cNvPr id="26" name="Picture 25" descr="ANY SCALE.png"/>
            <p:cNvPicPr>
              <a:picLocks noChangeAspect="1"/>
            </p:cNvPicPr>
            <p:nvPr/>
          </p:nvPicPr>
          <p:blipFill>
            <a:blip r:embed="rId6" cstate="screen"/>
            <a:srcRect/>
            <a:stretch>
              <a:fillRect/>
            </a:stretch>
          </p:blipFill>
          <p:spPr bwMode="auto">
            <a:xfrm>
              <a:off x="6942473" y="4815952"/>
              <a:ext cx="2103419" cy="1193501"/>
            </a:xfrm>
            <a:prstGeom prst="rect">
              <a:avLst/>
            </a:prstGeom>
            <a:noFill/>
            <a:ln w="9525">
              <a:noFill/>
              <a:miter lim="800000"/>
              <a:headEnd/>
              <a:tailEnd/>
            </a:ln>
          </p:spPr>
        </p:pic>
      </p:grpSp>
    </p:spTree>
    <p:extLst>
      <p:ext uri="{BB962C8B-B14F-4D97-AF65-F5344CB8AC3E}">
        <p14:creationId xmlns="" xmlns:p14="http://schemas.microsoft.com/office/powerpoint/2010/main" val="208286838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2"/>
          <p:cNvSpPr>
            <a:spLocks noGrp="1"/>
          </p:cNvSpPr>
          <p:nvPr>
            <p:ph type="title"/>
          </p:nvPr>
        </p:nvSpPr>
        <p:spPr>
          <a:xfrm>
            <a:off x="15445" y="194367"/>
            <a:ext cx="12173379" cy="758134"/>
          </a:xfrm>
        </p:spPr>
        <p:txBody>
          <a:bodyPr anchor="t" anchorCtr="0"/>
          <a:lstStyle/>
          <a:p>
            <a:pPr algn="ctr" fontAlgn="base">
              <a:spcAft>
                <a:spcPct val="0"/>
              </a:spcAft>
            </a:pPr>
            <a:r>
              <a:rPr lang="en-US" sz="4000" kern="1200" spc="-151"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Segoe Light"/>
                <a:ea typeface="+mn-ea"/>
              </a:rPr>
              <a:t>De la </a:t>
            </a:r>
            <a:r>
              <a:rPr lang="en-US" sz="4000" kern="1200" spc="-151" dirty="0" err="1"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Segoe Light"/>
                <a:ea typeface="+mn-ea"/>
              </a:rPr>
              <a:t>Infraestructura</a:t>
            </a:r>
            <a:r>
              <a:rPr lang="en-US" sz="4000" kern="1200" spc="-151"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Segoe Light"/>
                <a:ea typeface="+mn-ea"/>
              </a:rPr>
              <a:t> a la </a:t>
            </a:r>
            <a:r>
              <a:rPr lang="en-US" sz="4000" kern="1200" spc="-151" dirty="0" err="1"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Segoe Light"/>
                <a:ea typeface="+mn-ea"/>
              </a:rPr>
              <a:t>Aplicación</a:t>
            </a:r>
            <a:endParaRPr lang="en-US" sz="4000" kern="1200" spc="-151" dirty="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Segoe Light"/>
              <a:ea typeface="+mn-ea"/>
            </a:endParaRPr>
          </a:p>
        </p:txBody>
      </p:sp>
      <p:sp>
        <p:nvSpPr>
          <p:cNvPr id="17" name="Text Placeholder 1"/>
          <p:cNvSpPr>
            <a:spLocks noGrp="1"/>
          </p:cNvSpPr>
          <p:nvPr>
            <p:ph type="body" sz="quarter" idx="14"/>
          </p:nvPr>
        </p:nvSpPr>
        <p:spPr>
          <a:xfrm>
            <a:off x="600076" y="1138657"/>
            <a:ext cx="11048999" cy="798513"/>
          </a:xfrm>
        </p:spPr>
        <p:txBody>
          <a:bodyPr>
            <a:noAutofit/>
          </a:bodyPr>
          <a:lstStyle/>
          <a:p>
            <a:pPr indent="-613726" algn="ctr">
              <a:lnSpc>
                <a:spcPct val="90000"/>
              </a:lnSpc>
              <a:spcAft>
                <a:spcPts val="533"/>
              </a:spcAft>
            </a:pPr>
            <a:r>
              <a:rPr lang="en-US" dirty="0" smtClean="0">
                <a:solidFill>
                  <a:schemeClr val="tx1"/>
                </a:solidFill>
                <a:latin typeface="Futura Bk"/>
                <a:cs typeface="Futura Bk"/>
              </a:rPr>
              <a:t>Los </a:t>
            </a:r>
            <a:r>
              <a:rPr lang="en-US" sz="2800" u="sng" spc="-151"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Segoe Light"/>
                <a:cs typeface="Arial" pitchFamily="34" charset="0"/>
              </a:rPr>
              <a:t>REQUISITOS</a:t>
            </a:r>
            <a:r>
              <a:rPr lang="en-US" sz="3200" spc="-151"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Segoe Light"/>
                <a:cs typeface="Arial" pitchFamily="34" charset="0"/>
              </a:rPr>
              <a:t> </a:t>
            </a:r>
            <a:r>
              <a:rPr lang="en-US" sz="2600" dirty="0" smtClean="0">
                <a:solidFill>
                  <a:schemeClr val="tx1"/>
                </a:solidFill>
                <a:latin typeface="+mj-lt"/>
              </a:rPr>
              <a:t>para </a:t>
            </a:r>
            <a:r>
              <a:rPr lang="en-US" sz="2600" dirty="0" err="1" smtClean="0">
                <a:solidFill>
                  <a:schemeClr val="tx1"/>
                </a:solidFill>
                <a:latin typeface="+mj-lt"/>
              </a:rPr>
              <a:t>contar</a:t>
            </a:r>
            <a:r>
              <a:rPr lang="en-US" sz="2600" dirty="0" smtClean="0">
                <a:solidFill>
                  <a:schemeClr val="tx1"/>
                </a:solidFill>
                <a:latin typeface="+mj-lt"/>
              </a:rPr>
              <a:t> con </a:t>
            </a:r>
            <a:r>
              <a:rPr lang="en-US" sz="2600" dirty="0" err="1" smtClean="0">
                <a:solidFill>
                  <a:schemeClr val="tx1"/>
                </a:solidFill>
                <a:latin typeface="+mj-lt"/>
              </a:rPr>
              <a:t>una</a:t>
            </a:r>
            <a:r>
              <a:rPr lang="en-US" sz="2600" dirty="0" smtClean="0">
                <a:solidFill>
                  <a:schemeClr val="tx1"/>
                </a:solidFill>
                <a:latin typeface="+mj-lt"/>
              </a:rPr>
              <a:t> </a:t>
            </a:r>
            <a:r>
              <a:rPr lang="en-US" sz="2600" dirty="0" err="1" smtClean="0">
                <a:solidFill>
                  <a:schemeClr val="tx1"/>
                </a:solidFill>
                <a:latin typeface="+mj-lt"/>
              </a:rPr>
              <a:t>solución</a:t>
            </a:r>
            <a:r>
              <a:rPr lang="en-US" sz="2600" dirty="0" smtClean="0">
                <a:solidFill>
                  <a:schemeClr val="tx1"/>
                </a:solidFill>
                <a:latin typeface="+mj-lt"/>
              </a:rPr>
              <a:t> </a:t>
            </a:r>
            <a:r>
              <a:rPr lang="en-US" sz="2600" dirty="0" err="1" smtClean="0">
                <a:solidFill>
                  <a:schemeClr val="tx1"/>
                </a:solidFill>
                <a:latin typeface="+mj-lt"/>
              </a:rPr>
              <a:t>así</a:t>
            </a:r>
            <a:r>
              <a:rPr lang="en-US" sz="2600" dirty="0" smtClean="0">
                <a:solidFill>
                  <a:schemeClr val="tx1"/>
                </a:solidFill>
                <a:latin typeface="+mj-lt"/>
              </a:rPr>
              <a:t>:</a:t>
            </a:r>
            <a:endParaRPr lang="en-US" sz="2600" dirty="0">
              <a:solidFill>
                <a:schemeClr val="tx1"/>
              </a:solidFill>
              <a:latin typeface="+mj-lt"/>
            </a:endParaRPr>
          </a:p>
        </p:txBody>
      </p:sp>
      <p:pic>
        <p:nvPicPr>
          <p:cNvPr id="1032" name="Picture 8"/>
          <p:cNvPicPr>
            <a:picLocks noChangeAspect="1" noChangeArrowheads="1"/>
          </p:cNvPicPr>
          <p:nvPr/>
        </p:nvPicPr>
        <p:blipFill>
          <a:blip r:embed="rId3" cstate="print"/>
          <a:srcRect/>
          <a:stretch>
            <a:fillRect/>
          </a:stretch>
        </p:blipFill>
        <p:spPr bwMode="auto">
          <a:xfrm>
            <a:off x="763630" y="2238238"/>
            <a:ext cx="10278393" cy="4595468"/>
          </a:xfrm>
          <a:prstGeom prst="rect">
            <a:avLst/>
          </a:prstGeom>
          <a:noFill/>
          <a:ln w="9525">
            <a:noFill/>
            <a:miter lim="800000"/>
            <a:headEnd/>
            <a:tailEnd/>
          </a:ln>
          <a:effectLst/>
        </p:spPr>
      </p:pic>
    </p:spTree>
    <p:extLst>
      <p:ext uri="{BB962C8B-B14F-4D97-AF65-F5344CB8AC3E}">
        <p14:creationId xmlns="" xmlns:p14="http://schemas.microsoft.com/office/powerpoint/2010/main" val="17234337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p:cNvSpPr txBox="1">
            <a:spLocks/>
          </p:cNvSpPr>
          <p:nvPr/>
        </p:nvSpPr>
        <p:spPr>
          <a:xfrm>
            <a:off x="2816555" y="1213925"/>
            <a:ext cx="9213567" cy="4948750"/>
          </a:xfrm>
          <a:prstGeom prst="rect">
            <a:avLst/>
          </a:prstGeom>
        </p:spPr>
        <p:txBody>
          <a:bodyPr lIns="121899" tIns="60949" rIns="121899" bIns="60949"/>
          <a:lstStyle/>
          <a:p>
            <a:pPr marL="457120" indent="-457120">
              <a:defRPr/>
            </a:pPr>
            <a:r>
              <a:rPr lang="en-US" sz="2400" cap="all" dirty="0" smtClean="0">
                <a:solidFill>
                  <a:srgbClr val="66FF66"/>
                </a:solidFill>
                <a:latin typeface="Futura Bk" pitchFamily="34" charset="0"/>
                <a:cs typeface="Futura Bk"/>
              </a:rPr>
              <a:t>PROBADAS</a:t>
            </a:r>
          </a:p>
          <a:p>
            <a:pPr indent="300514">
              <a:buFont typeface="Arial" pitchFamily="34" charset="0"/>
              <a:buChar char="•"/>
              <a:defRPr/>
            </a:pPr>
            <a:r>
              <a:rPr lang="en-US" sz="2400" dirty="0" smtClean="0">
                <a:latin typeface="Futura Bk" pitchFamily="34" charset="0"/>
                <a:cs typeface="Futura Bk"/>
              </a:rPr>
              <a:t>#1 </a:t>
            </a:r>
            <a:r>
              <a:rPr lang="en-US" sz="2400" dirty="0" err="1" smtClean="0">
                <a:latin typeface="Futura Bk" pitchFamily="34" charset="0"/>
                <a:cs typeface="Futura Bk"/>
              </a:rPr>
              <a:t>Infraestructura</a:t>
            </a:r>
            <a:r>
              <a:rPr lang="en-US" sz="2400" dirty="0" smtClean="0">
                <a:latin typeface="Futura Bk" pitchFamily="34" charset="0"/>
                <a:cs typeface="Futura Bk"/>
              </a:rPr>
              <a:t> y HW + #1 SO y SW</a:t>
            </a:r>
          </a:p>
          <a:p>
            <a:pPr indent="300514">
              <a:buFont typeface="Arial" pitchFamily="34" charset="0"/>
              <a:buChar char="•"/>
              <a:defRPr/>
            </a:pPr>
            <a:r>
              <a:rPr lang="en-US" sz="2400" dirty="0" err="1" smtClean="0">
                <a:latin typeface="Futura Bk" pitchFamily="34" charset="0"/>
                <a:cs typeface="Futura Bk"/>
              </a:rPr>
              <a:t>Diseñadas</a:t>
            </a:r>
            <a:r>
              <a:rPr lang="en-US" sz="2400" dirty="0" smtClean="0">
                <a:latin typeface="Futura Bk" pitchFamily="34" charset="0"/>
                <a:cs typeface="Futura Bk"/>
              </a:rPr>
              <a:t> en forma </a:t>
            </a:r>
            <a:r>
              <a:rPr lang="en-US" sz="2400" dirty="0" err="1" smtClean="0">
                <a:latin typeface="Futura Bk" pitchFamily="34" charset="0"/>
                <a:cs typeface="Futura Bk"/>
              </a:rPr>
              <a:t>conjunta</a:t>
            </a:r>
            <a:endParaRPr lang="en-US" dirty="0" smtClean="0">
              <a:latin typeface="Futura Bk" pitchFamily="34" charset="0"/>
              <a:cs typeface="Futura Bk"/>
            </a:endParaRPr>
          </a:p>
          <a:p>
            <a:pPr marL="457120" lvl="2" indent="-457120">
              <a:defRPr/>
            </a:pPr>
            <a:endParaRPr lang="en-US" cap="all" dirty="0" smtClean="0">
              <a:solidFill>
                <a:srgbClr val="5191CD"/>
              </a:solidFill>
              <a:latin typeface="Futura Bk" pitchFamily="34" charset="0"/>
              <a:cs typeface="Futura Bk"/>
            </a:endParaRPr>
          </a:p>
          <a:p>
            <a:pPr marL="457120" lvl="2" indent="-457120">
              <a:defRPr/>
            </a:pPr>
            <a:endParaRPr lang="en-US" cap="all" dirty="0" smtClean="0">
              <a:solidFill>
                <a:srgbClr val="5191CD"/>
              </a:solidFill>
              <a:latin typeface="Futura Bk" pitchFamily="34" charset="0"/>
              <a:cs typeface="Futura Bk"/>
            </a:endParaRPr>
          </a:p>
          <a:p>
            <a:pPr marL="457120" lvl="2" indent="-457120">
              <a:defRPr/>
            </a:pPr>
            <a:r>
              <a:rPr lang="en-US" sz="2400" cap="all" dirty="0" err="1" smtClean="0">
                <a:solidFill>
                  <a:srgbClr val="66FF66"/>
                </a:solidFill>
                <a:latin typeface="Futura Bk" pitchFamily="34" charset="0"/>
                <a:cs typeface="Futura Bk"/>
              </a:rPr>
              <a:t>Completas</a:t>
            </a:r>
            <a:endParaRPr lang="en-US" sz="2400" cap="all" dirty="0" smtClean="0">
              <a:solidFill>
                <a:srgbClr val="66FF66"/>
              </a:solidFill>
              <a:latin typeface="Futura Bk" pitchFamily="34" charset="0"/>
              <a:cs typeface="Futura Bk"/>
            </a:endParaRPr>
          </a:p>
          <a:p>
            <a:pPr marL="0" lvl="2" indent="300514">
              <a:buFont typeface="Arial"/>
              <a:buChar char="•"/>
              <a:defRPr/>
            </a:pPr>
            <a:r>
              <a:rPr lang="en-US" sz="2400" dirty="0" smtClean="0">
                <a:latin typeface="Futura Bk" pitchFamily="34" charset="0"/>
                <a:cs typeface="Futura Bk"/>
              </a:rPr>
              <a:t>El “stack” </a:t>
            </a:r>
            <a:r>
              <a:rPr lang="en-US" sz="2400" dirty="0" err="1" smtClean="0">
                <a:latin typeface="Futura Bk" pitchFamily="34" charset="0"/>
                <a:cs typeface="Futura Bk"/>
              </a:rPr>
              <a:t>más</a:t>
            </a:r>
            <a:r>
              <a:rPr lang="en-US" sz="2400" dirty="0" smtClean="0">
                <a:latin typeface="Futura Bk" pitchFamily="34" charset="0"/>
                <a:cs typeface="Futura Bk"/>
              </a:rPr>
              <a:t> </a:t>
            </a:r>
            <a:r>
              <a:rPr lang="en-US" sz="2400" dirty="0" err="1" smtClean="0">
                <a:latin typeface="Futura Bk" pitchFamily="34" charset="0"/>
                <a:cs typeface="Futura Bk"/>
              </a:rPr>
              <a:t>completo</a:t>
            </a:r>
            <a:r>
              <a:rPr lang="en-US" sz="2400" dirty="0" smtClean="0">
                <a:latin typeface="Futura Bk" pitchFamily="34" charset="0"/>
                <a:cs typeface="Futura Bk"/>
              </a:rPr>
              <a:t> de la </a:t>
            </a:r>
            <a:r>
              <a:rPr lang="en-US" sz="2400" dirty="0" err="1" smtClean="0">
                <a:latin typeface="Futura Bk" pitchFamily="34" charset="0"/>
                <a:cs typeface="Futura Bk"/>
              </a:rPr>
              <a:t>industria</a:t>
            </a:r>
            <a:r>
              <a:rPr lang="en-US" sz="2400" dirty="0" smtClean="0">
                <a:latin typeface="Futura Bk" pitchFamily="34" charset="0"/>
                <a:cs typeface="Futura Bk"/>
              </a:rPr>
              <a:t>… </a:t>
            </a:r>
            <a:r>
              <a:rPr lang="en-US" sz="2400" dirty="0" err="1" smtClean="0">
                <a:latin typeface="Futura Bk" pitchFamily="34" charset="0"/>
                <a:cs typeface="Futura Bk"/>
              </a:rPr>
              <a:t>desde</a:t>
            </a:r>
            <a:r>
              <a:rPr lang="en-US" sz="2400" dirty="0" smtClean="0">
                <a:latin typeface="Futura Bk" pitchFamily="34" charset="0"/>
                <a:cs typeface="Futura Bk"/>
              </a:rPr>
              <a:t> el </a:t>
            </a:r>
          </a:p>
          <a:p>
            <a:pPr marL="0" lvl="2">
              <a:defRPr/>
            </a:pPr>
            <a:r>
              <a:rPr lang="en-US" sz="2400" dirty="0" smtClean="0">
                <a:latin typeface="Futura Bk" pitchFamily="34" charset="0"/>
                <a:cs typeface="Futura Bk"/>
              </a:rPr>
              <a:t>Centro</a:t>
            </a:r>
            <a:r>
              <a:rPr lang="en-US" sz="2400" dirty="0">
                <a:latin typeface="Futura Bk" pitchFamily="34" charset="0"/>
                <a:cs typeface="Futura Bk"/>
              </a:rPr>
              <a:t> </a:t>
            </a:r>
            <a:r>
              <a:rPr lang="en-US" sz="2400" dirty="0" smtClean="0">
                <a:latin typeface="Futura Bk" pitchFamily="34" charset="0"/>
                <a:cs typeface="Futura Bk"/>
              </a:rPr>
              <a:t>de </a:t>
            </a:r>
            <a:r>
              <a:rPr lang="en-US" sz="2400" dirty="0" err="1" smtClean="0">
                <a:latin typeface="Futura Bk" pitchFamily="34" charset="0"/>
                <a:cs typeface="Futura Bk"/>
              </a:rPr>
              <a:t>Datos</a:t>
            </a:r>
            <a:r>
              <a:rPr lang="en-US" sz="2400" dirty="0" smtClean="0">
                <a:latin typeface="Futura Bk" pitchFamily="34" charset="0"/>
                <a:cs typeface="Futura Bk"/>
              </a:rPr>
              <a:t> hasta el </a:t>
            </a:r>
            <a:r>
              <a:rPr lang="en-US" sz="2400" dirty="0" err="1" smtClean="0">
                <a:latin typeface="Futura Bk" pitchFamily="34" charset="0"/>
                <a:cs typeface="Futura Bk"/>
              </a:rPr>
              <a:t>Escritorio</a:t>
            </a:r>
            <a:endParaRPr lang="en-US" sz="2400" dirty="0" smtClean="0">
              <a:latin typeface="Futura Bk" pitchFamily="34" charset="0"/>
              <a:cs typeface="Futura Bk"/>
            </a:endParaRPr>
          </a:p>
          <a:p>
            <a:pPr marL="0" lvl="2">
              <a:defRPr/>
            </a:pPr>
            <a:endParaRPr lang="en-US" sz="2400" i="1" dirty="0" smtClean="0">
              <a:latin typeface="Futura Bk" pitchFamily="34" charset="0"/>
              <a:cs typeface="Futura Bk"/>
            </a:endParaRPr>
          </a:p>
          <a:p>
            <a:pPr marL="0" lvl="2">
              <a:defRPr/>
            </a:pPr>
            <a:endParaRPr lang="en-US" sz="2400" i="1" dirty="0">
              <a:latin typeface="Futura Bk" pitchFamily="34" charset="0"/>
              <a:cs typeface="Futura Bk"/>
            </a:endParaRPr>
          </a:p>
          <a:p>
            <a:pPr>
              <a:defRPr/>
            </a:pPr>
            <a:endParaRPr lang="en-US" cap="all" dirty="0" smtClean="0">
              <a:solidFill>
                <a:srgbClr val="5191CD"/>
              </a:solidFill>
              <a:latin typeface="Futura Bk" pitchFamily="34" charset="0"/>
              <a:cs typeface="Futura Bk"/>
            </a:endParaRPr>
          </a:p>
          <a:p>
            <a:pPr>
              <a:defRPr/>
            </a:pPr>
            <a:r>
              <a:rPr lang="en-US" sz="2400" cap="all" dirty="0" err="1" smtClean="0">
                <a:solidFill>
                  <a:srgbClr val="66FF66"/>
                </a:solidFill>
                <a:latin typeface="Futura Bk" pitchFamily="34" charset="0"/>
                <a:cs typeface="Futura Bk"/>
              </a:rPr>
              <a:t>Rápidas</a:t>
            </a:r>
            <a:r>
              <a:rPr lang="en-US" sz="2400" cap="all" dirty="0" smtClean="0">
                <a:solidFill>
                  <a:srgbClr val="66FF66"/>
                </a:solidFill>
                <a:latin typeface="Futura Bk" pitchFamily="34" charset="0"/>
                <a:cs typeface="Futura Bk"/>
              </a:rPr>
              <a:t>, </a:t>
            </a:r>
            <a:r>
              <a:rPr lang="en-US" sz="2400" cap="all" dirty="0" err="1" smtClean="0">
                <a:solidFill>
                  <a:srgbClr val="66FF66"/>
                </a:solidFill>
                <a:latin typeface="Futura Bk" pitchFamily="34" charset="0"/>
                <a:cs typeface="Futura Bk"/>
              </a:rPr>
              <a:t>sencillas</a:t>
            </a:r>
            <a:r>
              <a:rPr lang="en-US" sz="2400" cap="all" dirty="0" smtClean="0">
                <a:solidFill>
                  <a:srgbClr val="66FF66"/>
                </a:solidFill>
                <a:latin typeface="Futura Bk" pitchFamily="34" charset="0"/>
                <a:cs typeface="Futura Bk"/>
              </a:rPr>
              <a:t> y </a:t>
            </a:r>
            <a:r>
              <a:rPr lang="en-US" sz="2400" cap="all" dirty="0" err="1" smtClean="0">
                <a:solidFill>
                  <a:srgbClr val="66FF66"/>
                </a:solidFill>
                <a:latin typeface="Futura Bk" pitchFamily="34" charset="0"/>
                <a:cs typeface="Futura Bk"/>
              </a:rPr>
              <a:t>fáciles</a:t>
            </a:r>
            <a:r>
              <a:rPr lang="en-US" sz="2400" cap="all" dirty="0" smtClean="0">
                <a:solidFill>
                  <a:srgbClr val="66FF66"/>
                </a:solidFill>
                <a:latin typeface="Futura Bk" pitchFamily="34" charset="0"/>
                <a:cs typeface="Futura Bk"/>
              </a:rPr>
              <a:t> de </a:t>
            </a:r>
            <a:r>
              <a:rPr lang="en-US" sz="2400" cap="all" dirty="0" err="1" smtClean="0">
                <a:solidFill>
                  <a:srgbClr val="66FF66"/>
                </a:solidFill>
                <a:latin typeface="Futura Bk" pitchFamily="34" charset="0"/>
                <a:cs typeface="Futura Bk"/>
              </a:rPr>
              <a:t>ordenar</a:t>
            </a:r>
            <a:endParaRPr lang="en-US" sz="2400" cap="all" dirty="0" smtClean="0">
              <a:solidFill>
                <a:srgbClr val="66FF66"/>
              </a:solidFill>
              <a:latin typeface="Futura Bk" pitchFamily="34" charset="0"/>
              <a:cs typeface="Futura Bk"/>
            </a:endParaRPr>
          </a:p>
          <a:p>
            <a:pPr marL="0" lvl="2" indent="300514">
              <a:buFont typeface="Arial"/>
              <a:buChar char="•"/>
              <a:defRPr/>
            </a:pPr>
            <a:r>
              <a:rPr lang="en-US" sz="2400" dirty="0" smtClean="0">
                <a:latin typeface="Futura Bk" pitchFamily="34" charset="0"/>
                <a:cs typeface="Futura Bk"/>
              </a:rPr>
              <a:t>HP Smart Bundles</a:t>
            </a:r>
          </a:p>
          <a:p>
            <a:pPr marL="0" lvl="2" indent="300514">
              <a:buFont typeface="Arial"/>
              <a:buChar char="•"/>
              <a:defRPr/>
            </a:pPr>
            <a:r>
              <a:rPr lang="en-US" sz="2400" dirty="0" err="1" smtClean="0">
                <a:latin typeface="Futura Bk" pitchFamily="34" charset="0"/>
                <a:cs typeface="Futura Bk"/>
              </a:rPr>
              <a:t>Ecosistema</a:t>
            </a:r>
            <a:r>
              <a:rPr lang="en-US" sz="2400" dirty="0" smtClean="0">
                <a:latin typeface="Futura Bk" pitchFamily="34" charset="0"/>
                <a:cs typeface="Futura Bk"/>
              </a:rPr>
              <a:t> </a:t>
            </a:r>
            <a:r>
              <a:rPr lang="en-US" sz="2400" dirty="0" err="1" smtClean="0">
                <a:latin typeface="Futura Bk" pitchFamily="34" charset="0"/>
                <a:cs typeface="Futura Bk"/>
              </a:rPr>
              <a:t>Especializado</a:t>
            </a:r>
            <a:r>
              <a:rPr lang="en-US" sz="2400" dirty="0" smtClean="0">
                <a:latin typeface="Futura Bk" pitchFamily="34" charset="0"/>
                <a:cs typeface="Futura Bk"/>
              </a:rPr>
              <a:t> de </a:t>
            </a:r>
            <a:r>
              <a:rPr lang="en-US" sz="2400" dirty="0" err="1" smtClean="0">
                <a:latin typeface="Futura Bk" pitchFamily="34" charset="0"/>
                <a:cs typeface="Futura Bk"/>
              </a:rPr>
              <a:t>Socios</a:t>
            </a:r>
            <a:endParaRPr lang="en-US" sz="2400" dirty="0">
              <a:latin typeface="Futura Bk" pitchFamily="34" charset="0"/>
              <a:cs typeface="Futura Bk"/>
            </a:endParaRPr>
          </a:p>
        </p:txBody>
      </p:sp>
      <p:sp>
        <p:nvSpPr>
          <p:cNvPr id="45058" name="Title 2"/>
          <p:cNvSpPr>
            <a:spLocks noGrp="1"/>
          </p:cNvSpPr>
          <p:nvPr>
            <p:ph type="title"/>
          </p:nvPr>
        </p:nvSpPr>
        <p:spPr>
          <a:xfrm>
            <a:off x="450733" y="324102"/>
            <a:ext cx="11293592" cy="663613"/>
          </a:xfrm>
        </p:spPr>
        <p:txBody>
          <a:bodyPr anchor="t" anchorCtr="0"/>
          <a:lstStyle/>
          <a:p>
            <a:pPr algn="ctr" fontAlgn="base">
              <a:spcAft>
                <a:spcPct val="0"/>
              </a:spcAft>
            </a:pPr>
            <a:r>
              <a:rPr lang="en-US" kern="1200" spc="-151"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Segoe Light"/>
                <a:ea typeface="+mn-ea"/>
              </a:rPr>
              <a:t>Solo HP, Microsoft y Citrix lo </a:t>
            </a:r>
            <a:r>
              <a:rPr lang="en-US" kern="1200" spc="-151" dirty="0" err="1"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Segoe Light"/>
                <a:ea typeface="+mn-ea"/>
              </a:rPr>
              <a:t>hacen</a:t>
            </a:r>
            <a:r>
              <a:rPr lang="en-US" kern="1200" spc="-151"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Segoe Light"/>
                <a:ea typeface="+mn-ea"/>
              </a:rPr>
              <a:t> </a:t>
            </a:r>
            <a:r>
              <a:rPr lang="en-US" kern="1200" spc="-151" dirty="0" err="1"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Segoe Light"/>
                <a:ea typeface="+mn-ea"/>
              </a:rPr>
              <a:t>realidad</a:t>
            </a:r>
            <a:r>
              <a:rPr lang="en-US" kern="1200" spc="-151"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Segoe Light"/>
                <a:ea typeface="+mn-ea"/>
              </a:rPr>
              <a:t> …</a:t>
            </a:r>
            <a:endParaRPr lang="en-US" kern="1200" spc="-151" dirty="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Segoe Light"/>
              <a:ea typeface="+mn-ea"/>
            </a:endParaRPr>
          </a:p>
        </p:txBody>
      </p:sp>
      <p:cxnSp>
        <p:nvCxnSpPr>
          <p:cNvPr id="45059" name="Straight Connector 13"/>
          <p:cNvCxnSpPr>
            <a:cxnSpLocks noChangeShapeType="1"/>
          </p:cNvCxnSpPr>
          <p:nvPr/>
        </p:nvCxnSpPr>
        <p:spPr bwMode="auto">
          <a:xfrm>
            <a:off x="2816551" y="4699515"/>
            <a:ext cx="9518287" cy="1587"/>
          </a:xfrm>
          <a:prstGeom prst="line">
            <a:avLst/>
          </a:prstGeom>
          <a:noFill/>
          <a:ln w="9525" algn="ctr">
            <a:solidFill>
              <a:srgbClr val="66686C"/>
            </a:solidFill>
            <a:prstDash val="sysDot"/>
            <a:round/>
            <a:headEnd/>
            <a:tailEnd/>
          </a:ln>
        </p:spPr>
      </p:cxnSp>
      <p:cxnSp>
        <p:nvCxnSpPr>
          <p:cNvPr id="45060" name="Straight Connector 16"/>
          <p:cNvCxnSpPr>
            <a:cxnSpLocks noChangeShapeType="1"/>
          </p:cNvCxnSpPr>
          <p:nvPr/>
        </p:nvCxnSpPr>
        <p:spPr bwMode="auto">
          <a:xfrm>
            <a:off x="2816551" y="2681384"/>
            <a:ext cx="9518287" cy="1588"/>
          </a:xfrm>
          <a:prstGeom prst="line">
            <a:avLst/>
          </a:prstGeom>
          <a:noFill/>
          <a:ln w="9525" algn="ctr">
            <a:solidFill>
              <a:srgbClr val="66686C"/>
            </a:solidFill>
            <a:prstDash val="sysDot"/>
            <a:round/>
            <a:headEnd/>
            <a:tailEnd/>
          </a:ln>
        </p:spPr>
      </p:cxnSp>
      <p:pic>
        <p:nvPicPr>
          <p:cNvPr id="45062" name="Picture 9" descr="PROVEN.png"/>
          <p:cNvPicPr>
            <a:picLocks noChangeAspect="1"/>
          </p:cNvPicPr>
          <p:nvPr/>
        </p:nvPicPr>
        <p:blipFill>
          <a:blip r:embed="rId3" cstate="screen"/>
          <a:srcRect/>
          <a:stretch>
            <a:fillRect/>
          </a:stretch>
        </p:blipFill>
        <p:spPr bwMode="auto">
          <a:xfrm>
            <a:off x="1206456" y="1450725"/>
            <a:ext cx="1079219" cy="1070407"/>
          </a:xfrm>
          <a:prstGeom prst="rect">
            <a:avLst/>
          </a:prstGeom>
          <a:noFill/>
          <a:ln w="9525">
            <a:noFill/>
            <a:miter lim="800000"/>
            <a:headEnd/>
            <a:tailEnd/>
          </a:ln>
        </p:spPr>
      </p:pic>
      <p:pic>
        <p:nvPicPr>
          <p:cNvPr id="45063" name="Picture 15" descr="OPEN.png"/>
          <p:cNvPicPr>
            <a:picLocks noChangeAspect="1"/>
          </p:cNvPicPr>
          <p:nvPr/>
        </p:nvPicPr>
        <p:blipFill>
          <a:blip r:embed="rId4" cstate="screen"/>
          <a:srcRect/>
          <a:stretch>
            <a:fillRect/>
          </a:stretch>
        </p:blipFill>
        <p:spPr bwMode="auto">
          <a:xfrm>
            <a:off x="1041132" y="4958216"/>
            <a:ext cx="1290830" cy="1251976"/>
          </a:xfrm>
          <a:prstGeom prst="rect">
            <a:avLst/>
          </a:prstGeom>
          <a:noFill/>
          <a:ln w="9525">
            <a:noFill/>
            <a:miter lim="800000"/>
            <a:headEnd/>
            <a:tailEnd/>
          </a:ln>
        </p:spPr>
      </p:pic>
      <p:pic>
        <p:nvPicPr>
          <p:cNvPr id="45064" name="Picture 10" descr="GLOBE 5.png"/>
          <p:cNvPicPr>
            <a:picLocks noChangeAspect="1"/>
          </p:cNvPicPr>
          <p:nvPr/>
        </p:nvPicPr>
        <p:blipFill>
          <a:blip r:embed="rId5" cstate="screen"/>
          <a:srcRect/>
          <a:stretch>
            <a:fillRect/>
          </a:stretch>
        </p:blipFill>
        <p:spPr bwMode="auto">
          <a:xfrm>
            <a:off x="651315" y="3045935"/>
            <a:ext cx="2226952" cy="1743256"/>
          </a:xfrm>
          <a:prstGeom prst="rect">
            <a:avLst/>
          </a:prstGeom>
          <a:noFill/>
          <a:ln w="9525">
            <a:noFill/>
            <a:miter lim="800000"/>
            <a:headEnd/>
            <a:tailEnd/>
          </a:ln>
        </p:spPr>
      </p:pic>
    </p:spTree>
    <p:extLst>
      <p:ext uri="{BB962C8B-B14F-4D97-AF65-F5344CB8AC3E}">
        <p14:creationId xmlns="" xmlns:p14="http://schemas.microsoft.com/office/powerpoint/2010/main" val="175083720"/>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3"/>
  <p:tag name="MMPROD_UIDATA" val="&lt;database version=&quot;7.0&quot;&gt;&lt;object type=&quot;1&quot; unique_id=&quot;10001&quot;&gt;&lt;object type=&quot;8&quot; unique_id=&quot;12721&quot;&gt;&lt;/object&gt;&lt;object type=&quot;2&quot; unique_id=&quot;12722&quot;&gt;&lt;object type=&quot;3&quot; unique_id=&quot;12723&quot;&gt;&lt;property id=&quot;20148&quot; value=&quot;5&quot;/&gt;&lt;property id=&quot;20300&quot; value=&quot;Slide 1&quot;/&gt;&lt;property id=&quot;20307&quot; value=&quot;630&quot;/&gt;&lt;/object&gt;&lt;object type=&quot;3&quot; unique_id=&quot;12724&quot;&gt;&lt;property id=&quot;20148&quot; value=&quot;5&quot;/&gt;&lt;property id=&quot;20300&quot; value=&quot;Slide 2&quot;/&gt;&lt;property id=&quot;20307&quot; value=&quot;631&quot;/&gt;&lt;/object&gt;&lt;object type=&quot;3&quot; unique_id=&quot;12725&quot;&gt;&lt;property id=&quot;20148&quot; value=&quot;5&quot;/&gt;&lt;property id=&quot;20300&quot; value=&quot;Slide 3 - &amp;quot;San Francisco – A good place for Citrix and Partners?&amp;quot;&quot;/&gt;&lt;property id=&quot;20307&quot; value=&quot;632&quot;/&gt;&lt;/object&gt;&lt;object type=&quot;3&quot; unique_id=&quot;12726&quot;&gt;&lt;property id=&quot;20148&quot; value=&quot;5&quot;/&gt;&lt;property id=&quot;20300&quot; value=&quot;Slide 4&quot;/&gt;&lt;property id=&quot;20307&quot; value=&quot;633&quot;/&gt;&lt;/object&gt;&lt;object type=&quot;3&quot; unique_id=&quot;12727&quot;&gt;&lt;property id=&quot;20148&quot; value=&quot;5&quot;/&gt;&lt;property id=&quot;20300&quot; value=&quot;Slide 5&quot;/&gt;&lt;property id=&quot;20307&quot; value=&quot;634&quot;/&gt;&lt;/object&gt;&lt;object type=&quot;3&quot; unique_id=&quot;12728&quot;&gt;&lt;property id=&quot;20148&quot; value=&quot;5&quot;/&gt;&lt;property id=&quot;20300&quot; value=&quot;Slide 6&quot;/&gt;&lt;property id=&quot;20307&quot; value=&quot;635&quot;/&gt;&lt;/object&gt;&lt;object type=&quot;3&quot; unique_id=&quot;12729&quot;&gt;&lt;property id=&quot;20148&quot; value=&quot;5&quot;/&gt;&lt;property id=&quot;20300&quot; value=&quot;Slide 7&quot;/&gt;&lt;property id=&quot;20307&quot; value=&quot;636&quot;/&gt;&lt;/object&gt;&lt;object type=&quot;3&quot; unique_id=&quot;12730&quot;&gt;&lt;property id=&quot;20148&quot; value=&quot;5&quot;/&gt;&lt;property id=&quot;20300&quot; value=&quot;Slide 8&quot;/&gt;&lt;property id=&quot;20307&quot; value=&quot;695&quot;/&gt;&lt;/object&gt;&lt;object type=&quot;3&quot; unique_id=&quot;12731&quot;&gt;&lt;property id=&quot;20148&quot; value=&quot;5&quot;/&gt;&lt;property id=&quot;20300&quot; value=&quot;Slide 9&quot;/&gt;&lt;property id=&quot;20307&quot; value=&quot;696&quot;/&gt;&lt;/object&gt;&lt;object type=&quot;3&quot; unique_id=&quot;12732&quot;&gt;&lt;property id=&quot;20148&quot; value=&quot;5&quot;/&gt;&lt;property id=&quot;20300&quot; value=&quot;Slide 10&quot;/&gt;&lt;property id=&quot;20307&quot; value=&quot;697&quot;/&gt;&lt;/object&gt;&lt;object type=&quot;3&quot; unique_id=&quot;12733&quot;&gt;&lt;property id=&quot;20148&quot; value=&quot;5&quot;/&gt;&lt;property id=&quot;20300&quot; value=&quot;Slide 11&quot;/&gt;&lt;property id=&quot;20307&quot; value=&quot;640&quot;/&gt;&lt;/object&gt;&lt;object type=&quot;3&quot; unique_id=&quot;12734&quot;&gt;&lt;property id=&quot;20148&quot; value=&quot;5&quot;/&gt;&lt;property id=&quot;20300&quot; value=&quot;Slide 12&quot;/&gt;&lt;property id=&quot;20307&quot; value=&quot;641&quot;/&gt;&lt;/object&gt;&lt;object type=&quot;3&quot; unique_id=&quot;12735&quot;&gt;&lt;property id=&quot;20148&quot; value=&quot;5&quot;/&gt;&lt;property id=&quot;20300&quot; value=&quot;Slide 13&quot;/&gt;&lt;property id=&quot;20307&quot; value=&quot;642&quot;/&gt;&lt;/object&gt;&lt;object type=&quot;3&quot; unique_id=&quot;12736&quot;&gt;&lt;property id=&quot;20148&quot; value=&quot;5&quot;/&gt;&lt;property id=&quot;20300&quot; value=&quot;Slide 14&quot;/&gt;&lt;property id=&quot;20307&quot; value=&quot;643&quot;/&gt;&lt;/object&gt;&lt;object type=&quot;3&quot; unique_id=&quot;12737&quot;&gt;&lt;property id=&quot;20148&quot; value=&quot;5&quot;/&gt;&lt;property id=&quot;20300&quot; value=&quot;Slide 15&quot;/&gt;&lt;property id=&quot;20307&quot; value=&quot;644&quot;/&gt;&lt;/object&gt;&lt;object type=&quot;3&quot; unique_id=&quot;12738&quot;&gt;&lt;property id=&quot;20148&quot; value=&quot;5&quot;/&gt;&lt;property id=&quot;20300&quot; value=&quot;Slide 16&quot;/&gt;&lt;property id=&quot;20307&quot; value=&quot;645&quot;/&gt;&lt;/object&gt;&lt;object type=&quot;3&quot; unique_id=&quot;12739&quot;&gt;&lt;property id=&quot;20148&quot; value=&quot;5&quot;/&gt;&lt;property id=&quot;20300&quot; value=&quot;Slide 17&quot;/&gt;&lt;property id=&quot;20307&quot; value=&quot;646&quot;/&gt;&lt;/object&gt;&lt;object type=&quot;3&quot; unique_id=&quot;12740&quot;&gt;&lt;property id=&quot;20148&quot; value=&quot;5&quot;/&gt;&lt;property id=&quot;20300&quot; value=&quot;Slide 18&quot;/&gt;&lt;property id=&quot;20307&quot; value=&quot;648&quot;/&gt;&lt;/object&gt;&lt;object type=&quot;3&quot; unique_id=&quot;12741&quot;&gt;&lt;property id=&quot;20148&quot; value=&quot;5&quot;/&gt;&lt;property id=&quot;20300&quot; value=&quot;Slide 19&quot;/&gt;&lt;property id=&quot;20307&quot; value=&quot;649&quot;/&gt;&lt;/object&gt;&lt;object type=&quot;3&quot; unique_id=&quot;12742&quot;&gt;&lt;property id=&quot;20148&quot; value=&quot;5&quot;/&gt;&lt;property id=&quot;20300&quot; value=&quot;Slide 20&quot;/&gt;&lt;property id=&quot;20307&quot; value=&quot;698&quot;/&gt;&lt;/object&gt;&lt;object type=&quot;3&quot; unique_id=&quot;12743&quot;&gt;&lt;property id=&quot;20148&quot; value=&quot;5&quot;/&gt;&lt;property id=&quot;20300&quot; value=&quot;Slide 21&quot;/&gt;&lt;property id=&quot;20307&quot; value=&quot;651&quot;/&gt;&lt;/object&gt;&lt;object type=&quot;3&quot; unique_id=&quot;12744&quot;&gt;&lt;property id=&quot;20148&quot; value=&quot;5&quot;/&gt;&lt;property id=&quot;20300&quot; value=&quot;Slide 22&quot;/&gt;&lt;property id=&quot;20307&quot; value=&quot;709&quot;/&gt;&lt;/object&gt;&lt;object type=&quot;3&quot; unique_id=&quot;12745&quot;&gt;&lt;property id=&quot;20148&quot; value=&quot;5&quot;/&gt;&lt;property id=&quot;20300&quot; value=&quot;Slide 23&quot;/&gt;&lt;property id=&quot;20307&quot; value=&quot;699&quot;/&gt;&lt;/object&gt;&lt;object type=&quot;3&quot; unique_id=&quot;12746&quot;&gt;&lt;property id=&quot;20148&quot; value=&quot;5&quot;/&gt;&lt;property id=&quot;20300&quot; value=&quot;Slide 24&quot;/&gt;&lt;property id=&quot;20307&quot; value=&quot;700&quot;/&gt;&lt;/object&gt;&lt;object type=&quot;3&quot; unique_id=&quot;12747&quot;&gt;&lt;property id=&quot;20148&quot; value=&quot;5&quot;/&gt;&lt;property id=&quot;20300&quot; value=&quot;Slide 25&quot;/&gt;&lt;property id=&quot;20307&quot; value=&quot;654&quot;/&gt;&lt;/object&gt;&lt;object type=&quot;3&quot; unique_id=&quot;12748&quot;&gt;&lt;property id=&quot;20148&quot; value=&quot;5&quot;/&gt;&lt;property id=&quot;20300&quot; value=&quot;Slide 26&quot;/&gt;&lt;property id=&quot;20307&quot; value=&quot;701&quot;/&gt;&lt;/object&gt;&lt;object type=&quot;3&quot; unique_id=&quot;12749&quot;&gt;&lt;property id=&quot;20148&quot; value=&quot;5&quot;/&gt;&lt;property id=&quot;20300&quot; value=&quot;Slide 27&quot;/&gt;&lt;property id=&quot;20307&quot; value=&quot;656&quot;/&gt;&lt;/object&gt;&lt;object type=&quot;3&quot; unique_id=&quot;12750&quot;&gt;&lt;property id=&quot;20148&quot; value=&quot;5&quot;/&gt;&lt;property id=&quot;20300&quot; value=&quot;Slide 28&quot;/&gt;&lt;property id=&quot;20307&quot; value=&quot;702&quot;/&gt;&lt;/object&gt;&lt;object type=&quot;3&quot; unique_id=&quot;12751&quot;&gt;&lt;property id=&quot;20148&quot; value=&quot;5&quot;/&gt;&lt;property id=&quot;20300&quot; value=&quot;Slide 29&quot;/&gt;&lt;property id=&quot;20307&quot; value=&quot;658&quot;/&gt;&lt;/object&gt;&lt;object type=&quot;3&quot; unique_id=&quot;12752&quot;&gt;&lt;property id=&quot;20148&quot; value=&quot;5&quot;/&gt;&lt;property id=&quot;20300&quot; value=&quot;Slide 30 - &amp;quot;Networking&amp;quot;&quot;/&gt;&lt;property id=&quot;20307&quot; value=&quot;659&quot;/&gt;&lt;/object&gt;&lt;object type=&quot;3&quot; unique_id=&quot;12753&quot;&gt;&lt;property id=&quot;20148&quot; value=&quot;5&quot;/&gt;&lt;property id=&quot;20300&quot; value=&quot;Slide 31 - &amp;quot;Networking&amp;quot;&quot;/&gt;&lt;property id=&quot;20307&quot; value=&quot;660&quot;/&gt;&lt;/object&gt;&lt;object type=&quot;3&quot; unique_id=&quot;12754&quot;&gt;&lt;property id=&quot;20148&quot; value=&quot;5&quot;/&gt;&lt;property id=&quot;20300&quot; value=&quot;Slide 32&quot;/&gt;&lt;property id=&quot;20307&quot; value=&quot;703&quot;/&gt;&lt;/object&gt;&lt;object type=&quot;3&quot; unique_id=&quot;12755&quot;&gt;&lt;property id=&quot;20148&quot; value=&quot;5&quot;/&gt;&lt;property id=&quot;20300&quot; value=&quot;Slide 33 - &amp;quot;Branch Repeater: High definition branch user experience with low desktop TCO&amp;quot;&quot;/&gt;&lt;property id=&quot;20307&quot; value=&quot;704&quot;/&gt;&lt;/object&gt;&lt;object type=&quot;3&quot; unique_id=&quot;12756&quot;&gt;&lt;property id=&quot;20148&quot; value=&quot;5&quot;/&gt;&lt;property id=&quot;20300&quot; value=&quot;Slide 34 - &amp;quot;HDX WAN Optimization Makes the Best Even Better&amp;quot;&quot;/&gt;&lt;property id=&quot;20307&quot; value=&quot;663&quot;/&gt;&lt;/object&gt;&lt;object type=&quot;3&quot; unique_id=&quot;12757&quot;&gt;&lt;property id=&quot;20148&quot; value=&quot;5&quot;/&gt;&lt;property id=&quot;20300&quot; value=&quot;Slide 35 - &amp;quot;Branch Repeater Promo&amp;quot;&quot;/&gt;&lt;property id=&quot;20307&quot; value=&quot;664&quot;/&gt;&lt;/object&gt;&lt;object type=&quot;3&quot; unique_id=&quot;12758&quot;&gt;&lt;property id=&quot;20148&quot; value=&quot;5&quot;/&gt;&lt;property id=&quot;20300&quot; value=&quot;Slide 36&quot;/&gt;&lt;property id=&quot;20307&quot; value=&quot;665&quot;/&gt;&lt;/object&gt;&lt;object type=&quot;3&quot; unique_id=&quot;12759&quot;&gt;&lt;property id=&quot;20148&quot; value=&quot;5&quot;/&gt;&lt;property id=&quot;20300&quot; value=&quot;Slide 37 - &amp;quot;Citrix &amp;amp; Microsoft — 20+ Years of Business Success&amp;quot;&quot;/&gt;&lt;property id=&quot;20307&quot; value=&quot;666&quot;/&gt;&lt;/object&gt;&lt;object type=&quot;3&quot; unique_id=&quot;12760&quot;&gt;&lt;property id=&quot;20148&quot; value=&quot;5&quot;/&gt;&lt;property id=&quot;20300&quot; value=&quot;Slide 38 - &amp;quot;March 18th – Microsoft Annoucements &amp;quot;&quot;/&gt;&lt;property id=&quot;20307&quot; value=&quot;706&quot;/&gt;&lt;/object&gt;&lt;object type=&quot;3&quot; unique_id=&quot;12761&quot;&gt;&lt;property id=&quot;20148&quot; value=&quot;5&quot;/&gt;&lt;property id=&quot;20300&quot; value=&quot;Slide 39 - &amp;quot;Two ways to save on VDI with Microsoft &amp;amp; Citrix &amp;quot;&quot;/&gt;&lt;property id=&quot;20307&quot; value=&quot;668&quot;/&gt;&lt;/object&gt;&lt;object type=&quot;3&quot; unique_id=&quot;12762&quot;&gt;&lt;property id=&quot;20148&quot; value=&quot;5&quot;/&gt;&lt;property id=&quot;20300&quot; value=&quot;Slide 40 - &amp;quot;Microsoft Joint GTM&amp;quot;&quot;/&gt;&lt;property id=&quot;20307&quot; value=&quot;707&quot;/&gt;&lt;/object&gt;&lt;object type=&quot;3&quot; unique_id=&quot;12763&quot;&gt;&lt;property id=&quot;20148&quot; value=&quot;5&quot;/&gt;&lt;property id=&quot;20300&quot; value=&quot;Slide 41 - &amp;quot;Why Citrix and Microsoft Win Together&amp;quot;&quot;/&gt;&lt;property id=&quot;20307&quot; value=&quot;708&quot;/&gt;&lt;/object&gt;&lt;object type=&quot;3&quot; unique_id=&quot;12764&quot;&gt;&lt;property id=&quot;20148&quot; value=&quot;5&quot;/&gt;&lt;property id=&quot;20300&quot; value=&quot;Slide 42&quot;/&gt;&lt;property id=&quot;20307&quot; value=&quot;671&quot;/&gt;&lt;/object&gt;&lt;object type=&quot;3&quot; unique_id=&quot;12765&quot;&gt;&lt;property id=&quot;20148&quot; value=&quot;5&quot;/&gt;&lt;property id=&quot;20300&quot; value=&quot;Slide 43&quot;/&gt;&lt;property id=&quot;20307&quot; value=&quot;672&quot;/&gt;&lt;/object&gt;&lt;object type=&quot;3&quot; unique_id=&quot;12766&quot;&gt;&lt;property id=&quot;20148&quot; value=&quot;5&quot;/&gt;&lt;property id=&quot;20300&quot; value=&quot;Slide 44&quot;/&gt;&lt;property id=&quot;20307&quot; value=&quot;673&quot;/&gt;&lt;/object&gt;&lt;object type=&quot;3&quot; unique_id=&quot;12767&quot;&gt;&lt;property id=&quot;20148&quot; value=&quot;5&quot;/&gt;&lt;property id=&quot;20300&quot; value=&quot;Slide 45&quot;/&gt;&lt;property id=&quot;20307&quot; value=&quot;674&quot;/&gt;&lt;/object&gt;&lt;object type=&quot;3&quot; unique_id=&quot;12768&quot;&gt;&lt;property id=&quot;20148&quot; value=&quot;5&quot;/&gt;&lt;property id=&quot;20300&quot; value=&quot;Slide 46&quot;/&gt;&lt;property id=&quot;20307&quot; value=&quot;675&quot;/&gt;&lt;/object&gt;&lt;object type=&quot;3&quot; unique_id=&quot;12769&quot;&gt;&lt;property id=&quot;20148&quot; value=&quot;5&quot;/&gt;&lt;property id=&quot;20300&quot; value=&quot;Slide 47&quot;/&gt;&lt;property id=&quot;20307&quot; value=&quot;676&quot;/&gt;&lt;/object&gt;&lt;object type=&quot;3&quot; unique_id=&quot;12770&quot;&gt;&lt;property id=&quot;20148&quot; value=&quot;5&quot;/&gt;&lt;property id=&quot;20300&quot; value=&quot;Slide 48&quot;/&gt;&lt;property id=&quot;20307&quot; value=&quot;677&quot;/&gt;&lt;/object&gt;&lt;object type=&quot;3&quot; unique_id=&quot;12771&quot;&gt;&lt;property id=&quot;20148&quot; value=&quot;5&quot;/&gt;&lt;property id=&quot;20300&quot; value=&quot;Slide 49&quot;/&gt;&lt;property id=&quot;20307&quot; value=&quot;678&quot;/&gt;&lt;/object&gt;&lt;object type=&quot;3&quot; unique_id=&quot;12772&quot;&gt;&lt;property id=&quot;20148&quot; value=&quot;5&quot;/&gt;&lt;property id=&quot;20300&quot; value=&quot;Slide 50 - &amp;quot;Gartner: &amp;amp;#x09;&amp;#x0D;&amp;#x0A;2009 Magic Quadrant for Application Delivery Controllers&amp;quot;&quot;/&gt;&lt;property id=&quot;20307&quot; value=&quot;679&quot;/&gt;&lt;/object&gt;&lt;object type=&quot;3&quot; unique_id=&quot;12773&quot;&gt;&lt;property id=&quot;20148&quot; value=&quot;5&quot;/&gt;&lt;property id=&quot;20300&quot; value=&quot;Slide 51&quot;/&gt;&lt;property id=&quot;20307&quot; value=&quot;680&quot;/&gt;&lt;/object&gt;&lt;object type=&quot;3&quot; unique_id=&quot;12774&quot;&gt;&lt;property id=&quot;20148&quot; value=&quot;5&quot;/&gt;&lt;property id=&quot;20300&quot; value=&quot;Slide 52&quot;/&gt;&lt;property id=&quot;20307&quot; value=&quot;681&quot;/&gt;&lt;/object&gt;&lt;object type=&quot;3&quot; unique_id=&quot;12775&quot;&gt;&lt;property id=&quot;20148&quot; value=&quot;5&quot;/&gt;&lt;property id=&quot;20300&quot; value=&quot;Slide 53 - &amp;quot;Winning Awards In a Competitive Market&amp;quot;&quot;/&gt;&lt;property id=&quot;20307&quot; value=&quot;682&quot;/&gt;&lt;/object&gt;&lt;object type=&quot;3&quot; unique_id=&quot;12776&quot;&gt;&lt;property id=&quot;20148&quot; value=&quot;5&quot;/&gt;&lt;property id=&quot;20300&quot; value=&quot;Slide 54&quot;/&gt;&lt;property id=&quot;20307&quot; value=&quot;683&quot;/&gt;&lt;/object&gt;&lt;object type=&quot;3&quot; unique_id=&quot;12777&quot;&gt;&lt;property id=&quot;20148&quot; value=&quot;5&quot;/&gt;&lt;property id=&quot;20300&quot; value=&quot;Slide 55&quot;/&gt;&lt;property id=&quot;20307&quot; value=&quot;684&quot;/&gt;&lt;/object&gt;&lt;object type=&quot;3&quot; unique_id=&quot;12778&quot;&gt;&lt;property id=&quot;20148&quot; value=&quot;5&quot;/&gt;&lt;property id=&quot;20300&quot; value=&quot;Slide 56&quot;/&gt;&lt;property id=&quot;20307&quot; value=&quot;685&quot;/&gt;&lt;/object&gt;&lt;object type=&quot;3&quot; unique_id=&quot;12779&quot;&gt;&lt;property id=&quot;20148&quot; value=&quot;5&quot;/&gt;&lt;property id=&quot;20300&quot; value=&quot;Slide 57&quot;/&gt;&lt;property id=&quot;20307&quot; value=&quot;686&quot;/&gt;&lt;/object&gt;&lt;object type=&quot;3&quot; unique_id=&quot;12780&quot;&gt;&lt;property id=&quot;20148&quot; value=&quot;5&quot;/&gt;&lt;property id=&quot;20300&quot; value=&quot;Slide 58&quot;/&gt;&lt;property id=&quot;20307&quot; value=&quot;687&quot;/&gt;&lt;/object&gt;&lt;object type=&quot;3&quot; unique_id=&quot;12781&quot;&gt;&lt;property id=&quot;20148&quot; value=&quot;5&quot;/&gt;&lt;property id=&quot;20300&quot; value=&quot;Slide 59&quot;/&gt;&lt;property id=&quot;20307&quot; value=&quot;710&quot;/&gt;&lt;/object&gt;&lt;object type=&quot;3&quot; unique_id=&quot;12782&quot;&gt;&lt;property id=&quot;20148&quot; value=&quot;5&quot;/&gt;&lt;property id=&quot;20300&quot; value=&quot;Slide 60&quot;/&gt;&lt;property id=&quot;20307&quot; value=&quot;688&quot;/&gt;&lt;/object&gt;&lt;object type=&quot;3&quot; unique_id=&quot;12783&quot;&gt;&lt;property id=&quot;20148&quot; value=&quot;5&quot;/&gt;&lt;property id=&quot;20300&quot; value=&quot;Slide 61&quot;/&gt;&lt;property id=&quot;20307&quot; value=&quot;689&quot;/&gt;&lt;/object&gt;&lt;object type=&quot;3&quot; unique_id=&quot;12784&quot;&gt;&lt;property id=&quot;20148&quot; value=&quot;5&quot;/&gt;&lt;property id=&quot;20300&quot; value=&quot;Slide 62 - &amp;quot;View Uses Over 5X More Bandwidth &amp;quot;&quot;/&gt;&lt;property id=&quot;20307&quot; value=&quot;690&quot;/&gt;&lt;/object&gt;&lt;object type=&quot;3&quot; unique_id=&quot;12785&quot;&gt;&lt;property id=&quot;20148&quot; value=&quot;5&quot;/&gt;&lt;property id=&quot;20300&quot; value=&quot;Slide 63 - &amp;quot;XenDesktop Is Far More Efficient vs. View&amp;quot;&quot;/&gt;&lt;property id=&quot;20307&quot; value=&quot;691&quot;/&gt;&lt;/object&gt;&lt;object type=&quot;3&quot; unique_id=&quot;12786&quot;&gt;&lt;property id=&quot;20148&quot; value=&quot;5&quot;/&gt;&lt;property id=&quot;20300&quot; value=&quot;Slide 64 - &amp;quot;View Consumes Up to 5X More Bandwidth&amp;quot;&quot;/&gt;&lt;property id=&quot;20307&quot; value=&quot;692&quot;/&gt;&lt;/object&gt;&lt;object type=&quot;3&quot; unique_id=&quot;12787&quot;&gt;&lt;property id=&quot;20148&quot; value=&quot;5&quot;/&gt;&lt;property id=&quot;20300&quot; value=&quot;Slide 65&quot;/&gt;&lt;property id=&quot;20307&quot; value=&quot;711&quot;/&gt;&lt;/object&gt;&lt;object type=&quot;3&quot; unique_id=&quot;12788&quot;&gt;&lt;property id=&quot;20148&quot; value=&quot;5&quot;/&gt;&lt;property id=&quot;20300&quot; value=&quot;Slide 66&quot;/&gt;&lt;property id=&quot;20307&quot; value=&quot;693&quot;/&gt;&lt;/object&gt;&lt;object type=&quot;3&quot; unique_id=&quot;12789&quot;&gt;&lt;property id=&quot;20148&quot; value=&quot;5&quot;/&gt;&lt;property id=&quot;20300&quot; value=&quot;Slide 67&quot;/&gt;&lt;property id=&quot;20307&quot; value=&quot;694&quot;/&gt;&lt;/object&gt;&lt;/object&gt;&lt;/object&gt;&lt;/database&gt;"/>
  <p:tag name="SECTOMILLISECCONVERTED" val="1"/>
</p:tagLst>
</file>

<file path=ppt/theme/theme1.xml><?xml version="1.0" encoding="utf-8"?>
<a:theme xmlns:a="http://schemas.openxmlformats.org/drawingml/2006/main" name="10 Summit_MarkT keynote_v1">
  <a:themeElements>
    <a:clrScheme name="Citrix Keynote">
      <a:dk1>
        <a:srgbClr val="3E4554"/>
      </a:dk1>
      <a:lt1>
        <a:srgbClr val="FFFFFF"/>
      </a:lt1>
      <a:dk2>
        <a:srgbClr val="0040A8"/>
      </a:dk2>
      <a:lt2>
        <a:srgbClr val="478DFF"/>
      </a:lt2>
      <a:accent1>
        <a:srgbClr val="0175B0"/>
      </a:accent1>
      <a:accent2>
        <a:srgbClr val="772432"/>
      </a:accent2>
      <a:accent3>
        <a:srgbClr val="CE8E00"/>
      </a:accent3>
      <a:accent4>
        <a:srgbClr val="007934"/>
      </a:accent4>
      <a:accent5>
        <a:srgbClr val="008B95"/>
      </a:accent5>
      <a:accent6>
        <a:srgbClr val="E7A300"/>
      </a:accent6>
      <a:hlink>
        <a:srgbClr val="FFB001"/>
      </a:hlink>
      <a:folHlink>
        <a:srgbClr val="616C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itrix_ifor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trix_iforu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trix_iforu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trix_iforu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trix_iforu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trix_iforu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trix_iforu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trix_iforu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trix_iforu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trix_iforu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trix_iforu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trix_iforu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itrix_iforum 13">
        <a:dk1>
          <a:srgbClr val="000000"/>
        </a:dk1>
        <a:lt1>
          <a:srgbClr val="FFFFFF"/>
        </a:lt1>
        <a:dk2>
          <a:srgbClr val="000000"/>
        </a:dk2>
        <a:lt2>
          <a:srgbClr val="808080"/>
        </a:lt2>
        <a:accent1>
          <a:srgbClr val="CC0000"/>
        </a:accent1>
        <a:accent2>
          <a:srgbClr val="003399"/>
        </a:accent2>
        <a:accent3>
          <a:srgbClr val="FFFFFF"/>
        </a:accent3>
        <a:accent4>
          <a:srgbClr val="000000"/>
        </a:accent4>
        <a:accent5>
          <a:srgbClr val="E2AAAA"/>
        </a:accent5>
        <a:accent6>
          <a:srgbClr val="002D8A"/>
        </a:accent6>
        <a:hlink>
          <a:srgbClr val="FFB400"/>
        </a:hlink>
        <a:folHlink>
          <a:srgbClr val="99CC00"/>
        </a:folHlink>
      </a:clrScheme>
      <a:clrMap bg1="lt1" tx1="dk1" bg2="lt2" tx2="dk2" accent1="accent1" accent2="accent2" accent3="accent3" accent4="accent4" accent5="accent5" accent6="accent6" hlink="hlink" folHlink="folHlink"/>
    </a:extraClrScheme>
    <a:extraClrScheme>
      <a:clrScheme name="citrix_iforum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trix_iforum 15">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trix_iforum 16">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trix_iforum 17">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trix_iforum 18">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trix_iforum 19">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trix_iforum 20">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trix_iforum 21">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trix_iforum 22">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trix_iforum 23">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trix_iforum 24">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trix_iforum 25">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itrix_iforum 26">
        <a:dk1>
          <a:srgbClr val="000000"/>
        </a:dk1>
        <a:lt1>
          <a:srgbClr val="FFFFFF"/>
        </a:lt1>
        <a:dk2>
          <a:srgbClr val="000000"/>
        </a:dk2>
        <a:lt2>
          <a:srgbClr val="808080"/>
        </a:lt2>
        <a:accent1>
          <a:srgbClr val="CC0000"/>
        </a:accent1>
        <a:accent2>
          <a:srgbClr val="003399"/>
        </a:accent2>
        <a:accent3>
          <a:srgbClr val="FFFFFF"/>
        </a:accent3>
        <a:accent4>
          <a:srgbClr val="000000"/>
        </a:accent4>
        <a:accent5>
          <a:srgbClr val="E2AAAA"/>
        </a:accent5>
        <a:accent6>
          <a:srgbClr val="002D8A"/>
        </a:accent6>
        <a:hlink>
          <a:srgbClr val="FFB400"/>
        </a:hlink>
        <a:folHlink>
          <a:srgbClr val="99CC00"/>
        </a:folHlink>
      </a:clrScheme>
      <a:clrMap bg1="lt1" tx1="dk1" bg2="lt2" tx2="dk2" accent1="accent1" accent2="accent2" accent3="accent3" accent4="accent4" accent5="accent5" accent6="accent6" hlink="hlink" folHlink="folHlink"/>
    </a:extraClrScheme>
    <a:extraClrScheme>
      <a:clrScheme name="citrix_iforum 27">
        <a:dk1>
          <a:srgbClr val="000000"/>
        </a:dk1>
        <a:lt1>
          <a:srgbClr val="FFFFFF"/>
        </a:lt1>
        <a:dk2>
          <a:srgbClr val="000000"/>
        </a:dk2>
        <a:lt2>
          <a:srgbClr val="808080"/>
        </a:lt2>
        <a:accent1>
          <a:srgbClr val="0046AD"/>
        </a:accent1>
        <a:accent2>
          <a:srgbClr val="0098DB"/>
        </a:accent2>
        <a:accent3>
          <a:srgbClr val="FFFFFF"/>
        </a:accent3>
        <a:accent4>
          <a:srgbClr val="000000"/>
        </a:accent4>
        <a:accent5>
          <a:srgbClr val="AAB0D3"/>
        </a:accent5>
        <a:accent6>
          <a:srgbClr val="0089C6"/>
        </a:accent6>
        <a:hlink>
          <a:srgbClr val="FFB612"/>
        </a:hlink>
        <a:folHlink>
          <a:srgbClr val="7AB800"/>
        </a:folHlink>
      </a:clrScheme>
      <a:clrMap bg1="lt1" tx1="dk1" bg2="lt2" tx2="dk2" accent1="accent1" accent2="accent2" accent3="accent3" accent4="accent4" accent5="accent5" accent6="accent6" hlink="hlink" folHlink="folHlink"/>
    </a:extraClrScheme>
    <a:extraClrScheme>
      <a:clrScheme name="citrix_iforum 28">
        <a:dk1>
          <a:srgbClr val="000000"/>
        </a:dk1>
        <a:lt1>
          <a:srgbClr val="FFFFFF"/>
        </a:lt1>
        <a:dk2>
          <a:srgbClr val="000000"/>
        </a:dk2>
        <a:lt2>
          <a:srgbClr val="737B87"/>
        </a:lt2>
        <a:accent1>
          <a:srgbClr val="0046AD"/>
        </a:accent1>
        <a:accent2>
          <a:srgbClr val="0098DB"/>
        </a:accent2>
        <a:accent3>
          <a:srgbClr val="FFFFFF"/>
        </a:accent3>
        <a:accent4>
          <a:srgbClr val="000000"/>
        </a:accent4>
        <a:accent5>
          <a:srgbClr val="AAB0D3"/>
        </a:accent5>
        <a:accent6>
          <a:srgbClr val="0089C6"/>
        </a:accent6>
        <a:hlink>
          <a:srgbClr val="FFB612"/>
        </a:hlink>
        <a:folHlink>
          <a:srgbClr val="7AB800"/>
        </a:folHlink>
      </a:clrScheme>
      <a:clrMap bg1="lt1" tx1="dk1" bg2="lt2" tx2="dk2" accent1="accent1" accent2="accent2" accent3="accent3" accent4="accent4" accent5="accent5" accent6="accent6" hlink="hlink" folHlink="folHlink"/>
    </a:extraClrScheme>
    <a:extraClrScheme>
      <a:clrScheme name="citrix_iforum 29">
        <a:dk1>
          <a:srgbClr val="000000"/>
        </a:dk1>
        <a:lt1>
          <a:srgbClr val="FFFFFF"/>
        </a:lt1>
        <a:dk2>
          <a:srgbClr val="000000"/>
        </a:dk2>
        <a:lt2>
          <a:srgbClr val="616C85"/>
        </a:lt2>
        <a:accent1>
          <a:srgbClr val="0046AD"/>
        </a:accent1>
        <a:accent2>
          <a:srgbClr val="0098DB"/>
        </a:accent2>
        <a:accent3>
          <a:srgbClr val="FFFFFF"/>
        </a:accent3>
        <a:accent4>
          <a:srgbClr val="000000"/>
        </a:accent4>
        <a:accent5>
          <a:srgbClr val="AAB0D3"/>
        </a:accent5>
        <a:accent6>
          <a:srgbClr val="0089C6"/>
        </a:accent6>
        <a:hlink>
          <a:srgbClr val="FFB612"/>
        </a:hlink>
        <a:folHlink>
          <a:srgbClr val="7AB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33519</TotalTime>
  <Words>2368</Words>
  <Application>Microsoft Office PowerPoint</Application>
  <PresentationFormat>Custom</PresentationFormat>
  <Paragraphs>377</Paragraphs>
  <Slides>25</Slides>
  <Notes>18</Notes>
  <HiddenSlides>2</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10 Summit_MarkT keynote_v1</vt:lpstr>
      <vt:lpstr>Slide 1</vt:lpstr>
      <vt:lpstr>Slide 2</vt:lpstr>
      <vt:lpstr>Slide 3</vt:lpstr>
      <vt:lpstr>Slide 4</vt:lpstr>
      <vt:lpstr>Slide 5</vt:lpstr>
      <vt:lpstr>Slide 6</vt:lpstr>
      <vt:lpstr>De la Infraestructura a la Aplicación</vt:lpstr>
      <vt:lpstr>De la Infraestructura a la Aplicación</vt:lpstr>
      <vt:lpstr>Solo HP, Microsoft y Citrix lo hacen realidad …</vt:lpstr>
      <vt:lpstr>Slide 10</vt:lpstr>
      <vt:lpstr>Slide 11</vt:lpstr>
      <vt:lpstr>Cómputo en la Nube</vt:lpstr>
      <vt:lpstr>Cimientos para la Nube Privada El Centro de Datos Dinámico</vt:lpstr>
      <vt:lpstr>Slide 14</vt:lpstr>
      <vt:lpstr>Slide 15</vt:lpstr>
      <vt:lpstr>HP Smart Bundles con Hyper-V</vt:lpstr>
      <vt:lpstr>Slide 17</vt:lpstr>
      <vt:lpstr>Slide 18</vt:lpstr>
      <vt:lpstr>Virtualización de Servidores y Escritorios</vt:lpstr>
      <vt:lpstr>Virtualizar I/O</vt:lpstr>
      <vt:lpstr>HP está listo para virtualizar</vt:lpstr>
      <vt:lpstr>Almacenamiento Virtual  para una Arquitectura Convergente</vt:lpstr>
      <vt:lpstr>Consolidamos Infraestructura, No Solamente Servidores</vt:lpstr>
      <vt:lpstr>HP Insight &amp; MS System Center Essentials 2010</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[draft]</dc:title>
  <dc:creator>MarkT</dc:creator>
  <cp:lastModifiedBy>Juan Zepeda</cp:lastModifiedBy>
  <cp:revision>601</cp:revision>
  <cp:lastPrinted>2010-05-10T22:20:04Z</cp:lastPrinted>
  <dcterms:created xsi:type="dcterms:W3CDTF">2010-05-09T18:35:53Z</dcterms:created>
  <dcterms:modified xsi:type="dcterms:W3CDTF">2011-01-17T05:36:14Z</dcterms:modified>
</cp:coreProperties>
</file>